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handoutMasterIdLst>
    <p:handoutMasterId r:id="rId43"/>
  </p:handoutMasterIdLst>
  <p:sldIdLst>
    <p:sldId id="257" r:id="rId2"/>
    <p:sldId id="258" r:id="rId3"/>
    <p:sldId id="342" r:id="rId4"/>
    <p:sldId id="295" r:id="rId5"/>
    <p:sldId id="294" r:id="rId6"/>
    <p:sldId id="260" r:id="rId7"/>
    <p:sldId id="352" r:id="rId8"/>
    <p:sldId id="297" r:id="rId9"/>
    <p:sldId id="300" r:id="rId10"/>
    <p:sldId id="327" r:id="rId11"/>
    <p:sldId id="263" r:id="rId12"/>
    <p:sldId id="264" r:id="rId13"/>
    <p:sldId id="304" r:id="rId14"/>
    <p:sldId id="305" r:id="rId15"/>
    <p:sldId id="336" r:id="rId16"/>
    <p:sldId id="337" r:id="rId17"/>
    <p:sldId id="330" r:id="rId18"/>
    <p:sldId id="338" r:id="rId19"/>
    <p:sldId id="307" r:id="rId20"/>
    <p:sldId id="339" r:id="rId21"/>
    <p:sldId id="325" r:id="rId22"/>
    <p:sldId id="267" r:id="rId23"/>
    <p:sldId id="290" r:id="rId24"/>
    <p:sldId id="308" r:id="rId25"/>
    <p:sldId id="309" r:id="rId26"/>
    <p:sldId id="312" r:id="rId27"/>
    <p:sldId id="279" r:id="rId28"/>
    <p:sldId id="316" r:id="rId29"/>
    <p:sldId id="313" r:id="rId30"/>
    <p:sldId id="315" r:id="rId31"/>
    <p:sldId id="353" r:id="rId32"/>
    <p:sldId id="343" r:id="rId33"/>
    <p:sldId id="344" r:id="rId34"/>
    <p:sldId id="345" r:id="rId35"/>
    <p:sldId id="346" r:id="rId36"/>
    <p:sldId id="347" r:id="rId37"/>
    <p:sldId id="348" r:id="rId38"/>
    <p:sldId id="349" r:id="rId39"/>
    <p:sldId id="350" r:id="rId40"/>
    <p:sldId id="354" r:id="rId41"/>
  </p:sldIdLst>
  <p:sldSz cx="12192000" cy="6858000"/>
  <p:notesSz cx="6858000" cy="9144000"/>
  <p:embeddedFontLst>
    <p:embeddedFont>
      <p:font typeface="맑은 고딕" panose="020B0503020000020004" pitchFamily="34" charset="-127"/>
      <p:regular r:id="rId44"/>
      <p:bold r:id="rId45"/>
    </p:embeddedFont>
    <p:embeddedFont>
      <p:font typeface="Microsoft YaHei" panose="020B0503020204020204" pitchFamily="34" charset="-122"/>
      <p:regular r:id="rId46"/>
      <p:bold r:id="rId47"/>
    </p:embeddedFont>
    <p:embeddedFont>
      <p:font typeface="Roboto" panose="02000000000000000000" pitchFamily="2" charset="0"/>
      <p:regular r:id="rId48"/>
      <p:bold r:id="rId49"/>
      <p:italic r:id="rId50"/>
      <p:boldItalic r:id="rId51"/>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8B08BC58-04F6-4566-8F3C-35299CEEF620}">
          <p14:sldIdLst>
            <p14:sldId id="257"/>
            <p14:sldId id="258"/>
          </p14:sldIdLst>
        </p14:section>
        <p14:section name="1. 미생물과의 공존" id="{43A4A6AE-512B-4E64-87C2-46B151B2515D}">
          <p14:sldIdLst>
            <p14:sldId id="342"/>
            <p14:sldId id="295"/>
          </p14:sldIdLst>
        </p14:section>
        <p14:section name="2. 우리 몸 속 미생물" id="{6B262C20-4B57-43FB-9CAB-A2B183675088}">
          <p14:sldIdLst>
            <p14:sldId id="294"/>
            <p14:sldId id="260"/>
            <p14:sldId id="352"/>
            <p14:sldId id="297"/>
            <p14:sldId id="300"/>
            <p14:sldId id="327"/>
          </p14:sldIdLst>
        </p14:section>
        <p14:section name="3. 프로바이오틱스" id="{76D34D0A-F395-4CC2-A8BA-E0658E34B5DE}">
          <p14:sldIdLst>
            <p14:sldId id="263"/>
            <p14:sldId id="264"/>
            <p14:sldId id="304"/>
            <p14:sldId id="305"/>
            <p14:sldId id="336"/>
            <p14:sldId id="337"/>
            <p14:sldId id="330"/>
            <p14:sldId id="338"/>
            <p14:sldId id="307"/>
            <p14:sldId id="339"/>
            <p14:sldId id="325"/>
          </p14:sldIdLst>
        </p14:section>
        <p14:section name="4. 마이크로바이옴의 중요성" id="{EDC8D6CC-E067-4C15-A681-513CC3362D6C}">
          <p14:sldIdLst>
            <p14:sldId id="267"/>
            <p14:sldId id="290"/>
            <p14:sldId id="308"/>
            <p14:sldId id="309"/>
            <p14:sldId id="312"/>
            <p14:sldId id="279"/>
            <p14:sldId id="316"/>
            <p14:sldId id="313"/>
            <p14:sldId id="315"/>
            <p14:sldId id="353"/>
          </p14:sldIdLst>
        </p14:section>
        <p14:section name="제품설명" id="{E61A7A2B-15FB-4924-BAC9-20744A5FA1A0}">
          <p14:sldIdLst>
            <p14:sldId id="343"/>
            <p14:sldId id="344"/>
            <p14:sldId id="345"/>
            <p14:sldId id="346"/>
            <p14:sldId id="347"/>
            <p14:sldId id="348"/>
            <p14:sldId id="349"/>
            <p14:sldId id="350"/>
            <p14:sldId id="354"/>
          </p14:sldIdLst>
        </p14:section>
      </p14:sectionLst>
    </p:ex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3F3D"/>
    <a:srgbClr val="6B6B6B"/>
    <a:srgbClr val="616161"/>
    <a:srgbClr val="DF2955"/>
    <a:srgbClr val="FFD6DB"/>
    <a:srgbClr val="DE2754"/>
    <a:srgbClr val="FCF1F5"/>
    <a:srgbClr val="E9637F"/>
    <a:srgbClr val="FD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558"/>
  </p:normalViewPr>
  <p:slideViewPr>
    <p:cSldViewPr snapToGrid="0">
      <p:cViewPr varScale="1">
        <p:scale>
          <a:sx n="104" d="100"/>
          <a:sy n="104" d="100"/>
        </p:scale>
        <p:origin x="1194" y="114"/>
      </p:cViewPr>
      <p:guideLst>
        <p:guide orient="horz" pos="2092"/>
        <p:guide pos="3840"/>
      </p:guideLst>
    </p:cSldViewPr>
  </p:slideViewPr>
  <p:notesTextViewPr>
    <p:cViewPr>
      <p:scale>
        <a:sx n="20" d="100"/>
        <a:sy n="20" d="100"/>
      </p:scale>
      <p:origin x="0" y="0"/>
    </p:cViewPr>
  </p:notesTextViewPr>
  <p:notesViewPr>
    <p:cSldViewPr snapToGrid="0">
      <p:cViewPr varScale="1">
        <p:scale>
          <a:sx n="70" d="100"/>
          <a:sy n="70" d="100"/>
        </p:scale>
        <p:origin x="426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열1</c:v>
                </c:pt>
              </c:strCache>
            </c:strRef>
          </c:tx>
          <c:dPt>
            <c:idx val="0"/>
            <c:bubble3D val="0"/>
            <c:spP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path path="circle">
                  <a:fillToRect l="100000" b="100000"/>
                </a:path>
                <a:tileRect t="-100000" r="-100000"/>
              </a:gradFill>
              <a:ln w="19050">
                <a:solidFill>
                  <a:schemeClr val="lt1"/>
                </a:solidFill>
              </a:ln>
              <a:effectLst/>
            </c:spPr>
            <c:extLst>
              <c:ext xmlns:c16="http://schemas.microsoft.com/office/drawing/2014/chart" uri="{C3380CC4-5D6E-409C-BE32-E72D297353CC}">
                <c16:uniqueId val="{00000001-9380-6545-9798-5C7A45DDF232}"/>
              </c:ext>
            </c:extLst>
          </c:dPt>
          <c:dPt>
            <c:idx val="1"/>
            <c:bubble3D val="0"/>
            <c:spPr>
              <a:gradFill flip="none" rotWithShape="1">
                <a:gsLst>
                  <a:gs pos="0">
                    <a:schemeClr val="tx2">
                      <a:lumMod val="20000"/>
                      <a:lumOff val="80000"/>
                      <a:shade val="30000"/>
                      <a:satMod val="115000"/>
                    </a:schemeClr>
                  </a:gs>
                  <a:gs pos="50000">
                    <a:schemeClr val="tx2">
                      <a:lumMod val="20000"/>
                      <a:lumOff val="80000"/>
                      <a:shade val="67500"/>
                      <a:satMod val="115000"/>
                    </a:schemeClr>
                  </a:gs>
                  <a:gs pos="100000">
                    <a:schemeClr val="tx2">
                      <a:lumMod val="20000"/>
                      <a:lumOff val="80000"/>
                      <a:shade val="100000"/>
                      <a:satMod val="115000"/>
                    </a:schemeClr>
                  </a:gs>
                </a:gsLst>
                <a:lin ang="2700000" scaled="1"/>
                <a:tileRect/>
              </a:gradFill>
              <a:ln w="19050">
                <a:solidFill>
                  <a:schemeClr val="lt1"/>
                </a:solidFill>
              </a:ln>
              <a:effectLst/>
            </c:spPr>
            <c:extLst>
              <c:ext xmlns:c16="http://schemas.microsoft.com/office/drawing/2014/chart" uri="{C3380CC4-5D6E-409C-BE32-E72D297353CC}">
                <c16:uniqueId val="{00000003-9380-6545-9798-5C7A45DDF232}"/>
              </c:ext>
            </c:extLst>
          </c:dPt>
          <c:dPt>
            <c:idx val="2"/>
            <c:bubble3D val="0"/>
            <c:spPr>
              <a:gradFill flip="none" rotWithShape="1">
                <a:gsLst>
                  <a:gs pos="0">
                    <a:srgbClr val="E398A2">
                      <a:shade val="30000"/>
                      <a:satMod val="115000"/>
                    </a:srgbClr>
                  </a:gs>
                  <a:gs pos="50000">
                    <a:srgbClr val="E398A2">
                      <a:shade val="67500"/>
                      <a:satMod val="115000"/>
                    </a:srgbClr>
                  </a:gs>
                  <a:gs pos="100000">
                    <a:srgbClr val="E398A2">
                      <a:shade val="100000"/>
                      <a:satMod val="115000"/>
                    </a:srgbClr>
                  </a:gs>
                </a:gsLst>
                <a:path path="circle">
                  <a:fillToRect t="100000" r="100000"/>
                </a:path>
                <a:tileRect l="-100000" b="-100000"/>
              </a:gradFill>
              <a:ln w="19050">
                <a:solidFill>
                  <a:schemeClr val="lt1"/>
                </a:solidFill>
              </a:ln>
              <a:effectLst/>
            </c:spPr>
            <c:extLst>
              <c:ext xmlns:c16="http://schemas.microsoft.com/office/drawing/2014/chart" uri="{C3380CC4-5D6E-409C-BE32-E72D297353CC}">
                <c16:uniqueId val="{00000005-9380-6545-9798-5C7A45DDF232}"/>
              </c:ext>
            </c:extLst>
          </c:dPt>
          <c:cat>
            <c:strRef>
              <c:f>Sheet1!$A$2:$A$4</c:f>
              <c:strCache>
                <c:ptCount val="3"/>
                <c:pt idx="0">
                  <c:v>유익균</c:v>
                </c:pt>
                <c:pt idx="1">
                  <c:v>유해균</c:v>
                </c:pt>
                <c:pt idx="2">
                  <c:v>중간균</c:v>
                </c:pt>
              </c:strCache>
            </c:strRef>
          </c:cat>
          <c:val>
            <c:numRef>
              <c:f>Sheet1!$B$2:$B$4</c:f>
              <c:numCache>
                <c:formatCode>0%</c:formatCode>
                <c:ptCount val="3"/>
                <c:pt idx="0">
                  <c:v>0.3</c:v>
                </c:pt>
                <c:pt idx="1">
                  <c:v>0.1</c:v>
                </c:pt>
                <c:pt idx="2">
                  <c:v>0.6</c:v>
                </c:pt>
              </c:numCache>
            </c:numRef>
          </c:val>
          <c:extLst>
            <c:ext xmlns:c16="http://schemas.microsoft.com/office/drawing/2014/chart" uri="{C3380CC4-5D6E-409C-BE32-E72D297353CC}">
              <c16:uniqueId val="{00000006-9380-6545-9798-5C7A45DDF23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9B0CF7-CF1C-1ED8-916A-2969A135316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B26677-8B0B-526B-0D41-C175EA8508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5DFD51-B665-6D45-864F-BD1CFDF257E3}" type="datetimeFigureOut">
              <a:rPr lang="en-US" smtClean="0"/>
              <a:t>5/1/2025</a:t>
            </a:fld>
            <a:endParaRPr lang="en-US"/>
          </a:p>
        </p:txBody>
      </p:sp>
      <p:sp>
        <p:nvSpPr>
          <p:cNvPr id="4" name="Footer Placeholder 3">
            <a:extLst>
              <a:ext uri="{FF2B5EF4-FFF2-40B4-BE49-F238E27FC236}">
                <a16:creationId xmlns:a16="http://schemas.microsoft.com/office/drawing/2014/main" id="{5AC594F8-7A8A-B859-98A6-3C1F248058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685CD-8706-F056-DE4A-2B8F62EABD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2CE6CD-704A-434A-9A37-6C3B67B370A0}" type="slidenum">
              <a:rPr lang="en-US" smtClean="0"/>
              <a:t>‹#›</a:t>
            </a:fld>
            <a:endParaRPr lang="en-US"/>
          </a:p>
        </p:txBody>
      </p:sp>
    </p:spTree>
    <p:extLst>
      <p:ext uri="{BB962C8B-B14F-4D97-AF65-F5344CB8AC3E}">
        <p14:creationId xmlns:p14="http://schemas.microsoft.com/office/powerpoint/2010/main" val="55128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46E0F-5C52-419B-9391-5CB4660B9FB0}" type="datetimeFigureOut">
              <a:rPr lang="ko-KR" altLang="en-US" smtClean="0"/>
              <a:t>2025-05-01</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449F9-2A47-4D9E-A6F0-4BE688E19D29}" type="slidenum">
              <a:rPr lang="ko-KR" altLang="en-US" smtClean="0"/>
              <a:t>‹#›</a:t>
            </a:fld>
            <a:endParaRPr lang="ko-KR" altLang="en-US"/>
          </a:p>
        </p:txBody>
      </p:sp>
    </p:spTree>
    <p:extLst>
      <p:ext uri="{BB962C8B-B14F-4D97-AF65-F5344CB8AC3E}">
        <p14:creationId xmlns:p14="http://schemas.microsoft.com/office/powerpoint/2010/main" val="37998575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a:t>
            </a:fld>
            <a:endParaRPr lang="ko-KR" altLang="en-US"/>
          </a:p>
        </p:txBody>
      </p:sp>
    </p:spTree>
    <p:extLst>
      <p:ext uri="{BB962C8B-B14F-4D97-AF65-F5344CB8AC3E}">
        <p14:creationId xmlns:p14="http://schemas.microsoft.com/office/powerpoint/2010/main" val="2697578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3E04636-BCF4-4BF3-8786-0756B6CDDCE8}" type="slidenum">
              <a:rPr lang="ko-KR" altLang="en-US" smtClean="0"/>
              <a:t>2</a:t>
            </a:fld>
            <a:endParaRPr lang="ko-KR" altLang="en-US"/>
          </a:p>
        </p:txBody>
      </p:sp>
    </p:spTree>
    <p:extLst>
      <p:ext uri="{BB962C8B-B14F-4D97-AF65-F5344CB8AC3E}">
        <p14:creationId xmlns:p14="http://schemas.microsoft.com/office/powerpoint/2010/main" val="1533426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4</a:t>
            </a:fld>
            <a:endParaRPr lang="ko-KR" altLang="en-US"/>
          </a:p>
        </p:txBody>
      </p:sp>
    </p:spTree>
    <p:extLst>
      <p:ext uri="{BB962C8B-B14F-4D97-AF65-F5344CB8AC3E}">
        <p14:creationId xmlns:p14="http://schemas.microsoft.com/office/powerpoint/2010/main" val="97666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5</a:t>
            </a:fld>
            <a:endParaRPr lang="ko-KR" altLang="en-US"/>
          </a:p>
        </p:txBody>
      </p:sp>
    </p:spTree>
    <p:extLst>
      <p:ext uri="{BB962C8B-B14F-4D97-AF65-F5344CB8AC3E}">
        <p14:creationId xmlns:p14="http://schemas.microsoft.com/office/powerpoint/2010/main" val="1333341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6</a:t>
            </a:fld>
            <a:endParaRPr lang="ko-KR" altLang="en-US"/>
          </a:p>
        </p:txBody>
      </p:sp>
    </p:spTree>
    <p:extLst>
      <p:ext uri="{BB962C8B-B14F-4D97-AF65-F5344CB8AC3E}">
        <p14:creationId xmlns:p14="http://schemas.microsoft.com/office/powerpoint/2010/main" val="106965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33E2C-5D01-B3B4-5576-B0E405E50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F31D7-7401-9B40-D8F6-5CDDA8499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E2A49-30EC-75EF-C868-D0116C5E8C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65CF80-DDF9-BEE3-0FC4-EF721A01C423}"/>
              </a:ext>
            </a:extLst>
          </p:cNvPr>
          <p:cNvSpPr>
            <a:spLocks noGrp="1"/>
          </p:cNvSpPr>
          <p:nvPr>
            <p:ph type="sldNum" sz="quarter" idx="5"/>
          </p:nvPr>
        </p:nvSpPr>
        <p:spPr/>
        <p:txBody>
          <a:bodyPr/>
          <a:lstStyle/>
          <a:p>
            <a:fld id="{91C449F9-2A47-4D9E-A6F0-4BE688E19D29}" type="slidenum">
              <a:rPr lang="ko-KR" altLang="en-US" smtClean="0"/>
              <a:t>7</a:t>
            </a:fld>
            <a:endParaRPr lang="ko-KR" altLang="en-US"/>
          </a:p>
        </p:txBody>
      </p:sp>
    </p:spTree>
    <p:extLst>
      <p:ext uri="{BB962C8B-B14F-4D97-AF65-F5344CB8AC3E}">
        <p14:creationId xmlns:p14="http://schemas.microsoft.com/office/powerpoint/2010/main" val="282464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9</a:t>
            </a:fld>
            <a:endParaRPr lang="ko-KR" altLang="en-US"/>
          </a:p>
        </p:txBody>
      </p:sp>
    </p:spTree>
    <p:extLst>
      <p:ext uri="{BB962C8B-B14F-4D97-AF65-F5344CB8AC3E}">
        <p14:creationId xmlns:p14="http://schemas.microsoft.com/office/powerpoint/2010/main" val="2597167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10</a:t>
            </a:fld>
            <a:endParaRPr lang="ko-KR" altLang="en-US"/>
          </a:p>
        </p:txBody>
      </p:sp>
    </p:spTree>
    <p:extLst>
      <p:ext uri="{BB962C8B-B14F-4D97-AF65-F5344CB8AC3E}">
        <p14:creationId xmlns:p14="http://schemas.microsoft.com/office/powerpoint/2010/main" val="312571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11</a:t>
            </a:fld>
            <a:endParaRPr lang="ko-KR" altLang="en-US"/>
          </a:p>
        </p:txBody>
      </p:sp>
    </p:spTree>
    <p:extLst>
      <p:ext uri="{BB962C8B-B14F-4D97-AF65-F5344CB8AC3E}">
        <p14:creationId xmlns:p14="http://schemas.microsoft.com/office/powerpoint/2010/main" val="142921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12</a:t>
            </a:fld>
            <a:endParaRPr lang="ko-KR" altLang="en-US"/>
          </a:p>
        </p:txBody>
      </p:sp>
    </p:spTree>
    <p:extLst>
      <p:ext uri="{BB962C8B-B14F-4D97-AF65-F5344CB8AC3E}">
        <p14:creationId xmlns:p14="http://schemas.microsoft.com/office/powerpoint/2010/main" val="73740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13</a:t>
            </a:fld>
            <a:endParaRPr lang="ko-KR" altLang="en-US"/>
          </a:p>
        </p:txBody>
      </p:sp>
    </p:spTree>
    <p:extLst>
      <p:ext uri="{BB962C8B-B14F-4D97-AF65-F5344CB8AC3E}">
        <p14:creationId xmlns:p14="http://schemas.microsoft.com/office/powerpoint/2010/main" val="1895604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14</a:t>
            </a:fld>
            <a:endParaRPr lang="ko-KR" altLang="en-US"/>
          </a:p>
        </p:txBody>
      </p:sp>
    </p:spTree>
    <p:extLst>
      <p:ext uri="{BB962C8B-B14F-4D97-AF65-F5344CB8AC3E}">
        <p14:creationId xmlns:p14="http://schemas.microsoft.com/office/powerpoint/2010/main" val="318433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15</a:t>
            </a:fld>
            <a:endParaRPr lang="ko-KR" altLang="en-US"/>
          </a:p>
        </p:txBody>
      </p:sp>
    </p:spTree>
    <p:extLst>
      <p:ext uri="{BB962C8B-B14F-4D97-AF65-F5344CB8AC3E}">
        <p14:creationId xmlns:p14="http://schemas.microsoft.com/office/powerpoint/2010/main" val="1890686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16</a:t>
            </a:fld>
            <a:endParaRPr lang="ko-KR" altLang="en-US"/>
          </a:p>
        </p:txBody>
      </p:sp>
    </p:spTree>
    <p:extLst>
      <p:ext uri="{BB962C8B-B14F-4D97-AF65-F5344CB8AC3E}">
        <p14:creationId xmlns:p14="http://schemas.microsoft.com/office/powerpoint/2010/main" val="839944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18</a:t>
            </a:fld>
            <a:endParaRPr lang="ko-KR" altLang="en-US"/>
          </a:p>
        </p:txBody>
      </p:sp>
    </p:spTree>
    <p:extLst>
      <p:ext uri="{BB962C8B-B14F-4D97-AF65-F5344CB8AC3E}">
        <p14:creationId xmlns:p14="http://schemas.microsoft.com/office/powerpoint/2010/main" val="2853505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34</a:t>
            </a:fld>
            <a:endParaRPr lang="ko-KR" altLang="en-US"/>
          </a:p>
        </p:txBody>
      </p:sp>
    </p:spTree>
    <p:extLst>
      <p:ext uri="{BB962C8B-B14F-4D97-AF65-F5344CB8AC3E}">
        <p14:creationId xmlns:p14="http://schemas.microsoft.com/office/powerpoint/2010/main" val="57037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err="1"/>
              <a:t>ㅌ</a:t>
            </a:r>
            <a:endParaRPr lang="en-US" dirty="0"/>
          </a:p>
        </p:txBody>
      </p:sp>
      <p:sp>
        <p:nvSpPr>
          <p:cNvPr id="4" name="Slide Number Placeholder 3"/>
          <p:cNvSpPr>
            <a:spLocks noGrp="1"/>
          </p:cNvSpPr>
          <p:nvPr>
            <p:ph type="sldNum" sz="quarter" idx="5"/>
          </p:nvPr>
        </p:nvSpPr>
        <p:spPr/>
        <p:txBody>
          <a:bodyPr/>
          <a:lstStyle/>
          <a:p>
            <a:fld id="{91C449F9-2A47-4D9E-A6F0-4BE688E19D29}" type="slidenum">
              <a:rPr lang="ko-KR" altLang="en-US" smtClean="0"/>
              <a:t>35</a:t>
            </a:fld>
            <a:endParaRPr lang="ko-KR" altLang="en-US"/>
          </a:p>
        </p:txBody>
      </p:sp>
    </p:spTree>
    <p:extLst>
      <p:ext uri="{BB962C8B-B14F-4D97-AF65-F5344CB8AC3E}">
        <p14:creationId xmlns:p14="http://schemas.microsoft.com/office/powerpoint/2010/main" val="197538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91C449F9-2A47-4D9E-A6F0-4BE688E19D29}" type="slidenum">
              <a:rPr lang="ko-KR" altLang="en-US" smtClean="0"/>
              <a:t>40</a:t>
            </a:fld>
            <a:endParaRPr lang="ko-KR" altLang="en-US"/>
          </a:p>
        </p:txBody>
      </p:sp>
    </p:spTree>
    <p:extLst>
      <p:ext uri="{BB962C8B-B14F-4D97-AF65-F5344CB8AC3E}">
        <p14:creationId xmlns:p14="http://schemas.microsoft.com/office/powerpoint/2010/main" val="2453650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사용자 지정 레이아웃">
    <p:spTree>
      <p:nvGrpSpPr>
        <p:cNvPr id="1" name=""/>
        <p:cNvGrpSpPr/>
        <p:nvPr/>
      </p:nvGrpSpPr>
      <p:grpSpPr>
        <a:xfrm>
          <a:off x="0" y="0"/>
          <a:ext cx="0" cy="0"/>
          <a:chOff x="0" y="0"/>
          <a:chExt cx="0" cy="0"/>
        </a:xfrm>
      </p:grpSpPr>
      <p:cxnSp>
        <p:nvCxnSpPr>
          <p:cNvPr id="4" name="직선 연결선 3"/>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0" name="그림 9"/>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11" name="그림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579" y="303032"/>
            <a:ext cx="823706" cy="360000"/>
          </a:xfrm>
          <a:prstGeom prst="rect">
            <a:avLst/>
          </a:prstGeom>
        </p:spPr>
      </p:pic>
      <p:pic>
        <p:nvPicPr>
          <p:cNvPr id="2" name="그림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9869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2003173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1545470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1678318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4180765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306735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374142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1572419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1904256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2577814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2935372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1796026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사용자 지정 레이아웃">
    <p:spTree>
      <p:nvGrpSpPr>
        <p:cNvPr id="1" name=""/>
        <p:cNvGrpSpPr/>
        <p:nvPr/>
      </p:nvGrpSpPr>
      <p:grpSpPr>
        <a:xfrm>
          <a:off x="0" y="0"/>
          <a:ext cx="0" cy="0"/>
          <a:chOff x="0" y="0"/>
          <a:chExt cx="0" cy="0"/>
        </a:xfrm>
      </p:grpSpPr>
      <p:sp>
        <p:nvSpPr>
          <p:cNvPr id="3" name="직사각형 2"/>
          <p:cNvSpPr/>
          <p:nvPr userDrawn="1"/>
        </p:nvSpPr>
        <p:spPr>
          <a:xfrm>
            <a:off x="-113039" y="0"/>
            <a:ext cx="124526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dirty="0"/>
          </a:p>
        </p:txBody>
      </p:sp>
      <p:cxnSp>
        <p:nvCxnSpPr>
          <p:cNvPr id="4" name="직선 연결선 3"/>
          <p:cNvCxnSpPr/>
          <p:nvPr userDrawn="1"/>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직선 연결선 4"/>
          <p:cNvCxnSpPr/>
          <p:nvPr userDrawn="1"/>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userDrawn="1"/>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userDrawn="1"/>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직사각형 8">
            <a:extLst>
              <a:ext uri="{FF2B5EF4-FFF2-40B4-BE49-F238E27FC236}">
                <a16:creationId xmlns:a16="http://schemas.microsoft.com/office/drawing/2014/main" id="{65939DC9-F5D3-354F-BA31-7660C7571B6D}"/>
              </a:ext>
            </a:extLst>
          </p:cNvPr>
          <p:cNvSpPr/>
          <p:nvPr userDrawn="1"/>
        </p:nvSpPr>
        <p:spPr>
          <a:xfrm rot="5400000">
            <a:off x="10902996" y="5606325"/>
            <a:ext cx="2295340" cy="194156"/>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bg1">
                    <a:lumMod val="65000"/>
                  </a:schemeClr>
                </a:solidFill>
                <a:latin typeface="Microsoft YaHei" panose="020B0503020204020204" pitchFamily="34" charset="-122"/>
                <a:ea typeface="Microsoft YaHei" panose="020B0503020204020204" pitchFamily="34" charset="-122"/>
              </a:rPr>
              <a:t>COPYRIGHT © 2022 GCOOP All Rights Reserved.</a:t>
            </a:r>
          </a:p>
        </p:txBody>
      </p:sp>
      <p:pic>
        <p:nvPicPr>
          <p:cNvPr id="10" name="그림 9"/>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
        <p:nvSpPr>
          <p:cNvPr id="11" name="직사각형 10"/>
          <p:cNvSpPr/>
          <p:nvPr userDrawn="1"/>
        </p:nvSpPr>
        <p:spPr>
          <a:xfrm>
            <a:off x="1863523" y="2743204"/>
            <a:ext cx="8495818" cy="3229336"/>
          </a:xfrm>
          <a:prstGeom prst="rect">
            <a:avLst/>
          </a:prstGeom>
          <a:solidFill>
            <a:srgbClr val="E398A2">
              <a:alpha val="50000"/>
            </a:srgbClr>
          </a:solidFill>
          <a:ln>
            <a:noFill/>
          </a:ln>
          <a:effectLst>
            <a:outerShdw blurRad="76200" dir="18900000" sy="23000" kx="-1200000" algn="bl" rotWithShape="0">
              <a:prstClr val="black">
                <a:alpha val="2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p>
        </p:txBody>
      </p:sp>
      <p:sp>
        <p:nvSpPr>
          <p:cNvPr id="12" name="TextBox 11"/>
          <p:cNvSpPr txBox="1"/>
          <p:nvPr userDrawn="1"/>
        </p:nvSpPr>
        <p:spPr>
          <a:xfrm>
            <a:off x="1774074" y="1666397"/>
            <a:ext cx="9499667" cy="866904"/>
          </a:xfrm>
          <a:prstGeom prst="rect">
            <a:avLst/>
          </a:prstGeom>
          <a:noFill/>
        </p:spPr>
        <p:txBody>
          <a:bodyPr wrap="square" rtlCol="0">
            <a:spAutoFit/>
          </a:bodyPr>
          <a:lstStyle/>
          <a:p>
            <a:r>
              <a:rPr lang="ko-KR" altLang="en-US" sz="1200" b="1" dirty="0">
                <a:latin typeface="맑은 고딕" panose="020B0503020000020004" pitchFamily="50" charset="-127"/>
                <a:ea typeface="맑은 고딕" panose="020B0503020000020004" pitchFamily="50" charset="-127"/>
              </a:rPr>
              <a:t>                   은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모든 회원 분이 과대 광고로 인하여</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 </a:t>
            </a: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피해가 가지 않도록 건전한 광고 문화에 힘쓰고 있습니다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p>
          <a:p>
            <a:pPr>
              <a:lnSpc>
                <a:spcPts val="2300"/>
              </a:lnSpc>
            </a:pPr>
            <a:r>
              <a:rPr lang="ko-KR" altLang="en-US" sz="1200" dirty="0">
                <a:solidFill>
                  <a:schemeClr val="tx1">
                    <a:lumMod val="75000"/>
                    <a:lumOff val="25000"/>
                  </a:schemeClr>
                </a:solidFill>
                <a:latin typeface="맑은 고딕" panose="020B0503020000020004" pitchFamily="50" charset="-127"/>
                <a:ea typeface="맑은 고딕" panose="020B0503020000020004" pitchFamily="50" charset="-127"/>
              </a:rPr>
              <a:t>건강기능식품 과대광고에 관한 법률을 참고 하시어 허위 과대광고로 이어지지 않도록 많은 협조 부탁드립니다</a:t>
            </a:r>
            <a:r>
              <a:rPr lang="en-US" altLang="ko-KR" sz="1200" dirty="0">
                <a:solidFill>
                  <a:schemeClr val="tx1">
                    <a:lumMod val="75000"/>
                    <a:lumOff val="25000"/>
                  </a:schemeClr>
                </a:solidFill>
                <a:latin typeface="맑은 고딕" panose="020B0503020000020004" pitchFamily="50" charset="-127"/>
                <a:ea typeface="맑은 고딕" panose="020B0503020000020004" pitchFamily="50" charset="-127"/>
              </a:rPr>
              <a:t>.</a:t>
            </a:r>
          </a:p>
          <a:p>
            <a:pPr>
              <a:lnSpc>
                <a:spcPts val="2300"/>
              </a:lnSpc>
            </a:pPr>
            <a:r>
              <a:rPr lang="ko-KR" altLang="en-US" sz="1200" dirty="0">
                <a:solidFill>
                  <a:schemeClr val="tx1">
                    <a:lumMod val="65000"/>
                    <a:lumOff val="35000"/>
                  </a:schemeClr>
                </a:solidFill>
                <a:latin typeface="맑은 고딕" panose="020B0503020000020004" pitchFamily="50" charset="-127"/>
                <a:ea typeface="맑은 고딕" panose="020B0503020000020004" pitchFamily="50" charset="-127"/>
              </a:rPr>
              <a:t>본 자료는 내부 교육을 위한 자료로 외부 반출 및 별도 게시를 할 수 없습니다</a:t>
            </a:r>
            <a:r>
              <a:rPr lang="en-US" altLang="ko-KR" sz="1200" dirty="0">
                <a:solidFill>
                  <a:schemeClr val="tx1">
                    <a:lumMod val="65000"/>
                    <a:lumOff val="35000"/>
                  </a:schemeClr>
                </a:solidFill>
                <a:latin typeface="맑은 고딕" panose="020B0503020000020004" pitchFamily="50" charset="-127"/>
                <a:ea typeface="맑은 고딕" panose="020B0503020000020004" pitchFamily="50" charset="-127"/>
              </a:rPr>
              <a:t>. </a:t>
            </a:r>
          </a:p>
        </p:txBody>
      </p:sp>
      <p:sp>
        <p:nvSpPr>
          <p:cNvPr id="13" name="TextBox 12"/>
          <p:cNvSpPr txBox="1"/>
          <p:nvPr userDrawn="1"/>
        </p:nvSpPr>
        <p:spPr>
          <a:xfrm>
            <a:off x="2018475" y="3246346"/>
            <a:ext cx="522808" cy="2585323"/>
          </a:xfrm>
          <a:prstGeom prst="rect">
            <a:avLst/>
          </a:prstGeom>
          <a:noFill/>
        </p:spPr>
        <p:txBody>
          <a:bodyPr wrap="square" rtlCol="0">
            <a:spAutoFit/>
          </a:bodyPr>
          <a:lstStyle/>
          <a:p>
            <a:pPr>
              <a:lnSpc>
                <a:spcPct val="150000"/>
              </a:lnSpc>
            </a:pPr>
            <a:r>
              <a:rPr lang="en-US" altLang="ko-KR" sz="1200" b="1" dirty="0">
                <a:latin typeface="맑은 고딕" panose="020B0503020000020004" pitchFamily="50" charset="-127"/>
                <a:ea typeface="맑은 고딕" panose="020B0503020000020004" pitchFamily="50" charset="-127"/>
              </a:rPr>
              <a:t>01.</a:t>
            </a:r>
          </a:p>
          <a:p>
            <a:pPr>
              <a:lnSpc>
                <a:spcPct val="150000"/>
              </a:lnSpc>
            </a:pPr>
            <a:r>
              <a:rPr lang="en-US" altLang="ko-KR" sz="1200" b="1" dirty="0">
                <a:latin typeface="맑은 고딕" panose="020B0503020000020004" pitchFamily="50" charset="-127"/>
                <a:ea typeface="맑은 고딕" panose="020B0503020000020004" pitchFamily="50" charset="-127"/>
              </a:rPr>
              <a:t>02.</a:t>
            </a:r>
          </a:p>
          <a:p>
            <a:pPr>
              <a:lnSpc>
                <a:spcPct val="150000"/>
              </a:lnSpc>
            </a:pPr>
            <a:r>
              <a:rPr lang="en-US" altLang="ko-KR" sz="1200" b="1" dirty="0">
                <a:latin typeface="맑은 고딕" panose="020B0503020000020004" pitchFamily="50" charset="-127"/>
                <a:ea typeface="맑은 고딕" panose="020B0503020000020004" pitchFamily="50" charset="-127"/>
              </a:rPr>
              <a:t>03.</a:t>
            </a:r>
          </a:p>
          <a:p>
            <a:pPr>
              <a:lnSpc>
                <a:spcPct val="150000"/>
              </a:lnSpc>
            </a:pPr>
            <a:r>
              <a:rPr lang="en-US" altLang="ko-KR" sz="1200" b="1" dirty="0">
                <a:latin typeface="맑은 고딕" panose="020B0503020000020004" pitchFamily="50" charset="-127"/>
                <a:ea typeface="맑은 고딕" panose="020B0503020000020004" pitchFamily="50" charset="-127"/>
              </a:rPr>
              <a:t>04.</a:t>
            </a:r>
          </a:p>
          <a:p>
            <a:pPr>
              <a:lnSpc>
                <a:spcPct val="150000"/>
              </a:lnSpc>
            </a:pPr>
            <a:r>
              <a:rPr lang="en-US" altLang="ko-KR" sz="1200" b="1" dirty="0">
                <a:latin typeface="맑은 고딕" panose="020B0503020000020004" pitchFamily="50" charset="-127"/>
                <a:ea typeface="맑은 고딕" panose="020B0503020000020004" pitchFamily="50" charset="-127"/>
              </a:rPr>
              <a:t>05.</a:t>
            </a:r>
          </a:p>
          <a:p>
            <a:pPr>
              <a:lnSpc>
                <a:spcPct val="150000"/>
              </a:lnSpc>
            </a:pPr>
            <a:r>
              <a:rPr lang="en-US" altLang="ko-KR" sz="1200" b="1" dirty="0">
                <a:latin typeface="맑은 고딕" panose="020B0503020000020004" pitchFamily="50" charset="-127"/>
                <a:ea typeface="맑은 고딕" panose="020B0503020000020004" pitchFamily="50" charset="-127"/>
              </a:rPr>
              <a:t>06.</a:t>
            </a:r>
          </a:p>
          <a:p>
            <a:pPr>
              <a:lnSpc>
                <a:spcPct val="150000"/>
              </a:lnSpc>
            </a:pPr>
            <a:r>
              <a:rPr lang="en-US" altLang="ko-KR" sz="1200" b="1" dirty="0">
                <a:latin typeface="맑은 고딕" panose="020B0503020000020004" pitchFamily="50" charset="-127"/>
                <a:ea typeface="맑은 고딕" panose="020B0503020000020004" pitchFamily="50" charset="-127"/>
              </a:rPr>
              <a:t>07.</a:t>
            </a:r>
          </a:p>
          <a:p>
            <a:pPr>
              <a:lnSpc>
                <a:spcPct val="150000"/>
              </a:lnSpc>
            </a:pPr>
            <a:r>
              <a:rPr lang="en-US" altLang="ko-KR" sz="1200" b="1" dirty="0">
                <a:latin typeface="맑은 고딕" panose="020B0503020000020004" pitchFamily="50" charset="-127"/>
                <a:ea typeface="맑은 고딕" panose="020B0503020000020004" pitchFamily="50" charset="-127"/>
              </a:rPr>
              <a:t>08.</a:t>
            </a:r>
          </a:p>
          <a:p>
            <a:pPr>
              <a:lnSpc>
                <a:spcPct val="150000"/>
              </a:lnSpc>
            </a:pPr>
            <a:r>
              <a:rPr lang="en-US" altLang="ko-KR" sz="1200" b="1" dirty="0">
                <a:latin typeface="맑은 고딕" panose="020B0503020000020004" pitchFamily="50" charset="-127"/>
                <a:ea typeface="맑은 고딕" panose="020B0503020000020004" pitchFamily="50" charset="-127"/>
              </a:rPr>
              <a:t>09.</a:t>
            </a:r>
          </a:p>
        </p:txBody>
      </p:sp>
      <p:pic>
        <p:nvPicPr>
          <p:cNvPr id="14" name="그림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892699" y="1753146"/>
            <a:ext cx="682668" cy="113345"/>
          </a:xfrm>
          <a:prstGeom prst="rect">
            <a:avLst/>
          </a:prstGeom>
        </p:spPr>
      </p:pic>
      <p:sp>
        <p:nvSpPr>
          <p:cNvPr id="15" name="TextBox 14"/>
          <p:cNvSpPr txBox="1"/>
          <p:nvPr userDrawn="1"/>
        </p:nvSpPr>
        <p:spPr>
          <a:xfrm>
            <a:off x="1999777" y="2912149"/>
            <a:ext cx="9499667" cy="307777"/>
          </a:xfrm>
          <a:prstGeom prst="rect">
            <a:avLst/>
          </a:prstGeom>
          <a:noFill/>
        </p:spPr>
        <p:txBody>
          <a:bodyPr wrap="square" rtlCol="0">
            <a:spAutoFit/>
          </a:bodyPr>
          <a:lstStyle/>
          <a:p>
            <a:r>
              <a:rPr lang="ko-KR" altLang="en-US" sz="1400" b="1" dirty="0">
                <a:latin typeface="맑은 고딕" panose="020B0503020000020004" pitchFamily="50" charset="-127"/>
                <a:ea typeface="맑은 고딕" panose="020B0503020000020004" pitchFamily="50" charset="-127"/>
              </a:rPr>
              <a:t>건강기능식품 과대광고에 관한 법률 </a:t>
            </a:r>
          </a:p>
        </p:txBody>
      </p:sp>
      <p:sp>
        <p:nvSpPr>
          <p:cNvPr id="16" name="설명선 1 15"/>
          <p:cNvSpPr/>
          <p:nvPr userDrawn="1"/>
        </p:nvSpPr>
        <p:spPr>
          <a:xfrm>
            <a:off x="671332" y="1250066"/>
            <a:ext cx="816015" cy="468775"/>
          </a:xfrm>
          <a:prstGeom prst="borderCallout1">
            <a:avLst>
              <a:gd name="adj1" fmla="val 48379"/>
              <a:gd name="adj2" fmla="val 102305"/>
              <a:gd name="adj3" fmla="val 91512"/>
              <a:gd name="adj4" fmla="val 147483"/>
            </a:avLst>
          </a:prstGeom>
          <a:solidFill>
            <a:srgbClr val="E398A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p:cNvSpPr txBox="1"/>
          <p:nvPr userDrawn="1"/>
        </p:nvSpPr>
        <p:spPr>
          <a:xfrm>
            <a:off x="691286" y="1268373"/>
            <a:ext cx="799186" cy="400110"/>
          </a:xfrm>
          <a:prstGeom prst="rect">
            <a:avLst/>
          </a:prstGeom>
          <a:solidFill>
            <a:srgbClr val="E398A2"/>
          </a:solidFill>
        </p:spPr>
        <p:txBody>
          <a:bodyPr wrap="square" rtlCol="0">
            <a:spAutoFit/>
          </a:bodyPr>
          <a:lstStyle/>
          <a:p>
            <a:pPr algn="ctr"/>
            <a:r>
              <a:rPr lang="en-US" altLang="ko-KR" sz="1000" b="1" dirty="0">
                <a:solidFill>
                  <a:schemeClr val="tx1">
                    <a:lumMod val="65000"/>
                    <a:lumOff val="35000"/>
                  </a:schemeClr>
                </a:solidFill>
                <a:latin typeface="맑은 고딕" panose="020B0503020000020004" pitchFamily="50" charset="-127"/>
                <a:ea typeface="맑은 고딕" panose="020B0503020000020004" pitchFamily="50" charset="-127"/>
              </a:rPr>
              <a:t>Important</a:t>
            </a:r>
            <a:endParaRPr lang="en-US" altLang="ko-KR" sz="1400" b="1" dirty="0">
              <a:solidFill>
                <a:schemeClr val="tx1">
                  <a:lumMod val="65000"/>
                  <a:lumOff val="35000"/>
                </a:schemeClr>
              </a:solidFill>
              <a:latin typeface="맑은 고딕" panose="020B0503020000020004" pitchFamily="50" charset="-127"/>
              <a:ea typeface="맑은 고딕" panose="020B0503020000020004" pitchFamily="50" charset="-127"/>
            </a:endParaRPr>
          </a:p>
          <a:p>
            <a:pPr algn="ctr"/>
            <a:r>
              <a:rPr lang="en-US" altLang="ko-KR" sz="1000" b="1" dirty="0">
                <a:solidFill>
                  <a:schemeClr val="tx1">
                    <a:lumMod val="65000"/>
                    <a:lumOff val="35000"/>
                  </a:schemeClr>
                </a:solidFill>
                <a:latin typeface="맑은 고딕" panose="020B0503020000020004" pitchFamily="50" charset="-127"/>
                <a:ea typeface="맑은 고딕" panose="020B0503020000020004" pitchFamily="50" charset="-127"/>
              </a:rPr>
              <a:t>Notice</a:t>
            </a:r>
            <a:endParaRPr lang="ko-KR" altLang="en-US" sz="10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8" name="TextBox 17"/>
          <p:cNvSpPr txBox="1"/>
          <p:nvPr userDrawn="1"/>
        </p:nvSpPr>
        <p:spPr>
          <a:xfrm>
            <a:off x="1793440" y="6046328"/>
            <a:ext cx="8670075" cy="415498"/>
          </a:xfrm>
          <a:prstGeom prst="rect">
            <a:avLst/>
          </a:prstGeom>
          <a:noFill/>
        </p:spPr>
        <p:txBody>
          <a:bodyPr wrap="square" rtlCol="0">
            <a:spAutoFit/>
          </a:bodyPr>
          <a:lstStyle/>
          <a:p>
            <a:pPr>
              <a:lnSpc>
                <a:spcPct val="150000"/>
              </a:lnSpc>
            </a:pP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발췌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식품 등의 표시 ∙ 광고에 관한 법률</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약칭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식품표시광고법</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시행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2020. 4. 7 ] [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법률 제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17246</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호</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2020. 4. 7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일부 개정</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a:t>
            </a:r>
          </a:p>
          <a:p>
            <a:pPr>
              <a:lnSpc>
                <a:spcPct val="150000"/>
              </a:lnSpc>
            </a:pP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           식품 등의 표시 ∙ 광고에 관한 법률 시행 규칙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시행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2019. 4. 25 ] [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총리 령 제 </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1535</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호</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  2019. 4. 25 </a:t>
            </a:r>
            <a:r>
              <a:rPr lang="ko-KR" altLang="en-US" sz="700" dirty="0">
                <a:solidFill>
                  <a:schemeClr val="tx1">
                    <a:lumMod val="65000"/>
                    <a:lumOff val="35000"/>
                  </a:schemeClr>
                </a:solidFill>
                <a:latin typeface="맑은 고딕" panose="020B0503020000020004" pitchFamily="50" charset="-127"/>
                <a:ea typeface="맑은 고딕" panose="020B0503020000020004" pitchFamily="50" charset="-127"/>
              </a:rPr>
              <a:t>일부 개정</a:t>
            </a:r>
            <a:r>
              <a:rPr lang="en-US" altLang="ko-KR" sz="700" dirty="0">
                <a:solidFill>
                  <a:schemeClr val="tx1">
                    <a:lumMod val="65000"/>
                    <a:lumOff val="35000"/>
                  </a:schemeClr>
                </a:solidFill>
                <a:latin typeface="맑은 고딕" panose="020B0503020000020004" pitchFamily="50" charset="-127"/>
                <a:ea typeface="맑은 고딕" panose="020B0503020000020004" pitchFamily="50" charset="-127"/>
              </a:rPr>
              <a:t>)</a:t>
            </a:r>
          </a:p>
        </p:txBody>
      </p:sp>
      <p:sp>
        <p:nvSpPr>
          <p:cNvPr id="27" name="TextBox 26"/>
          <p:cNvSpPr txBox="1"/>
          <p:nvPr userDrawn="1"/>
        </p:nvSpPr>
        <p:spPr>
          <a:xfrm>
            <a:off x="1810268" y="349316"/>
            <a:ext cx="2388180" cy="307777"/>
          </a:xfrm>
          <a:prstGeom prst="rect">
            <a:avLst/>
          </a:prstGeom>
          <a:noFill/>
        </p:spPr>
        <p:txBody>
          <a:bodyPr wrap="square" rtlCol="0">
            <a:spAutoFit/>
          </a:bodyPr>
          <a:lstStyle/>
          <a:p>
            <a:r>
              <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rPr>
              <a:t>Notice</a:t>
            </a:r>
            <a:endParaRPr lang="ko-KR" altLang="en-US" sz="14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8" name="TextBox 27"/>
          <p:cNvSpPr txBox="1"/>
          <p:nvPr userDrawn="1"/>
        </p:nvSpPr>
        <p:spPr>
          <a:xfrm>
            <a:off x="2285830" y="3242989"/>
            <a:ext cx="9405177" cy="2585323"/>
          </a:xfrm>
          <a:prstGeom prst="rect">
            <a:avLst/>
          </a:prstGeom>
          <a:noFill/>
        </p:spPr>
        <p:txBody>
          <a:bodyPr wrap="square" rtlCol="0">
            <a:spAutoFit/>
          </a:bodyPr>
          <a:lstStyle/>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질병의 예방</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치료에 효능이 있는 것으로 인식할 우려가 있는 표시 또는 광고 </a:t>
            </a: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식품 등을 의약품으로 인식할 우려가 있는 표시 또는 광고 </a:t>
            </a: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건강기능식품이 아닌 것을 건강기능식품으로 인식할 우려가 있는 표시 또는 광고</a:t>
            </a:r>
            <a:endParaRPr lang="en-US" altLang="ko-KR" sz="1200" dirty="0">
              <a:solidFill>
                <a:schemeClr val="bg2">
                  <a:lumMod val="25000"/>
                </a:schemeClr>
              </a:solidFill>
              <a:latin typeface="맑은 고딕" panose="020B0503020000020004" pitchFamily="50" charset="-127"/>
              <a:ea typeface="맑은 고딕" panose="020B0503020000020004" pitchFamily="50" charset="-127"/>
            </a:endParaRP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거짓</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과장된 표시 또는 광고  </a:t>
            </a:r>
            <a:endParaRPr lang="en-US" altLang="ko-KR" sz="1200" dirty="0">
              <a:solidFill>
                <a:schemeClr val="bg2">
                  <a:lumMod val="25000"/>
                </a:schemeClr>
              </a:solidFill>
              <a:latin typeface="맑은 고딕" panose="020B0503020000020004" pitchFamily="50" charset="-127"/>
              <a:ea typeface="맑은 고딕" panose="020B0503020000020004" pitchFamily="50" charset="-127"/>
            </a:endParaRP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소비자를 기만하는 표시 또는 광고  </a:t>
            </a: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다른 업체나 다른 업체의 제품을 비방하는 표시 또는 광고  </a:t>
            </a: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객관적인 근거 없이 자기 또는 자기의 식품 등을 다른 영업자나 다른 영업자의 식품 등과 부당하게 비교하는 표시 </a:t>
            </a:r>
            <a:endParaRPr lang="en-US" altLang="ko-KR" sz="1200" dirty="0">
              <a:solidFill>
                <a:schemeClr val="bg2">
                  <a:lumMod val="25000"/>
                </a:schemeClr>
              </a:solidFill>
              <a:latin typeface="맑은 고딕" panose="020B0503020000020004" pitchFamily="50" charset="-127"/>
              <a:ea typeface="맑은 고딕" panose="020B0503020000020004" pitchFamily="50" charset="-127"/>
            </a:endParaRP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사행심을 조장하거나 음란한 표현을 사용하여 공중도덕이나 사회윤리를 현저하게 침해하는 표시 또는 광고  </a:t>
            </a:r>
          </a:p>
          <a:p>
            <a:pPr>
              <a:lnSpc>
                <a:spcPct val="150000"/>
              </a:lnSpc>
            </a:pP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영업자 준수 사항 </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제조시설</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 </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유통기한</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 </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부패 사행성 조장</a:t>
            </a:r>
            <a:r>
              <a:rPr lang="en-US" altLang="ko-KR" sz="1200" dirty="0">
                <a:solidFill>
                  <a:schemeClr val="bg2">
                    <a:lumMod val="25000"/>
                  </a:schemeClr>
                </a:solidFill>
                <a:latin typeface="맑은 고딕" panose="020B0503020000020004" pitchFamily="50" charset="-127"/>
                <a:ea typeface="맑은 고딕" panose="020B0503020000020004" pitchFamily="50" charset="-127"/>
              </a:rPr>
              <a:t>) </a:t>
            </a:r>
            <a:r>
              <a:rPr lang="ko-KR" altLang="en-US" sz="1200" dirty="0">
                <a:solidFill>
                  <a:schemeClr val="bg2">
                    <a:lumMod val="25000"/>
                  </a:schemeClr>
                </a:solidFill>
                <a:latin typeface="맑은 고딕" panose="020B0503020000020004" pitchFamily="50" charset="-127"/>
                <a:ea typeface="맑은 고딕" panose="020B0503020000020004" pitchFamily="50" charset="-127"/>
              </a:rPr>
              <a:t>위반하여 표시 또는 광고 </a:t>
            </a:r>
            <a:endParaRPr lang="en-US" altLang="ko-KR" sz="1200" dirty="0">
              <a:solidFill>
                <a:schemeClr val="bg2">
                  <a:lumMod val="25000"/>
                </a:schemeClr>
              </a:solidFill>
              <a:latin typeface="맑은 고딕" panose="020B0503020000020004" pitchFamily="50" charset="-127"/>
              <a:ea typeface="맑은 고딕" panose="020B0503020000020004" pitchFamily="50" charset="-127"/>
            </a:endParaRPr>
          </a:p>
        </p:txBody>
      </p:sp>
      <p:pic>
        <p:nvPicPr>
          <p:cNvPr id="22" name="그림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6579" y="303032"/>
            <a:ext cx="823706" cy="360000"/>
          </a:xfrm>
          <a:prstGeom prst="rect">
            <a:avLst/>
          </a:prstGeom>
        </p:spPr>
      </p:pic>
    </p:spTree>
    <p:extLst>
      <p:ext uri="{BB962C8B-B14F-4D97-AF65-F5344CB8AC3E}">
        <p14:creationId xmlns:p14="http://schemas.microsoft.com/office/powerpoint/2010/main" val="353507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D504C0-B07A-4973-9880-76FDE6F65343}" type="datetimeFigureOut">
              <a:rPr lang="ko-KR" altLang="en-US" smtClean="0"/>
              <a:t>2025-05-01</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BC9F1-C2D4-4C46-85F8-6FB10B9064E5}" type="slidenum">
              <a:rPr lang="ko-KR" altLang="en-US" smtClean="0"/>
              <a:t>‹#›</a:t>
            </a:fld>
            <a:endParaRPr lang="ko-KR" altLang="en-US"/>
          </a:p>
        </p:txBody>
      </p:sp>
    </p:spTree>
    <p:extLst>
      <p:ext uri="{BB962C8B-B14F-4D97-AF65-F5344CB8AC3E}">
        <p14:creationId xmlns:p14="http://schemas.microsoft.com/office/powerpoint/2010/main" val="278432658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56" y="0"/>
            <a:ext cx="12192000" cy="6858000"/>
          </a:xfrm>
          <a:prstGeom prst="rect">
            <a:avLst/>
          </a:prstGeom>
        </p:spPr>
      </p:pic>
      <p:sp>
        <p:nvSpPr>
          <p:cNvPr id="3" name="TextBox 2">
            <a:extLst>
              <a:ext uri="{FF2B5EF4-FFF2-40B4-BE49-F238E27FC236}">
                <a16:creationId xmlns:a16="http://schemas.microsoft.com/office/drawing/2014/main" id="{83BA8BA0-4EBA-C5E6-C91D-A214CBEE86B7}"/>
              </a:ext>
            </a:extLst>
          </p:cNvPr>
          <p:cNvSpPr txBox="1"/>
          <p:nvPr/>
        </p:nvSpPr>
        <p:spPr>
          <a:xfrm>
            <a:off x="1228409" y="1986363"/>
            <a:ext cx="5074608" cy="2893100"/>
          </a:xfrm>
          <a:prstGeom prst="rect">
            <a:avLst/>
          </a:prstGeom>
          <a:solidFill>
            <a:srgbClr val="FFEEF2"/>
          </a:solidFill>
        </p:spPr>
        <p:txBody>
          <a:bodyPr wrap="square" rtlCol="0">
            <a:spAutoFit/>
          </a:bodyPr>
          <a:lstStyle/>
          <a:p>
            <a:pPr algn="ctr"/>
            <a:endParaRPr lang="en-US" altLang="ko-KR" sz="1600" dirty="0">
              <a:latin typeface="Times New Roman" panose="02020603050405020304" pitchFamily="18" charset="0"/>
              <a:ea typeface="맑은 고딕" panose="020B0503020000020004" pitchFamily="50" charset="-127"/>
              <a:cs typeface="Times New Roman" panose="02020603050405020304" pitchFamily="18" charset="0"/>
            </a:endParaRPr>
          </a:p>
          <a:p>
            <a:pPr algn="ctr"/>
            <a:endParaRPr lang="en-US" altLang="ko-KR" sz="800" dirty="0">
              <a:latin typeface="Times New Roman" panose="02020603050405020304" pitchFamily="18" charset="0"/>
              <a:ea typeface="맑은 고딕" panose="020B0503020000020004" pitchFamily="50" charset="-127"/>
              <a:cs typeface="Times New Roman" panose="02020603050405020304" pitchFamily="18" charset="0"/>
            </a:endParaRPr>
          </a:p>
          <a:p>
            <a:pPr algn="ctr"/>
            <a:endParaRPr lang="en-US" altLang="ko-KR" sz="400" dirty="0">
              <a:latin typeface="Times New Roman" panose="02020603050405020304" pitchFamily="18" charset="0"/>
              <a:ea typeface="맑은 고딕" panose="020B0503020000020004" pitchFamily="50" charset="-127"/>
              <a:cs typeface="Times New Roman" panose="02020603050405020304" pitchFamily="18" charset="0"/>
            </a:endParaRPr>
          </a:p>
          <a:p>
            <a:pPr algn="ctr"/>
            <a:r>
              <a:rPr lang="en-US" altLang="ko-KR" sz="1600" dirty="0">
                <a:solidFill>
                  <a:schemeClr val="tx1">
                    <a:lumMod val="50000"/>
                    <a:lumOff val="50000"/>
                  </a:schemeClr>
                </a:solidFill>
                <a:latin typeface="Times New Roman" panose="02020603050405020304" pitchFamily="18" charset="0"/>
                <a:ea typeface="맑은 고딕" panose="020B0503020000020004" pitchFamily="50" charset="-127"/>
                <a:cs typeface="Times New Roman" panose="02020603050405020304" pitchFamily="18" charset="0"/>
              </a:rPr>
              <a:t>PRODUCT </a:t>
            </a:r>
            <a:r>
              <a:rPr lang="ko-KR" altLang="en-US" sz="1600" dirty="0">
                <a:solidFill>
                  <a:schemeClr val="tx1">
                    <a:lumMod val="50000"/>
                    <a:lumOff val="50000"/>
                  </a:schemeClr>
                </a:solidFill>
                <a:latin typeface="Times New Roman" panose="02020603050405020304" pitchFamily="18" charset="0"/>
                <a:ea typeface="맑은 고딕" panose="020B0503020000020004" pitchFamily="50" charset="-127"/>
                <a:cs typeface="Times New Roman" panose="02020603050405020304" pitchFamily="18" charset="0"/>
              </a:rPr>
              <a:t> </a:t>
            </a:r>
            <a:r>
              <a:rPr lang="en-US" altLang="ko-KR" sz="1600" dirty="0">
                <a:solidFill>
                  <a:schemeClr val="tx1">
                    <a:lumMod val="50000"/>
                    <a:lumOff val="50000"/>
                  </a:schemeClr>
                </a:solidFill>
                <a:latin typeface="Times New Roman" panose="02020603050405020304" pitchFamily="18" charset="0"/>
                <a:ea typeface="맑은 고딕" panose="020B0503020000020004" pitchFamily="50" charset="-127"/>
                <a:cs typeface="Times New Roman" panose="02020603050405020304" pitchFamily="18" charset="0"/>
              </a:rPr>
              <a:t>INTRODUCTION</a:t>
            </a:r>
          </a:p>
          <a:p>
            <a:pPr algn="ctr"/>
            <a:endParaRPr lang="en-US" altLang="ko-KR" sz="1000" spc="-150" dirty="0">
              <a:latin typeface="맑은 고딕" panose="020B0503020000020004" pitchFamily="50" charset="-127"/>
              <a:ea typeface="맑은 고딕" panose="020B0503020000020004" pitchFamily="50" charset="-127"/>
            </a:endParaRPr>
          </a:p>
          <a:p>
            <a:pPr algn="ctr"/>
            <a:r>
              <a:rPr lang="en-US" altLang="ko-KR" sz="3400" b="1" dirty="0">
                <a:solidFill>
                  <a:schemeClr val="tx1">
                    <a:lumMod val="75000"/>
                    <a:lumOff val="25000"/>
                  </a:schemeClr>
                </a:solidFill>
                <a:latin typeface="맑은 고딕" panose="020B0503020000020004" pitchFamily="50" charset="-127"/>
                <a:ea typeface="맑은 고딕" panose="020B0503020000020004" pitchFamily="50" charset="-127"/>
              </a:rPr>
              <a:t>GENERAL BALANCE</a:t>
            </a:r>
          </a:p>
          <a:p>
            <a:pPr algn="ctr"/>
            <a:r>
              <a:rPr lang="en-US" altLang="ko-KR" sz="3400" b="1" dirty="0">
                <a:solidFill>
                  <a:srgbClr val="E9637F"/>
                </a:solidFill>
                <a:latin typeface="맑은 고딕" panose="020B0503020000020004" pitchFamily="50" charset="-127"/>
                <a:ea typeface="맑은 고딕" panose="020B0503020000020004" pitchFamily="50" charset="-127"/>
              </a:rPr>
              <a:t>PROBIOTICS PLUS</a:t>
            </a:r>
          </a:p>
          <a:p>
            <a:pPr algn="ctr"/>
            <a:endParaRPr lang="en-US" altLang="ko-KR" sz="800" b="1" spc="-150" dirty="0">
              <a:solidFill>
                <a:srgbClr val="E9637F"/>
              </a:solidFill>
              <a:latin typeface="맑은 고딕" panose="020B0503020000020004" pitchFamily="50" charset="-127"/>
              <a:ea typeface="맑은 고딕" panose="020B0503020000020004" pitchFamily="50" charset="-127"/>
            </a:endParaRPr>
          </a:p>
          <a:p>
            <a:pPr algn="ctr"/>
            <a:endParaRPr lang="en-US" altLang="ko-KR" sz="800" b="1" spc="-150" dirty="0">
              <a:solidFill>
                <a:srgbClr val="E9637F"/>
              </a:solidFill>
              <a:latin typeface="맑은 고딕" panose="020B0503020000020004" pitchFamily="50" charset="-127"/>
              <a:ea typeface="맑은 고딕" panose="020B0503020000020004" pitchFamily="50" charset="-127"/>
            </a:endParaRPr>
          </a:p>
          <a:p>
            <a:pPr algn="ctr"/>
            <a:r>
              <a:rPr lang="en-US" altLang="ko-KR" sz="3200" dirty="0">
                <a:solidFill>
                  <a:schemeClr val="tx1">
                    <a:lumMod val="50000"/>
                    <a:lumOff val="50000"/>
                  </a:schemeClr>
                </a:solidFill>
                <a:latin typeface="맑은 고딕" panose="020B0503020000020004" pitchFamily="50" charset="-127"/>
                <a:ea typeface="맑은 고딕" panose="020B0503020000020004" pitchFamily="50" charset="-127"/>
              </a:rPr>
              <a:t>EDUCATIONAL RESOURCE</a:t>
            </a:r>
          </a:p>
          <a:p>
            <a:pPr algn="ctr"/>
            <a:endParaRPr lang="ko-KR" altLang="en-US" sz="900" spc="-15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18063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FA35F8-4D90-928B-5E1F-CB0C04E5FBA5}"/>
              </a:ext>
            </a:extLst>
          </p:cNvPr>
          <p:cNvSpPr txBox="1"/>
          <p:nvPr/>
        </p:nvSpPr>
        <p:spPr>
          <a:xfrm>
            <a:off x="1802794" y="1576373"/>
            <a:ext cx="8586411" cy="1015663"/>
          </a:xfrm>
          <a:prstGeom prst="rect">
            <a:avLst/>
          </a:prstGeom>
          <a:solidFill>
            <a:srgbClr val="FFFFFF"/>
          </a:solid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GCOOP is </a:t>
            </a:r>
            <a:r>
              <a:rPr lang="en-US" altLang="ko-KR" sz="1200" dirty="0">
                <a:latin typeface="맑은 고딕" panose="020B0503020000020004" pitchFamily="50" charset="-127"/>
                <a:ea typeface="맑은 고딕" panose="020B0503020000020004" pitchFamily="50" charset="-127"/>
              </a:rPr>
              <a:t>committed to maintaining a unique and responsible advertising culture, strictly avoiding exaggerated claims in all member recruitment efforts. We kindly ask for your cooperation in ensuring that promotional content complies with regulations on health supplement advertising and does not lead to false or misleading claims. </a:t>
            </a:r>
          </a:p>
          <a:p>
            <a:r>
              <a:rPr lang="en-US" altLang="ko-KR" sz="1200" dirty="0">
                <a:latin typeface="맑은 고딕" panose="020B0503020000020004" pitchFamily="50" charset="-127"/>
                <a:ea typeface="맑은 고딕" panose="020B0503020000020004" pitchFamily="50" charset="-127"/>
              </a:rPr>
              <a:t>Please note that this material is intended solely for internal training purposes and must not be shared externally or posted elsewhere.</a:t>
            </a:r>
            <a:endParaRPr lang="ko-KR" altLang="en-US" sz="1200" dirty="0">
              <a:latin typeface="맑은 고딕" panose="020B0503020000020004" pitchFamily="50" charset="-127"/>
              <a:ea typeface="맑은 고딕" panose="020B0503020000020004" pitchFamily="50" charset="-127"/>
            </a:endParaRPr>
          </a:p>
        </p:txBody>
      </p:sp>
      <p:pic>
        <p:nvPicPr>
          <p:cNvPr id="4" name="Picture 3">
            <a:extLst>
              <a:ext uri="{FF2B5EF4-FFF2-40B4-BE49-F238E27FC236}">
                <a16:creationId xmlns:a16="http://schemas.microsoft.com/office/drawing/2014/main" id="{306E066F-CCE6-36D8-2772-6840469AE1ED}"/>
              </a:ext>
            </a:extLst>
          </p:cNvPr>
          <p:cNvPicPr>
            <a:picLocks noChangeAspect="1"/>
          </p:cNvPicPr>
          <p:nvPr/>
        </p:nvPicPr>
        <p:blipFill>
          <a:blip r:embed="rId3"/>
          <a:stretch>
            <a:fillRect/>
          </a:stretch>
        </p:blipFill>
        <p:spPr>
          <a:xfrm>
            <a:off x="1802795" y="2592036"/>
            <a:ext cx="8586410" cy="3431599"/>
          </a:xfrm>
          <a:prstGeom prst="rect">
            <a:avLst/>
          </a:prstGeom>
        </p:spPr>
      </p:pic>
    </p:spTree>
    <p:extLst>
      <p:ext uri="{BB962C8B-B14F-4D97-AF65-F5344CB8AC3E}">
        <p14:creationId xmlns:p14="http://schemas.microsoft.com/office/powerpoint/2010/main" val="189268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청주 한국병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7673" y="2690293"/>
            <a:ext cx="4480713" cy="27718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19512" y="232667"/>
            <a:ext cx="1891251"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1. </a:t>
            </a:r>
            <a:r>
              <a:rPr lang="en-US" altLang="ko-KR" sz="1200" b="1" dirty="0">
                <a:latin typeface="맑은 고딕" panose="020B0503020000020004" pitchFamily="50" charset="-127"/>
                <a:ea typeface="맑은 고딕" panose="020B0503020000020004" pitchFamily="50" charset="-127"/>
              </a:rPr>
              <a:t>COEXISTENCE WITH</a:t>
            </a:r>
            <a:br>
              <a:rPr lang="en-US" altLang="ko-KR" sz="1200" b="1" dirty="0">
                <a:latin typeface="맑은 고딕" panose="020B0503020000020004" pitchFamily="50" charset="-127"/>
                <a:ea typeface="맑은 고딕" panose="020B0503020000020004" pitchFamily="50" charset="-127"/>
              </a:rPr>
            </a:br>
            <a:r>
              <a:rPr lang="en-US" altLang="ko-KR" sz="1200" b="1" dirty="0">
                <a:latin typeface="맑은 고딕" panose="020B0503020000020004" pitchFamily="50" charset="-127"/>
                <a:ea typeface="맑은 고딕" panose="020B0503020000020004" pitchFamily="50" charset="-127"/>
              </a:rPr>
              <a:t>    MICROORGANISMS</a:t>
            </a:r>
          </a:p>
        </p:txBody>
      </p:sp>
      <p:sp>
        <p:nvSpPr>
          <p:cNvPr id="5" name="TextBox 4"/>
          <p:cNvSpPr txBox="1"/>
          <p:nvPr/>
        </p:nvSpPr>
        <p:spPr>
          <a:xfrm>
            <a:off x="3993278" y="325001"/>
            <a:ext cx="3694061"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Microbial Shower (Lactic Acid Shower)</a:t>
            </a:r>
          </a:p>
        </p:txBody>
      </p:sp>
      <p:sp>
        <p:nvSpPr>
          <p:cNvPr id="2" name="TextBox 1"/>
          <p:cNvSpPr txBox="1"/>
          <p:nvPr/>
        </p:nvSpPr>
        <p:spPr>
          <a:xfrm>
            <a:off x="3938852" y="1451499"/>
            <a:ext cx="4314295" cy="584775"/>
          </a:xfrm>
          <a:prstGeom prst="rect">
            <a:avLst/>
          </a:prstGeom>
          <a:noFill/>
        </p:spPr>
        <p:txBody>
          <a:bodyPr wrap="square" rtlCol="0">
            <a:spAutoFit/>
          </a:bodyPr>
          <a:lstStyle/>
          <a:p>
            <a:r>
              <a:rPr lang="en-US" altLang="ko-KR" sz="3200" b="1" dirty="0">
                <a:latin typeface="맑은 고딕" panose="020B0503020000020004" pitchFamily="50" charset="-127"/>
                <a:ea typeface="맑은 고딕" panose="020B0503020000020004" pitchFamily="50" charset="-127"/>
              </a:rPr>
              <a:t>MICROBIAL SHOWER</a:t>
            </a:r>
            <a:endParaRPr lang="ko-KR" altLang="en-US" sz="3200" b="1" dirty="0">
              <a:latin typeface="맑은 고딕" panose="020B0503020000020004" pitchFamily="50" charset="-127"/>
              <a:ea typeface="맑은 고딕" panose="020B0503020000020004" pitchFamily="50" charset="-127"/>
            </a:endParaRPr>
          </a:p>
        </p:txBody>
      </p:sp>
      <p:sp>
        <p:nvSpPr>
          <p:cNvPr id="3" name="TextBox 2"/>
          <p:cNvSpPr txBox="1"/>
          <p:nvPr/>
        </p:nvSpPr>
        <p:spPr>
          <a:xfrm>
            <a:off x="665292" y="3424383"/>
            <a:ext cx="5209036" cy="1666482"/>
          </a:xfrm>
          <a:prstGeom prst="rect">
            <a:avLst/>
          </a:prstGeom>
          <a:noFill/>
        </p:spPr>
        <p:txBody>
          <a:bodyPr wrap="square" rtlCol="0">
            <a:spAutoFit/>
          </a:bodyPr>
          <a:lstStyle/>
          <a:p>
            <a:pPr algn="ctr">
              <a:lnSpc>
                <a:spcPct val="150000"/>
              </a:lnSpc>
            </a:pPr>
            <a:r>
              <a:rPr lang="en-US" sz="1400" dirty="0"/>
              <a:t>The process in which beneficial microorganisms enter the body as the fetus passes through the mother's birth canal</a:t>
            </a:r>
          </a:p>
          <a:p>
            <a:pPr algn="ctr">
              <a:lnSpc>
                <a:spcPct val="150000"/>
              </a:lnSpc>
            </a:pPr>
            <a:r>
              <a:rPr lang="en-US" sz="1400" dirty="0"/>
              <a:t>At this time, microorganisms become the resident flora in the newborn's intestines, which determines the person's initial immunity.</a:t>
            </a:r>
            <a:endParaRPr lang="en-US" altLang="ko-KR"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89758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직선 연결선 14"/>
          <p:cNvCxnSpPr/>
          <p:nvPr/>
        </p:nvCxnSpPr>
        <p:spPr>
          <a:xfrm>
            <a:off x="685880" y="1753877"/>
            <a:ext cx="4780788" cy="29556"/>
          </a:xfrm>
          <a:prstGeom prst="line">
            <a:avLst/>
          </a:prstGeom>
          <a:ln>
            <a:solidFill>
              <a:srgbClr val="E398A2"/>
            </a:solidFill>
          </a:ln>
        </p:spPr>
        <p:style>
          <a:lnRef idx="1">
            <a:schemeClr val="accent2"/>
          </a:lnRef>
          <a:fillRef idx="0">
            <a:schemeClr val="accent2"/>
          </a:fillRef>
          <a:effectRef idx="0">
            <a:schemeClr val="accent2"/>
          </a:effectRef>
          <a:fontRef idx="minor">
            <a:schemeClr val="tx1"/>
          </a:fontRef>
        </p:style>
      </p:cxnSp>
      <p:sp>
        <p:nvSpPr>
          <p:cNvPr id="5" name="TextBox 4"/>
          <p:cNvSpPr txBox="1"/>
          <p:nvPr/>
        </p:nvSpPr>
        <p:spPr>
          <a:xfrm>
            <a:off x="3976577" y="330906"/>
            <a:ext cx="3466214"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Age-related Changes in Microbiota</a:t>
            </a:r>
          </a:p>
        </p:txBody>
      </p:sp>
      <p:sp>
        <p:nvSpPr>
          <p:cNvPr id="6" name="TextBox 5"/>
          <p:cNvSpPr txBox="1"/>
          <p:nvPr/>
        </p:nvSpPr>
        <p:spPr>
          <a:xfrm>
            <a:off x="1808878" y="224685"/>
            <a:ext cx="2167699"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1. </a:t>
            </a:r>
            <a:r>
              <a:rPr lang="en-US" altLang="ko-KR" sz="1200" b="1" dirty="0">
                <a:latin typeface="맑은 고딕" panose="020B0503020000020004" pitchFamily="50" charset="-127"/>
                <a:ea typeface="맑은 고딕" panose="020B0503020000020004" pitchFamily="50" charset="-127"/>
              </a:rPr>
              <a:t>COEXISTENCE</a:t>
            </a:r>
          </a:p>
          <a:p>
            <a:r>
              <a:rPr lang="en-US" altLang="ko-KR" sz="1200" b="1" dirty="0">
                <a:latin typeface="맑은 고딕" panose="020B0503020000020004" pitchFamily="50" charset="-127"/>
                <a:ea typeface="맑은 고딕" panose="020B0503020000020004" pitchFamily="50" charset="-127"/>
              </a:rPr>
              <a:t>   WITH MICROORGANISM</a:t>
            </a:r>
          </a:p>
        </p:txBody>
      </p:sp>
      <p:grpSp>
        <p:nvGrpSpPr>
          <p:cNvPr id="9" name="그룹 8"/>
          <p:cNvGrpSpPr/>
          <p:nvPr/>
        </p:nvGrpSpPr>
        <p:grpSpPr>
          <a:xfrm>
            <a:off x="6260013" y="2288521"/>
            <a:ext cx="4977904" cy="2617602"/>
            <a:chOff x="6255348" y="2991775"/>
            <a:chExt cx="4797351" cy="2390907"/>
          </a:xfrm>
        </p:grpSpPr>
        <p:pic>
          <p:nvPicPr>
            <p:cNvPr id="7" name="그림 6"/>
            <p:cNvPicPr>
              <a:picLocks noChangeAspect="1"/>
            </p:cNvPicPr>
            <p:nvPr/>
          </p:nvPicPr>
          <p:blipFill rotWithShape="1">
            <a:blip r:embed="rId3"/>
            <a:srcRect l="7349" t="64999" r="8026" b="7950"/>
            <a:stretch/>
          </p:blipFill>
          <p:spPr>
            <a:xfrm>
              <a:off x="6338656" y="2991775"/>
              <a:ext cx="4714043" cy="1873188"/>
            </a:xfrm>
            <a:prstGeom prst="rect">
              <a:avLst/>
            </a:prstGeom>
          </p:spPr>
        </p:pic>
        <p:sp>
          <p:nvSpPr>
            <p:cNvPr id="3" name="TextBox 2"/>
            <p:cNvSpPr txBox="1"/>
            <p:nvPr/>
          </p:nvSpPr>
          <p:spPr>
            <a:xfrm>
              <a:off x="6255348" y="4882297"/>
              <a:ext cx="1558131" cy="477907"/>
            </a:xfrm>
            <a:prstGeom prst="rect">
              <a:avLst/>
            </a:prstGeom>
            <a:noFill/>
          </p:spPr>
          <p:txBody>
            <a:bodyPr wrap="square" rtlCol="0">
              <a:spAutoFit/>
            </a:bodyPr>
            <a:lstStyle/>
            <a:p>
              <a:pPr algn="ctr"/>
              <a:r>
                <a:rPr lang="en-US" sz="1600" dirty="0"/>
                <a:t>A 50-day-old</a:t>
              </a:r>
            </a:p>
            <a:p>
              <a:pPr algn="ctr"/>
              <a:r>
                <a:rPr lang="en-US" sz="1200" dirty="0"/>
                <a:t>infant’s stool</a:t>
              </a:r>
              <a:endParaRPr lang="ko-KR" altLang="en-US" sz="1200" spc="-15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7971161" y="4904775"/>
              <a:ext cx="1358283" cy="477907"/>
            </a:xfrm>
            <a:prstGeom prst="rect">
              <a:avLst/>
            </a:prstGeom>
            <a:noFill/>
          </p:spPr>
          <p:txBody>
            <a:bodyPr wrap="square" rtlCol="0">
              <a:spAutoFit/>
            </a:bodyPr>
            <a:lstStyle/>
            <a:p>
              <a:pPr algn="ctr"/>
              <a:r>
                <a:rPr lang="en-US" sz="1600" dirty="0"/>
                <a:t>33 year old </a:t>
              </a:r>
              <a:r>
                <a:rPr lang="en-US" sz="1200" dirty="0"/>
                <a:t>woman's stool</a:t>
              </a:r>
              <a:endParaRPr lang="ko-KR" altLang="en-US" sz="1200" spc="-15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9555308" y="4901067"/>
              <a:ext cx="1358283" cy="477907"/>
            </a:xfrm>
            <a:prstGeom prst="rect">
              <a:avLst/>
            </a:prstGeom>
            <a:noFill/>
          </p:spPr>
          <p:txBody>
            <a:bodyPr wrap="square" rtlCol="0">
              <a:spAutoFit/>
            </a:bodyPr>
            <a:lstStyle/>
            <a:p>
              <a:pPr algn="ctr"/>
              <a:r>
                <a:rPr lang="en-US" sz="1600" dirty="0"/>
                <a:t>63 year old </a:t>
              </a:r>
              <a:r>
                <a:rPr lang="en-US" sz="1200" dirty="0"/>
                <a:t>woman's stool</a:t>
              </a:r>
              <a:endParaRPr lang="ko-KR" altLang="en-US" sz="1200" spc="-150" dirty="0">
                <a:latin typeface="맑은 고딕" panose="020B0503020000020004" pitchFamily="50" charset="-127"/>
                <a:ea typeface="맑은 고딕" panose="020B0503020000020004" pitchFamily="50" charset="-127"/>
              </a:endParaRPr>
            </a:p>
          </p:txBody>
        </p:sp>
      </p:grpSp>
      <p:sp>
        <p:nvSpPr>
          <p:cNvPr id="13" name="직사각형 12"/>
          <p:cNvSpPr/>
          <p:nvPr/>
        </p:nvSpPr>
        <p:spPr>
          <a:xfrm>
            <a:off x="742640" y="5208488"/>
            <a:ext cx="10623449" cy="1129004"/>
          </a:xfrm>
          <a:prstGeom prst="rect">
            <a:avLst/>
          </a:prstGeom>
          <a:solidFill>
            <a:schemeClr val="bg2">
              <a:lumMod val="90000"/>
            </a:schemeClr>
          </a:solidFill>
          <a:ln w="28575">
            <a:solidFill>
              <a:srgbClr val="E398A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If you look into the intestines of young babies, more than 90% of the intestinal bacteria are composed of bifidobacteria, which help suppress the growth of harmful bacteria and improve the intestinal environment. As they age, the secretion of gastric acid increases, digestive enzymes decrease, and the use of antibiotics and drugs increases, which reduces the diversity of microorganisms and decreases the number of beneficial intestinal bacteria.</a:t>
            </a:r>
            <a:endParaRPr lang="ko-KR" altLang="en-US" sz="1400" dirty="0">
              <a:solidFill>
                <a:schemeClr val="tx1"/>
              </a:solidFill>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4"/>
          <a:stretch>
            <a:fillRect/>
          </a:stretch>
        </p:blipFill>
        <p:spPr>
          <a:xfrm>
            <a:off x="837496" y="2276742"/>
            <a:ext cx="4286106" cy="2204171"/>
          </a:xfrm>
          <a:prstGeom prst="rect">
            <a:avLst/>
          </a:prstGeom>
        </p:spPr>
      </p:pic>
      <p:sp>
        <p:nvSpPr>
          <p:cNvPr id="14" name="TextBox 13"/>
          <p:cNvSpPr txBox="1"/>
          <p:nvPr/>
        </p:nvSpPr>
        <p:spPr>
          <a:xfrm>
            <a:off x="692853" y="1620444"/>
            <a:ext cx="3715374" cy="307777"/>
          </a:xfrm>
          <a:prstGeom prst="rect">
            <a:avLst/>
          </a:prstGeom>
          <a:gradFill flip="none" rotWithShape="1">
            <a:gsLst>
              <a:gs pos="0">
                <a:srgbClr val="E398A2">
                  <a:shade val="30000"/>
                  <a:satMod val="115000"/>
                </a:srgbClr>
              </a:gs>
              <a:gs pos="50000">
                <a:srgbClr val="E398A2">
                  <a:shade val="67500"/>
                  <a:satMod val="115000"/>
                </a:srgbClr>
              </a:gs>
              <a:gs pos="100000">
                <a:srgbClr val="E398A2">
                  <a:shade val="100000"/>
                  <a:satMod val="115000"/>
                </a:srgbClr>
              </a:gs>
            </a:gsLst>
            <a:path path="circle">
              <a:fillToRect l="50000" t="50000" r="50000" b="50000"/>
            </a:path>
            <a:tileRect/>
          </a:gradFill>
        </p:spPr>
        <p:txBody>
          <a:bodyPr wrap="square" rtlCol="0">
            <a:spAutoFit/>
          </a:bodyPr>
          <a:lstStyle/>
          <a:p>
            <a:r>
              <a:rPr lang="en-US" sz="1400" dirty="0">
                <a:solidFill>
                  <a:schemeClr val="bg1"/>
                </a:solidFill>
              </a:rPr>
              <a:t>CHANGES IN GUT MICROBIOTA WITH AGE</a:t>
            </a:r>
            <a:endParaRPr lang="ko-KR" altLang="en-US" sz="1400" spc="-150" dirty="0">
              <a:solidFill>
                <a:schemeClr val="bg1"/>
              </a:solidFill>
              <a:latin typeface="맑은 고딕" panose="020B0503020000020004" pitchFamily="50" charset="-127"/>
              <a:ea typeface="맑은 고딕" panose="020B0503020000020004" pitchFamily="50" charset="-127"/>
            </a:endParaRPr>
          </a:p>
        </p:txBody>
      </p:sp>
      <p:cxnSp>
        <p:nvCxnSpPr>
          <p:cNvPr id="16" name="직선 연결선 15"/>
          <p:cNvCxnSpPr/>
          <p:nvPr/>
        </p:nvCxnSpPr>
        <p:spPr>
          <a:xfrm>
            <a:off x="6225851" y="1751013"/>
            <a:ext cx="4939284" cy="23460"/>
          </a:xfrm>
          <a:prstGeom prst="line">
            <a:avLst/>
          </a:prstGeom>
          <a:ln>
            <a:solidFill>
              <a:srgbClr val="E398A2"/>
            </a:solidFill>
          </a:ln>
        </p:spPr>
        <p:style>
          <a:lnRef idx="1">
            <a:schemeClr val="accent2"/>
          </a:lnRef>
          <a:fillRef idx="0">
            <a:schemeClr val="accent2"/>
          </a:fillRef>
          <a:effectRef idx="0">
            <a:schemeClr val="accent2"/>
          </a:effectRef>
          <a:fontRef idx="minor">
            <a:schemeClr val="tx1"/>
          </a:fontRef>
        </p:style>
      </p:cxnSp>
      <p:sp>
        <p:nvSpPr>
          <p:cNvPr id="21" name="TextBox 20"/>
          <p:cNvSpPr txBox="1"/>
          <p:nvPr/>
        </p:nvSpPr>
        <p:spPr>
          <a:xfrm>
            <a:off x="6128454" y="1597353"/>
            <a:ext cx="3356740" cy="338554"/>
          </a:xfrm>
          <a:prstGeom prst="rect">
            <a:avLst/>
          </a:prstGeom>
          <a:gradFill flip="none" rotWithShape="1">
            <a:gsLst>
              <a:gs pos="0">
                <a:srgbClr val="E398A2">
                  <a:shade val="30000"/>
                  <a:satMod val="115000"/>
                </a:srgbClr>
              </a:gs>
              <a:gs pos="50000">
                <a:srgbClr val="E398A2">
                  <a:shade val="67500"/>
                  <a:satMod val="115000"/>
                </a:srgbClr>
              </a:gs>
              <a:gs pos="100000">
                <a:srgbClr val="E398A2">
                  <a:shade val="100000"/>
                  <a:satMod val="115000"/>
                </a:srgbClr>
              </a:gs>
            </a:gsLst>
            <a:path path="circle">
              <a:fillToRect l="50000" t="50000" r="50000" b="50000"/>
            </a:path>
            <a:tileRect/>
          </a:gradFill>
        </p:spPr>
        <p:txBody>
          <a:bodyPr wrap="square" rtlCol="0">
            <a:spAutoFit/>
          </a:bodyPr>
          <a:lstStyle/>
          <a:p>
            <a:r>
              <a:rPr lang="en-US" sz="1600" dirty="0">
                <a:solidFill>
                  <a:schemeClr val="bg1"/>
                </a:solidFill>
              </a:rPr>
              <a:t>GUT HEALTH INDICATORS BY AGE</a:t>
            </a:r>
            <a:endParaRPr lang="ko-KR" altLang="en-US" sz="1600" spc="-150" dirty="0">
              <a:solidFill>
                <a:schemeClr val="bg1"/>
              </a:solidFill>
              <a:latin typeface="맑은 고딕" panose="020B0503020000020004" pitchFamily="50" charset="-127"/>
              <a:ea typeface="맑은 고딕" panose="020B0503020000020004" pitchFamily="50" charset="-127"/>
            </a:endParaRPr>
          </a:p>
        </p:txBody>
      </p:sp>
      <p:sp>
        <p:nvSpPr>
          <p:cNvPr id="18" name="TextBox 17">
            <a:extLst>
              <a:ext uri="{FF2B5EF4-FFF2-40B4-BE49-F238E27FC236}">
                <a16:creationId xmlns:a16="http://schemas.microsoft.com/office/drawing/2014/main" id="{EABE1AAF-97B4-1F02-2574-A95F107033A2}"/>
              </a:ext>
            </a:extLst>
          </p:cNvPr>
          <p:cNvSpPr txBox="1"/>
          <p:nvPr/>
        </p:nvSpPr>
        <p:spPr>
          <a:xfrm>
            <a:off x="4126675" y="74220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4489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08879" y="235318"/>
            <a:ext cx="2388180"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sp>
        <p:nvSpPr>
          <p:cNvPr id="5" name="TextBox 4"/>
          <p:cNvSpPr txBox="1"/>
          <p:nvPr/>
        </p:nvSpPr>
        <p:spPr>
          <a:xfrm>
            <a:off x="3993278" y="325001"/>
            <a:ext cx="2833649" cy="338554"/>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a:t>
            </a:r>
            <a:r>
              <a:rPr lang="en-US" sz="1600" b="0" i="0" dirty="0">
                <a:solidFill>
                  <a:srgbClr val="000000"/>
                </a:solidFill>
                <a:effectLst/>
                <a:latin typeface="noto"/>
              </a:rPr>
              <a:t>The Microbial Ecosystem</a:t>
            </a:r>
            <a:endParaRPr lang="en-US" altLang="ko-KR" sz="1500" dirty="0">
              <a:latin typeface="맑은 고딕" panose="020B0503020000020004" pitchFamily="50" charset="-127"/>
              <a:ea typeface="맑은 고딕" panose="020B0503020000020004" pitchFamily="50" charset="-127"/>
            </a:endParaRPr>
          </a:p>
        </p:txBody>
      </p:sp>
      <p:sp>
        <p:nvSpPr>
          <p:cNvPr id="18" name="TextBox 17"/>
          <p:cNvSpPr txBox="1"/>
          <p:nvPr/>
        </p:nvSpPr>
        <p:spPr>
          <a:xfrm>
            <a:off x="621795" y="946832"/>
            <a:ext cx="5847243" cy="954107"/>
          </a:xfrm>
          <a:prstGeom prst="rect">
            <a:avLst/>
          </a:prstGeom>
          <a:noFill/>
        </p:spPr>
        <p:txBody>
          <a:bodyPr wrap="square" rtlCol="0">
            <a:spAutoFit/>
          </a:bodyPr>
          <a:lstStyle/>
          <a:p>
            <a:r>
              <a:rPr lang="en-US" sz="2800" b="1" dirty="0"/>
              <a:t>THE MICROBIAL ECOSYSTEM</a:t>
            </a:r>
          </a:p>
          <a:p>
            <a:r>
              <a:rPr lang="en-US" sz="2800" b="1" dirty="0"/>
              <a:t>THAT MAKES UP OUR BODY</a:t>
            </a:r>
            <a:endParaRPr lang="ko-KR" altLang="en-US" sz="2800" b="1" spc="-300"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693577" y="2040116"/>
            <a:ext cx="4119419" cy="369332"/>
          </a:xfrm>
          <a:prstGeom prst="rect">
            <a:avLst/>
          </a:prstGeom>
          <a:noFill/>
        </p:spPr>
        <p:txBody>
          <a:bodyPr wrap="square" rtlCol="0" anchor="ctr">
            <a:spAutoFit/>
          </a:bodyPr>
          <a:lstStyle/>
          <a:p>
            <a:r>
              <a:rPr lang="ko-KR" altLang="en-US" sz="1400" b="1" dirty="0" err="1">
                <a:latin typeface="맑은 고딕" panose="020B0503020000020004" pitchFamily="50" charset="-127"/>
                <a:ea typeface="맑은 고딕" panose="020B0503020000020004" pitchFamily="50" charset="-127"/>
              </a:rPr>
              <a:t>ㅣ</a:t>
            </a:r>
            <a:r>
              <a:rPr lang="en-US" dirty="0"/>
              <a:t>INTESTINAL MICROORGANISMS</a:t>
            </a:r>
            <a:r>
              <a:rPr lang="ko-KR" altLang="en-US" dirty="0">
                <a:latin typeface="맑은 고딕" panose="020B0503020000020004" pitchFamily="50" charset="-127"/>
                <a:ea typeface="맑은 고딕" panose="020B0503020000020004" pitchFamily="50" charset="-127"/>
              </a:rPr>
              <a:t> </a:t>
            </a:r>
            <a:r>
              <a:rPr lang="ko-KR" altLang="en-US" sz="1400" b="1" dirty="0" err="1">
                <a:latin typeface="맑은 고딕" panose="020B0503020000020004" pitchFamily="50" charset="-127"/>
                <a:ea typeface="맑은 고딕" panose="020B0503020000020004" pitchFamily="50" charset="-127"/>
              </a:rPr>
              <a:t>ㅣ</a:t>
            </a:r>
            <a:r>
              <a:rPr lang="ko-KR" altLang="en-US" dirty="0">
                <a:latin typeface="맑은 고딕" panose="020B0503020000020004" pitchFamily="50" charset="-127"/>
                <a:ea typeface="맑은 고딕" panose="020B0503020000020004" pitchFamily="50" charset="-127"/>
              </a:rPr>
              <a:t> </a:t>
            </a:r>
          </a:p>
        </p:txBody>
      </p:sp>
      <p:sp>
        <p:nvSpPr>
          <p:cNvPr id="20" name="TextBox 19"/>
          <p:cNvSpPr txBox="1"/>
          <p:nvPr/>
        </p:nvSpPr>
        <p:spPr>
          <a:xfrm>
            <a:off x="1014654" y="2441091"/>
            <a:ext cx="4604552" cy="887615"/>
          </a:xfrm>
          <a:prstGeom prst="rect">
            <a:avLst/>
          </a:prstGeom>
          <a:noFill/>
        </p:spPr>
        <p:txBody>
          <a:bodyPr wrap="square" rtlCol="0">
            <a:spAutoFit/>
          </a:bodyPr>
          <a:lstStyle/>
          <a:p>
            <a:pPr marL="285750" indent="-285750">
              <a:lnSpc>
                <a:spcPct val="150000"/>
              </a:lnSpc>
              <a:buFontTx/>
              <a:buChar char="-"/>
            </a:pPr>
            <a:r>
              <a:rPr lang="en-US" sz="1200" dirty="0"/>
              <a:t>95% of all microorganisms exist in the large intestine</a:t>
            </a:r>
          </a:p>
          <a:p>
            <a:pPr marL="285750" indent="-285750">
              <a:lnSpc>
                <a:spcPct val="150000"/>
              </a:lnSpc>
              <a:buFontTx/>
              <a:buChar char="-"/>
            </a:pPr>
            <a:r>
              <a:rPr lang="en-US" sz="1200" dirty="0"/>
              <a:t>Short-chain fatty acid production</a:t>
            </a:r>
          </a:p>
          <a:p>
            <a:pPr marL="285750" indent="-285750">
              <a:lnSpc>
                <a:spcPct val="150000"/>
              </a:lnSpc>
              <a:buFontTx/>
              <a:buChar char="-"/>
            </a:pPr>
            <a:r>
              <a:rPr lang="en-US" sz="1200" dirty="0"/>
              <a:t>Interacts with immune cells to maintain balance</a:t>
            </a:r>
            <a:endParaRPr lang="ko-KR" altLang="en-US" sz="1200"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757202" y="3604065"/>
            <a:ext cx="2886750" cy="369332"/>
          </a:xfrm>
          <a:prstGeom prst="rect">
            <a:avLst/>
          </a:prstGeom>
          <a:noFill/>
        </p:spPr>
        <p:txBody>
          <a:bodyPr wrap="square" rtlCol="0">
            <a:spAutoFit/>
          </a:bodyPr>
          <a:lstStyle/>
          <a:p>
            <a:r>
              <a:rPr lang="ko-KR" altLang="en-US" sz="1400" b="1" dirty="0" err="1">
                <a:latin typeface="맑은 고딕" panose="020B0503020000020004" pitchFamily="50" charset="-127"/>
                <a:ea typeface="맑은 고딕" panose="020B0503020000020004" pitchFamily="50" charset="-127"/>
              </a:rPr>
              <a:t>ㅣ</a:t>
            </a:r>
            <a:r>
              <a:rPr lang="en-US" dirty="0"/>
              <a:t> SKIN MICROBIOME</a:t>
            </a:r>
            <a:r>
              <a:rPr lang="ko-KR" altLang="en-US" dirty="0">
                <a:latin typeface="맑은 고딕" panose="020B0503020000020004" pitchFamily="50" charset="-127"/>
                <a:ea typeface="맑은 고딕" panose="020B0503020000020004" pitchFamily="50" charset="-127"/>
              </a:rPr>
              <a:t> </a:t>
            </a:r>
            <a:r>
              <a:rPr lang="ko-KR" altLang="en-US" sz="1400" b="1" dirty="0" err="1">
                <a:latin typeface="맑은 고딕" panose="020B0503020000020004" pitchFamily="50" charset="-127"/>
                <a:ea typeface="맑은 고딕" panose="020B0503020000020004" pitchFamily="50" charset="-127"/>
              </a:rPr>
              <a:t>ㅣ</a:t>
            </a:r>
            <a:endParaRPr lang="ko-KR" altLang="en-US" sz="1400" b="1" dirty="0">
              <a:latin typeface="맑은 고딕" panose="020B0503020000020004" pitchFamily="50" charset="-127"/>
              <a:ea typeface="맑은 고딕" panose="020B0503020000020004" pitchFamily="50" charset="-127"/>
            </a:endParaRPr>
          </a:p>
        </p:txBody>
      </p:sp>
      <p:sp>
        <p:nvSpPr>
          <p:cNvPr id="22" name="TextBox 21"/>
          <p:cNvSpPr txBox="1"/>
          <p:nvPr/>
        </p:nvSpPr>
        <p:spPr>
          <a:xfrm>
            <a:off x="962868" y="3960652"/>
            <a:ext cx="5396989" cy="1164614"/>
          </a:xfrm>
          <a:prstGeom prst="rect">
            <a:avLst/>
          </a:prstGeom>
          <a:noFill/>
        </p:spPr>
        <p:txBody>
          <a:bodyPr wrap="square" rtlCol="0">
            <a:spAutoFit/>
          </a:bodyPr>
          <a:lstStyle/>
          <a:p>
            <a:pPr marL="285750" indent="-285750">
              <a:lnSpc>
                <a:spcPct val="150000"/>
              </a:lnSpc>
              <a:buFontTx/>
              <a:buChar char="-"/>
            </a:pPr>
            <a:r>
              <a:rPr lang="en-US" sz="1200" dirty="0"/>
              <a:t>There are billions of microorganisms on the skin, and the composition of the microorganisms varies depending on the area.</a:t>
            </a:r>
          </a:p>
          <a:p>
            <a:pPr marL="285750" indent="-285750">
              <a:lnSpc>
                <a:spcPct val="150000"/>
              </a:lnSpc>
              <a:buFontTx/>
              <a:buChar char="-"/>
            </a:pPr>
            <a:r>
              <a:rPr lang="en-US" sz="1200" dirty="0"/>
              <a:t>Protects skin by suppressing harmful bacteria</a:t>
            </a:r>
          </a:p>
          <a:p>
            <a:pPr marL="285750" indent="-285750">
              <a:lnSpc>
                <a:spcPct val="150000"/>
              </a:lnSpc>
              <a:buFontTx/>
              <a:buChar char="-"/>
            </a:pPr>
            <a:r>
              <a:rPr lang="en-US" sz="1200" dirty="0"/>
              <a:t>Acne, dermatitis, and skin diseases when imbalanced</a:t>
            </a:r>
            <a:endParaRPr lang="ko-KR" altLang="en-US" sz="1200" dirty="0">
              <a:latin typeface="맑은 고딕" panose="020B0503020000020004" pitchFamily="50" charset="-127"/>
              <a:ea typeface="맑은 고딕" panose="020B0503020000020004" pitchFamily="50" charset="-127"/>
            </a:endParaRPr>
          </a:p>
        </p:txBody>
      </p:sp>
      <p:sp>
        <p:nvSpPr>
          <p:cNvPr id="23" name="TextBox 22"/>
          <p:cNvSpPr txBox="1"/>
          <p:nvPr/>
        </p:nvSpPr>
        <p:spPr>
          <a:xfrm>
            <a:off x="828223" y="5352967"/>
            <a:ext cx="3484470" cy="369332"/>
          </a:xfrm>
          <a:prstGeom prst="rect">
            <a:avLst/>
          </a:prstGeom>
          <a:noFill/>
        </p:spPr>
        <p:txBody>
          <a:bodyPr wrap="square" rtlCol="0">
            <a:spAutoFit/>
          </a:bodyPr>
          <a:lstStyle/>
          <a:p>
            <a:r>
              <a:rPr lang="ko-KR" altLang="en-US" sz="1400" b="1" dirty="0" err="1">
                <a:latin typeface="맑은 고딕" panose="020B0503020000020004" pitchFamily="50" charset="-127"/>
                <a:ea typeface="맑은 고딕" panose="020B0503020000020004" pitchFamily="50" charset="-127"/>
              </a:rPr>
              <a:t>ㅣ</a:t>
            </a:r>
            <a:r>
              <a:rPr lang="ko-KR" altLang="en-US" b="1" dirty="0">
                <a:latin typeface="맑은 고딕" panose="020B0503020000020004" pitchFamily="50" charset="-127"/>
                <a:ea typeface="맑은 고딕" panose="020B0503020000020004" pitchFamily="50" charset="-127"/>
              </a:rPr>
              <a:t> </a:t>
            </a:r>
            <a:r>
              <a:rPr lang="en-US" dirty="0"/>
              <a:t>ORAL MICROORGANISMS </a:t>
            </a:r>
            <a:r>
              <a:rPr lang="ko-KR" altLang="en-US" sz="1400" b="1" dirty="0" err="1">
                <a:latin typeface="맑은 고딕" panose="020B0503020000020004" pitchFamily="50" charset="-127"/>
                <a:ea typeface="맑은 고딕" panose="020B0503020000020004" pitchFamily="50" charset="-127"/>
              </a:rPr>
              <a:t>ㅣ</a:t>
            </a:r>
            <a:r>
              <a:rPr lang="ko-KR" altLang="en-US" sz="1400" b="1" dirty="0">
                <a:latin typeface="맑은 고딕" panose="020B0503020000020004" pitchFamily="50" charset="-127"/>
                <a:ea typeface="맑은 고딕" panose="020B0503020000020004" pitchFamily="50" charset="-127"/>
              </a:rPr>
              <a:t> </a:t>
            </a:r>
          </a:p>
        </p:txBody>
      </p:sp>
      <p:sp>
        <p:nvSpPr>
          <p:cNvPr id="24" name="TextBox 23"/>
          <p:cNvSpPr txBox="1"/>
          <p:nvPr/>
        </p:nvSpPr>
        <p:spPr>
          <a:xfrm>
            <a:off x="928837" y="5760976"/>
            <a:ext cx="5431020" cy="887615"/>
          </a:xfrm>
          <a:prstGeom prst="rect">
            <a:avLst/>
          </a:prstGeom>
          <a:noFill/>
        </p:spPr>
        <p:txBody>
          <a:bodyPr wrap="square" rtlCol="0">
            <a:spAutoFit/>
          </a:bodyPr>
          <a:lstStyle/>
          <a:p>
            <a:pPr marL="285750" indent="-285750">
              <a:lnSpc>
                <a:spcPct val="150000"/>
              </a:lnSpc>
              <a:buFontTx/>
              <a:buChar char="-"/>
            </a:pPr>
            <a:r>
              <a:rPr lang="en-US" sz="1200" dirty="0"/>
              <a:t>There are about 700 species in the oral cavity and they are distributed on the surface of the teeth, tongue, gums, etc.</a:t>
            </a:r>
          </a:p>
          <a:p>
            <a:pPr marL="285750" indent="-285750">
              <a:lnSpc>
                <a:spcPct val="150000"/>
              </a:lnSpc>
              <a:buFontTx/>
              <a:buChar char="-"/>
            </a:pPr>
            <a:r>
              <a:rPr lang="en-US" sz="1200" dirty="0"/>
              <a:t>Involved in tooth decay and gum disease, etc.</a:t>
            </a:r>
            <a:endParaRPr lang="en-US" altLang="ko-KR" sz="1200" dirty="0">
              <a:latin typeface="맑은 고딕" panose="020B0503020000020004" pitchFamily="50" charset="-127"/>
              <a:ea typeface="맑은 고딕" panose="020B0503020000020004" pitchFamily="50" charset="-127"/>
            </a:endParaRPr>
          </a:p>
        </p:txBody>
      </p:sp>
      <p:pic>
        <p:nvPicPr>
          <p:cNvPr id="25" name="Picture 2" descr="https://www.ibs.re.kr/dext5data/2018/01/20180126_165732566_02684.jpg"/>
          <p:cNvPicPr>
            <a:picLocks noChangeAspect="1" noChangeArrowheads="1"/>
          </p:cNvPicPr>
          <p:nvPr/>
        </p:nvPicPr>
        <p:blipFill rotWithShape="1">
          <a:blip r:embed="rId3">
            <a:extLst>
              <a:ext uri="{28A0092B-C50C-407E-A947-70E740481C1C}">
                <a14:useLocalDpi xmlns:a14="http://schemas.microsoft.com/office/drawing/2010/main" val="0"/>
              </a:ext>
            </a:extLst>
          </a:blip>
          <a:srcRect l="694" t="709" r="647" b="845"/>
          <a:stretch/>
        </p:blipFill>
        <p:spPr bwMode="auto">
          <a:xfrm>
            <a:off x="6844145" y="1745673"/>
            <a:ext cx="4119419" cy="3251200"/>
          </a:xfrm>
          <a:prstGeom prst="rect">
            <a:avLst/>
          </a:prstGeom>
          <a:solidFill>
            <a:srgbClr val="FFFFFF"/>
          </a:solidFill>
        </p:spPr>
      </p:pic>
      <p:sp>
        <p:nvSpPr>
          <p:cNvPr id="26" name="TextBox 25"/>
          <p:cNvSpPr txBox="1"/>
          <p:nvPr/>
        </p:nvSpPr>
        <p:spPr>
          <a:xfrm>
            <a:off x="6737705" y="5051213"/>
            <a:ext cx="4474346" cy="276999"/>
          </a:xfrm>
          <a:prstGeom prst="rect">
            <a:avLst/>
          </a:prstGeom>
          <a:noFill/>
        </p:spPr>
        <p:txBody>
          <a:bodyPr wrap="square" rtlCol="0">
            <a:spAutoFit/>
          </a:bodyPr>
          <a:lstStyle/>
          <a:p>
            <a:r>
              <a:rPr lang="ko-KR" altLang="en-US" sz="1200" dirty="0">
                <a:latin typeface="맑은 고딕" panose="020B0503020000020004" pitchFamily="50" charset="-127"/>
                <a:ea typeface="맑은 고딕" panose="020B0503020000020004" pitchFamily="50" charset="-127"/>
              </a:rPr>
              <a:t>▲ </a:t>
            </a:r>
            <a:r>
              <a:rPr lang="en-US" sz="1100" dirty="0"/>
              <a:t>MICROORGANISMS THAT EXIST EVERYWHERE IN OUR BODY</a:t>
            </a:r>
            <a:endParaRPr lang="en-US" altLang="ko-KR" sz="1100" dirty="0">
              <a:latin typeface="맑은 고딕" panose="020B0503020000020004" pitchFamily="50" charset="-127"/>
              <a:ea typeface="맑은 고딕" panose="020B0503020000020004" pitchFamily="50" charset="-127"/>
            </a:endParaRPr>
          </a:p>
        </p:txBody>
      </p:sp>
      <p:sp>
        <p:nvSpPr>
          <p:cNvPr id="2" name="TextBox 1"/>
          <p:cNvSpPr txBox="1"/>
          <p:nvPr/>
        </p:nvSpPr>
        <p:spPr>
          <a:xfrm>
            <a:off x="6680358" y="5525063"/>
            <a:ext cx="4531645" cy="1015663"/>
          </a:xfrm>
          <a:prstGeom prst="rect">
            <a:avLst/>
          </a:prstGeom>
          <a:solidFill>
            <a:schemeClr val="bg2"/>
          </a:solidFill>
        </p:spPr>
        <p:txBody>
          <a:bodyPr wrap="square" rtlCol="0">
            <a:spAutoFit/>
          </a:bodyPr>
          <a:lstStyle/>
          <a:p>
            <a:r>
              <a:rPr lang="en-US" sz="1200" dirty="0"/>
              <a:t>If microorganisms on the skin are not properly managed, skin infections can occur, problems in the mouth can lead to tooth decay and periodontitis, and in the digestive tract, diarrhea and constipation, colitis, liver damage, and autoimmunity can occur.</a:t>
            </a:r>
            <a:endParaRPr lang="ko-KR" altLang="en-US" sz="1200"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7B6BCE45-00F8-B077-B069-7E2748FB7A6F}"/>
              </a:ext>
            </a:extLst>
          </p:cNvPr>
          <p:cNvSpPr txBox="1"/>
          <p:nvPr/>
        </p:nvSpPr>
        <p:spPr>
          <a:xfrm>
            <a:off x="7631130" y="2146797"/>
            <a:ext cx="382059" cy="215444"/>
          </a:xfrm>
          <a:prstGeom prst="rect">
            <a:avLst/>
          </a:prstGeom>
          <a:solidFill>
            <a:srgbClr val="FFFFFF"/>
          </a:solidFill>
        </p:spPr>
        <p:txBody>
          <a:bodyPr wrap="square" rtlCol="0">
            <a:spAutoFit/>
          </a:bodyPr>
          <a:lstStyle/>
          <a:p>
            <a:r>
              <a:rPr lang="en-US" altLang="ko-KR" sz="800" dirty="0">
                <a:latin typeface="맑은 고딕" panose="020B0503020000020004" pitchFamily="50" charset="-127"/>
                <a:ea typeface="맑은 고딕" panose="020B0503020000020004" pitchFamily="50" charset="-127"/>
              </a:rPr>
              <a:t>Oral</a:t>
            </a:r>
            <a:endParaRPr lang="ko-KR" altLang="en-US" sz="800" dirty="0">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AD73E016-EC03-721A-415F-053156DD445F}"/>
              </a:ext>
            </a:extLst>
          </p:cNvPr>
          <p:cNvSpPr txBox="1"/>
          <p:nvPr/>
        </p:nvSpPr>
        <p:spPr>
          <a:xfrm>
            <a:off x="7497316" y="2451370"/>
            <a:ext cx="420050" cy="215444"/>
          </a:xfrm>
          <a:prstGeom prst="rect">
            <a:avLst/>
          </a:prstGeom>
          <a:solidFill>
            <a:srgbClr val="FFFFFF"/>
          </a:solidFill>
        </p:spPr>
        <p:txBody>
          <a:bodyPr wrap="square" rtlCol="0">
            <a:spAutoFit/>
          </a:bodyPr>
          <a:lstStyle/>
          <a:p>
            <a:r>
              <a:rPr lang="en-US" altLang="ko-KR" sz="800" dirty="0">
                <a:latin typeface="맑은 고딕" panose="020B0503020000020004" pitchFamily="50" charset="-127"/>
                <a:ea typeface="맑은 고딕" panose="020B0503020000020004" pitchFamily="50" charset="-127"/>
              </a:rPr>
              <a:t>Lung</a:t>
            </a:r>
            <a:endParaRPr lang="ko-KR" altLang="en-US" sz="800"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D970EC40-33BD-7BE9-57DB-8263574C3A7C}"/>
              </a:ext>
            </a:extLst>
          </p:cNvPr>
          <p:cNvSpPr txBox="1"/>
          <p:nvPr/>
        </p:nvSpPr>
        <p:spPr>
          <a:xfrm>
            <a:off x="7363522" y="2934632"/>
            <a:ext cx="458637" cy="215444"/>
          </a:xfrm>
          <a:prstGeom prst="rect">
            <a:avLst/>
          </a:prstGeom>
          <a:solidFill>
            <a:srgbClr val="FFFFFF"/>
          </a:solidFill>
        </p:spPr>
        <p:txBody>
          <a:bodyPr wrap="square" rtlCol="0">
            <a:spAutoFit/>
          </a:bodyPr>
          <a:lstStyle/>
          <a:p>
            <a:r>
              <a:rPr lang="en-US" altLang="ko-KR" sz="800" dirty="0">
                <a:latin typeface="맑은 고딕" panose="020B0503020000020004" pitchFamily="50" charset="-127"/>
                <a:ea typeface="맑은 고딕" panose="020B0503020000020004" pitchFamily="50" charset="-127"/>
              </a:rPr>
              <a:t>Colon</a:t>
            </a:r>
            <a:endParaRPr lang="ko-KR" altLang="en-US" sz="800" dirty="0">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39243D46-13DD-C2CF-A8AC-E44A6948DCE3}"/>
              </a:ext>
            </a:extLst>
          </p:cNvPr>
          <p:cNvSpPr txBox="1"/>
          <p:nvPr/>
        </p:nvSpPr>
        <p:spPr>
          <a:xfrm>
            <a:off x="8819399" y="2749662"/>
            <a:ext cx="420050" cy="215444"/>
          </a:xfrm>
          <a:prstGeom prst="rect">
            <a:avLst/>
          </a:prstGeom>
          <a:solidFill>
            <a:srgbClr val="FFFFFF"/>
          </a:solidFill>
        </p:spPr>
        <p:txBody>
          <a:bodyPr wrap="square" rtlCol="0">
            <a:spAutoFit/>
          </a:bodyPr>
          <a:lstStyle/>
          <a:p>
            <a:r>
              <a:rPr lang="en-US" altLang="ko-KR" sz="800" dirty="0">
                <a:latin typeface="맑은 고딕" panose="020B0503020000020004" pitchFamily="50" charset="-127"/>
                <a:ea typeface="맑은 고딕" panose="020B0503020000020004" pitchFamily="50" charset="-127"/>
              </a:rPr>
              <a:t>Lung</a:t>
            </a:r>
            <a:endParaRPr lang="ko-KR" altLang="en-US" sz="800" dirty="0">
              <a:latin typeface="맑은 고딕" panose="020B0503020000020004" pitchFamily="50" charset="-127"/>
              <a:ea typeface="맑은 고딕" panose="020B0503020000020004" pitchFamily="50" charset="-127"/>
            </a:endParaRPr>
          </a:p>
        </p:txBody>
      </p:sp>
      <p:sp>
        <p:nvSpPr>
          <p:cNvPr id="9" name="TextBox 8">
            <a:extLst>
              <a:ext uri="{FF2B5EF4-FFF2-40B4-BE49-F238E27FC236}">
                <a16:creationId xmlns:a16="http://schemas.microsoft.com/office/drawing/2014/main" id="{C5C7AFE3-6CB5-1B4F-AA5F-362FA39F6F9B}"/>
              </a:ext>
            </a:extLst>
          </p:cNvPr>
          <p:cNvSpPr txBox="1"/>
          <p:nvPr/>
        </p:nvSpPr>
        <p:spPr>
          <a:xfrm>
            <a:off x="8866769" y="3279754"/>
            <a:ext cx="372680" cy="138499"/>
          </a:xfrm>
          <a:prstGeom prst="rect">
            <a:avLst/>
          </a:prstGeom>
          <a:solidFill>
            <a:srgbClr val="FFFFFF"/>
          </a:solidFill>
        </p:spPr>
        <p:txBody>
          <a:bodyPr wrap="square" rtlCol="0">
            <a:spAutoFit/>
          </a:bodyPr>
          <a:lstStyle/>
          <a:p>
            <a:endParaRPr lang="ko-KR" altLang="en-US" sz="300" dirty="0">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14DFB014-A831-D306-BD68-8407FB8C6E0E}"/>
              </a:ext>
            </a:extLst>
          </p:cNvPr>
          <p:cNvSpPr txBox="1"/>
          <p:nvPr/>
        </p:nvSpPr>
        <p:spPr>
          <a:xfrm>
            <a:off x="8792141" y="3210503"/>
            <a:ext cx="521935" cy="276999"/>
          </a:xfrm>
          <a:prstGeom prst="rect">
            <a:avLst/>
          </a:prstGeom>
          <a:noFill/>
        </p:spPr>
        <p:txBody>
          <a:bodyPr wrap="square" rtlCol="0">
            <a:spAutoFit/>
          </a:bodyPr>
          <a:lstStyle/>
          <a:p>
            <a:r>
              <a:rPr lang="en-US" altLang="ko-KR" sz="600" dirty="0">
                <a:latin typeface="맑은 고딕" panose="020B0503020000020004" pitchFamily="50" charset="-127"/>
                <a:ea typeface="맑은 고딕" panose="020B0503020000020004" pitchFamily="50" charset="-127"/>
              </a:rPr>
              <a:t>Palm of the Hand</a:t>
            </a:r>
            <a:endParaRPr lang="ko-KR" altLang="en-US" sz="600" dirty="0">
              <a:latin typeface="맑은 고딕" panose="020B0503020000020004" pitchFamily="50" charset="-127"/>
              <a:ea typeface="맑은 고딕" panose="020B0503020000020004" pitchFamily="50" charset="-127"/>
            </a:endParaRPr>
          </a:p>
        </p:txBody>
      </p:sp>
      <p:sp>
        <p:nvSpPr>
          <p:cNvPr id="12" name="TextBox 11">
            <a:extLst>
              <a:ext uri="{FF2B5EF4-FFF2-40B4-BE49-F238E27FC236}">
                <a16:creationId xmlns:a16="http://schemas.microsoft.com/office/drawing/2014/main" id="{D4383FC6-53D3-6541-74B9-2D3986D57019}"/>
              </a:ext>
            </a:extLst>
          </p:cNvPr>
          <p:cNvSpPr txBox="1"/>
          <p:nvPr/>
        </p:nvSpPr>
        <p:spPr>
          <a:xfrm>
            <a:off x="8554828" y="2009338"/>
            <a:ext cx="420050" cy="215444"/>
          </a:xfrm>
          <a:prstGeom prst="rect">
            <a:avLst/>
          </a:prstGeom>
          <a:solidFill>
            <a:srgbClr val="FFFFFF"/>
          </a:solidFill>
        </p:spPr>
        <p:txBody>
          <a:bodyPr wrap="square" rtlCol="0">
            <a:spAutoFit/>
          </a:bodyPr>
          <a:lstStyle/>
          <a:p>
            <a:endParaRPr lang="ko-KR" altLang="en-US" sz="800" dirty="0">
              <a:latin typeface="맑은 고딕" panose="020B0503020000020004" pitchFamily="50" charset="-127"/>
              <a:ea typeface="맑은 고딕" panose="020B0503020000020004" pitchFamily="50" charset="-127"/>
            </a:endParaRPr>
          </a:p>
        </p:txBody>
      </p:sp>
      <p:sp>
        <p:nvSpPr>
          <p:cNvPr id="13" name="TextBox 12">
            <a:extLst>
              <a:ext uri="{FF2B5EF4-FFF2-40B4-BE49-F238E27FC236}">
                <a16:creationId xmlns:a16="http://schemas.microsoft.com/office/drawing/2014/main" id="{4A782123-0134-F9F8-A0B8-3FD3D7B99E2C}"/>
              </a:ext>
            </a:extLst>
          </p:cNvPr>
          <p:cNvSpPr txBox="1"/>
          <p:nvPr/>
        </p:nvSpPr>
        <p:spPr>
          <a:xfrm>
            <a:off x="8670408" y="2343648"/>
            <a:ext cx="338364" cy="160617"/>
          </a:xfrm>
          <a:prstGeom prst="rect">
            <a:avLst/>
          </a:prstGeom>
          <a:solidFill>
            <a:srgbClr val="FFFFFF"/>
          </a:solidFill>
        </p:spPr>
        <p:txBody>
          <a:bodyPr wrap="square" rtlCol="0">
            <a:spAutoFit/>
          </a:bodyPr>
          <a:lstStyle/>
          <a:p>
            <a:endParaRPr lang="ko-KR" altLang="en-US" sz="800" dirty="0">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71B63F69-0E06-3B94-6632-60197CCAE501}"/>
              </a:ext>
            </a:extLst>
          </p:cNvPr>
          <p:cNvSpPr txBox="1"/>
          <p:nvPr/>
        </p:nvSpPr>
        <p:spPr>
          <a:xfrm>
            <a:off x="8481133" y="1931982"/>
            <a:ext cx="622015" cy="276999"/>
          </a:xfrm>
          <a:prstGeom prst="rect">
            <a:avLst/>
          </a:prstGeom>
          <a:solidFill>
            <a:srgbClr val="FFFFFF"/>
          </a:solidFill>
        </p:spPr>
        <p:txBody>
          <a:bodyPr wrap="square" rtlCol="0">
            <a:spAutoFit/>
          </a:bodyPr>
          <a:lstStyle/>
          <a:p>
            <a:r>
              <a:rPr lang="en-US" altLang="ko-KR" sz="600" dirty="0">
                <a:latin typeface="맑은 고딕" panose="020B0503020000020004" pitchFamily="50" charset="-127"/>
                <a:ea typeface="맑은 고딕" panose="020B0503020000020004" pitchFamily="50" charset="-127"/>
              </a:rPr>
              <a:t>Between the Eyebrows</a:t>
            </a:r>
            <a:endParaRPr lang="ko-KR" altLang="en-US" sz="600"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DDA9AAD7-D971-2F46-5F4A-B8451B5C07ED}"/>
              </a:ext>
            </a:extLst>
          </p:cNvPr>
          <p:cNvSpPr txBox="1"/>
          <p:nvPr/>
        </p:nvSpPr>
        <p:spPr>
          <a:xfrm>
            <a:off x="8618482" y="2343648"/>
            <a:ext cx="420050" cy="169277"/>
          </a:xfrm>
          <a:prstGeom prst="rect">
            <a:avLst/>
          </a:prstGeom>
          <a:solidFill>
            <a:srgbClr val="FFFFFF"/>
          </a:solidFill>
        </p:spPr>
        <p:txBody>
          <a:bodyPr wrap="square" rtlCol="0">
            <a:spAutoFit/>
          </a:bodyPr>
          <a:lstStyle/>
          <a:p>
            <a:r>
              <a:rPr lang="en-US" altLang="ko-KR" sz="500" dirty="0">
                <a:latin typeface="맑은 고딕" panose="020B0503020000020004" pitchFamily="50" charset="-127"/>
                <a:ea typeface="맑은 고딕" panose="020B0503020000020004" pitchFamily="50" charset="-127"/>
              </a:rPr>
              <a:t>Nostrils</a:t>
            </a:r>
            <a:endParaRPr lang="ko-KR" altLang="en-US" sz="500" dirty="0">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601033FF-BA5E-112C-2C79-8333FF807D58}"/>
              </a:ext>
            </a:extLst>
          </p:cNvPr>
          <p:cNvSpPr txBox="1"/>
          <p:nvPr/>
        </p:nvSpPr>
        <p:spPr>
          <a:xfrm>
            <a:off x="7445238" y="3973397"/>
            <a:ext cx="564834" cy="246221"/>
          </a:xfrm>
          <a:prstGeom prst="rect">
            <a:avLst/>
          </a:prstGeom>
          <a:solidFill>
            <a:srgbClr val="FFFFFF"/>
          </a:solidFill>
        </p:spPr>
        <p:txBody>
          <a:bodyPr wrap="square" rtlCol="0">
            <a:spAutoFit/>
          </a:bodyPr>
          <a:lstStyle/>
          <a:p>
            <a:r>
              <a:rPr lang="en-US" altLang="ko-KR" sz="500" dirty="0">
                <a:latin typeface="맑은 고딕" panose="020B0503020000020004" pitchFamily="50" charset="-127"/>
                <a:ea typeface="맑은 고딕" panose="020B0503020000020004" pitchFamily="50" charset="-127"/>
              </a:rPr>
              <a:t>Reproductive</a:t>
            </a:r>
          </a:p>
          <a:p>
            <a:r>
              <a:rPr lang="en-US" altLang="ko-KR" sz="500" dirty="0">
                <a:latin typeface="맑은 고딕" panose="020B0503020000020004" pitchFamily="50" charset="-127"/>
                <a:ea typeface="맑은 고딕" panose="020B0503020000020004" pitchFamily="50" charset="-127"/>
              </a:rPr>
              <a:t>organs</a:t>
            </a:r>
            <a:endParaRPr lang="ko-KR" altLang="en-US" sz="500" dirty="0">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59010E40-20E1-E025-D205-BE09A246811C}"/>
              </a:ext>
            </a:extLst>
          </p:cNvPr>
          <p:cNvSpPr txBox="1"/>
          <p:nvPr/>
        </p:nvSpPr>
        <p:spPr>
          <a:xfrm>
            <a:off x="7472115" y="4769723"/>
            <a:ext cx="700087" cy="169277"/>
          </a:xfrm>
          <a:prstGeom prst="rect">
            <a:avLst/>
          </a:prstGeom>
          <a:solidFill>
            <a:srgbClr val="FFFFFF"/>
          </a:solidFill>
        </p:spPr>
        <p:txBody>
          <a:bodyPr wrap="square" rtlCol="0">
            <a:spAutoFit/>
          </a:bodyPr>
          <a:lstStyle/>
          <a:p>
            <a:r>
              <a:rPr lang="en-US" altLang="ko-KR" sz="500" dirty="0">
                <a:latin typeface="맑은 고딕" panose="020B0503020000020004" pitchFamily="50" charset="-127"/>
                <a:ea typeface="맑은 고딕" panose="020B0503020000020004" pitchFamily="50" charset="-127"/>
              </a:rPr>
              <a:t>Between the Toes</a:t>
            </a:r>
            <a:endParaRPr lang="ko-KR" altLang="en-US" sz="500" dirty="0">
              <a:latin typeface="맑은 고딕" panose="020B0503020000020004" pitchFamily="50" charset="-127"/>
              <a:ea typeface="맑은 고딕" panose="020B0503020000020004" pitchFamily="50" charset="-127"/>
            </a:endParaRPr>
          </a:p>
        </p:txBody>
      </p:sp>
      <p:sp>
        <p:nvSpPr>
          <p:cNvPr id="17" name="TextBox 16">
            <a:extLst>
              <a:ext uri="{FF2B5EF4-FFF2-40B4-BE49-F238E27FC236}">
                <a16:creationId xmlns:a16="http://schemas.microsoft.com/office/drawing/2014/main" id="{CF2D3E66-2CE6-FDED-7AEC-68292D905F6C}"/>
              </a:ext>
            </a:extLst>
          </p:cNvPr>
          <p:cNvSpPr txBox="1"/>
          <p:nvPr/>
        </p:nvSpPr>
        <p:spPr>
          <a:xfrm>
            <a:off x="8630225" y="4219618"/>
            <a:ext cx="601999" cy="338554"/>
          </a:xfrm>
          <a:prstGeom prst="rect">
            <a:avLst/>
          </a:prstGeom>
          <a:solidFill>
            <a:srgbClr val="FFFFFF"/>
          </a:solidFill>
        </p:spPr>
        <p:txBody>
          <a:bodyPr wrap="square" rtlCol="0">
            <a:spAutoFit/>
          </a:bodyPr>
          <a:lstStyle/>
          <a:p>
            <a:r>
              <a:rPr lang="en-US" altLang="ko-KR" sz="800" dirty="0">
                <a:latin typeface="맑은 고딕" panose="020B0503020000020004" pitchFamily="50" charset="-127"/>
                <a:ea typeface="맑은 고딕" panose="020B0503020000020004" pitchFamily="50" charset="-127"/>
              </a:rPr>
              <a:t>Plantar Fascia</a:t>
            </a:r>
            <a:endParaRPr lang="ko-KR" altLang="en-US" sz="8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741285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그림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4727" y="1978561"/>
            <a:ext cx="3186545" cy="2003504"/>
          </a:xfrm>
          <a:prstGeom prst="rect">
            <a:avLst/>
          </a:prstGeom>
        </p:spPr>
      </p:pic>
      <p:pic>
        <p:nvPicPr>
          <p:cNvPr id="13" name="그림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51" y="2936107"/>
            <a:ext cx="3194152" cy="1755965"/>
          </a:xfrm>
          <a:prstGeom prst="rect">
            <a:avLst/>
          </a:prstGeom>
        </p:spPr>
      </p:pic>
      <p:pic>
        <p:nvPicPr>
          <p:cNvPr id="3074" name="Picture 2" descr="http://www.newsrep.co.kr/news/photo/201903/64700_53962_156.jpg"/>
          <p:cNvPicPr>
            <a:picLocks noChangeAspect="1" noChangeArrowheads="1"/>
          </p:cNvPicPr>
          <p:nvPr/>
        </p:nvPicPr>
        <p:blipFill rotWithShape="1">
          <a:blip r:embed="rId4">
            <a:extLst>
              <a:ext uri="{28A0092B-C50C-407E-A947-70E740481C1C}">
                <a14:useLocalDpi xmlns:a14="http://schemas.microsoft.com/office/drawing/2010/main" val="0"/>
              </a:ext>
            </a:extLst>
          </a:blip>
          <a:srcRect l="16307" t="8332" r="9553" b="4241"/>
          <a:stretch/>
        </p:blipFill>
        <p:spPr bwMode="auto">
          <a:xfrm>
            <a:off x="4532840" y="1870503"/>
            <a:ext cx="2403905" cy="247637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619356" y="2423515"/>
            <a:ext cx="3461323" cy="461665"/>
          </a:xfrm>
          <a:prstGeom prst="rect">
            <a:avLst/>
          </a:prstGeom>
          <a:noFill/>
        </p:spPr>
        <p:txBody>
          <a:bodyPr wrap="square" rtlCol="0">
            <a:spAutoFit/>
          </a:bodyPr>
          <a:lstStyle/>
          <a:p>
            <a:r>
              <a:rPr lang="en-US" sz="2400" b="1" dirty="0"/>
              <a:t>BENEFICIAL BACTERIA</a:t>
            </a:r>
            <a:r>
              <a:rPr lang="ko-KR" altLang="en-US" sz="2400" b="1" spc="-150" dirty="0">
                <a:solidFill>
                  <a:schemeClr val="accent5">
                    <a:lumMod val="75000"/>
                  </a:schemeClr>
                </a:solidFill>
                <a:latin typeface="맑은 고딕" panose="020B0503020000020004" pitchFamily="50" charset="-127"/>
                <a:ea typeface="맑은 고딕" panose="020B0503020000020004" pitchFamily="50" charset="-127"/>
              </a:rPr>
              <a:t> </a:t>
            </a:r>
          </a:p>
        </p:txBody>
      </p:sp>
      <p:sp>
        <p:nvSpPr>
          <p:cNvPr id="22" name="TextBox 21"/>
          <p:cNvSpPr txBox="1"/>
          <p:nvPr/>
        </p:nvSpPr>
        <p:spPr>
          <a:xfrm>
            <a:off x="752997" y="3295542"/>
            <a:ext cx="3164805" cy="1107996"/>
          </a:xfrm>
          <a:prstGeom prst="rect">
            <a:avLst/>
          </a:prstGeom>
          <a:noFill/>
        </p:spPr>
        <p:txBody>
          <a:bodyPr wrap="square" rtlCol="0">
            <a:spAutoFit/>
          </a:bodyPr>
          <a:lstStyle/>
          <a:p>
            <a:r>
              <a:rPr lang="ko-KR" altLang="en-US" sz="1100" dirty="0">
                <a:latin typeface="맑은 고딕" panose="020B0503020000020004" pitchFamily="50" charset="-127"/>
                <a:ea typeface="맑은 고딕" panose="020B0503020000020004" pitchFamily="50" charset="-127"/>
              </a:rPr>
              <a:t>〮 </a:t>
            </a:r>
            <a:r>
              <a:rPr lang="en-US" sz="1100" dirty="0"/>
              <a:t>Beneficial bacteria that play a role in </a:t>
            </a:r>
          </a:p>
          <a:p>
            <a:r>
              <a:rPr lang="ko-KR" altLang="en-US" sz="1100" dirty="0"/>
              <a:t>  </a:t>
            </a:r>
            <a:r>
              <a:rPr lang="en-US" sz="1100" dirty="0"/>
              <a:t>preventing the growth of harmful bacteria</a:t>
            </a:r>
          </a:p>
          <a:p>
            <a:r>
              <a:rPr lang="ko-KR" altLang="en-US" sz="1100" dirty="0"/>
              <a:t>  </a:t>
            </a:r>
            <a:r>
              <a:rPr lang="en-US" sz="1100" dirty="0"/>
              <a:t>and helping to establish desirable intestinal</a:t>
            </a:r>
          </a:p>
          <a:p>
            <a:r>
              <a:rPr lang="ko-KR" altLang="en-US" sz="1100" dirty="0"/>
              <a:t>  </a:t>
            </a:r>
            <a:r>
              <a:rPr lang="en-US" sz="1100" dirty="0"/>
              <a:t>flora.</a:t>
            </a:r>
            <a:endParaRPr lang="en-US" altLang="ko-KR" sz="1100" dirty="0">
              <a:latin typeface="맑은 고딕" panose="020B0503020000020004" pitchFamily="50" charset="-127"/>
              <a:ea typeface="맑은 고딕" panose="020B0503020000020004" pitchFamily="50" charset="-127"/>
            </a:endParaRPr>
          </a:p>
          <a:p>
            <a:r>
              <a:rPr lang="ko-KR" altLang="en-US" sz="1100" dirty="0">
                <a:latin typeface="맑은 고딕" panose="020B0503020000020004" pitchFamily="50" charset="-127"/>
                <a:ea typeface="맑은 고딕" panose="020B0503020000020004" pitchFamily="50" charset="-127"/>
              </a:rPr>
              <a:t>〮 </a:t>
            </a:r>
            <a:r>
              <a:rPr lang="en-US" sz="1100" dirty="0"/>
              <a:t>Strengthening the barrier, regulating</a:t>
            </a:r>
          </a:p>
          <a:p>
            <a:r>
              <a:rPr lang="ko-KR" altLang="en-US" sz="1100" dirty="0"/>
              <a:t>  </a:t>
            </a:r>
            <a:r>
              <a:rPr lang="en-US" sz="1100" dirty="0"/>
              <a:t>the immune system</a:t>
            </a:r>
            <a:endParaRPr lang="ko-KR" altLang="en-US" sz="1100" dirty="0">
              <a:latin typeface="맑은 고딕" panose="020B0503020000020004" pitchFamily="50" charset="-127"/>
              <a:ea typeface="맑은 고딕" panose="020B0503020000020004" pitchFamily="50" charset="-127"/>
            </a:endParaRPr>
          </a:p>
        </p:txBody>
      </p:sp>
      <p:sp>
        <p:nvSpPr>
          <p:cNvPr id="26" name="TextBox 25"/>
          <p:cNvSpPr txBox="1"/>
          <p:nvPr/>
        </p:nvSpPr>
        <p:spPr>
          <a:xfrm>
            <a:off x="7723454" y="1486704"/>
            <a:ext cx="3349706" cy="461665"/>
          </a:xfrm>
          <a:prstGeom prst="rect">
            <a:avLst/>
          </a:prstGeom>
          <a:noFill/>
        </p:spPr>
        <p:txBody>
          <a:bodyPr wrap="square" rtlCol="0">
            <a:spAutoFit/>
          </a:bodyPr>
          <a:lstStyle/>
          <a:p>
            <a:r>
              <a:rPr lang="en-US" sz="2400" b="1" dirty="0"/>
              <a:t>HARMFUL BACTERIA</a:t>
            </a:r>
            <a:r>
              <a:rPr lang="ko-KR" altLang="en-US" sz="2400" b="1" spc="-150" dirty="0">
                <a:solidFill>
                  <a:schemeClr val="accent5">
                    <a:lumMod val="75000"/>
                  </a:schemeClr>
                </a:solidFill>
                <a:latin typeface="맑은 고딕" panose="020B0503020000020004" pitchFamily="50" charset="-127"/>
                <a:ea typeface="맑은 고딕" panose="020B0503020000020004" pitchFamily="50" charset="-127"/>
              </a:rPr>
              <a:t> </a:t>
            </a:r>
          </a:p>
        </p:txBody>
      </p:sp>
      <p:sp>
        <p:nvSpPr>
          <p:cNvPr id="29" name="TextBox 28"/>
          <p:cNvSpPr txBox="1"/>
          <p:nvPr/>
        </p:nvSpPr>
        <p:spPr>
          <a:xfrm>
            <a:off x="6594180" y="4346882"/>
            <a:ext cx="4397092" cy="830997"/>
          </a:xfrm>
          <a:prstGeom prst="rect">
            <a:avLst/>
          </a:prstGeom>
          <a:noFill/>
        </p:spPr>
        <p:txBody>
          <a:bodyPr wrap="square" rtlCol="0">
            <a:spAutoFit/>
          </a:bodyPr>
          <a:lstStyle/>
          <a:p>
            <a:r>
              <a:rPr lang="en-US" sz="2400" b="1" dirty="0"/>
              <a:t>INTERMEDIATE BACTERIA</a:t>
            </a:r>
          </a:p>
          <a:p>
            <a:r>
              <a:rPr lang="en-US" sz="2400" b="1" dirty="0"/>
              <a:t>(OPPORTUNISTIC BACTERIA)</a:t>
            </a:r>
            <a:endParaRPr lang="ko-KR" altLang="en-US" sz="2400" b="1" spc="-150" dirty="0">
              <a:solidFill>
                <a:schemeClr val="accent5">
                  <a:lumMod val="75000"/>
                </a:schemeClr>
              </a:solidFill>
              <a:latin typeface="맑은 고딕" panose="020B0503020000020004" pitchFamily="50" charset="-127"/>
              <a:ea typeface="맑은 고딕" panose="020B0503020000020004" pitchFamily="50" charset="-127"/>
            </a:endParaRPr>
          </a:p>
        </p:txBody>
      </p:sp>
      <p:sp>
        <p:nvSpPr>
          <p:cNvPr id="17" name="TextBox 16"/>
          <p:cNvSpPr txBox="1"/>
          <p:nvPr/>
        </p:nvSpPr>
        <p:spPr>
          <a:xfrm>
            <a:off x="1808879" y="224685"/>
            <a:ext cx="2388180"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sp>
        <p:nvSpPr>
          <p:cNvPr id="18" name="TextBox 17"/>
          <p:cNvSpPr txBox="1"/>
          <p:nvPr/>
        </p:nvSpPr>
        <p:spPr>
          <a:xfrm>
            <a:off x="3993278" y="325001"/>
            <a:ext cx="388425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Beneficial Bacteria VS Harmful Bacteria</a:t>
            </a:r>
          </a:p>
        </p:txBody>
      </p:sp>
      <p:pic>
        <p:nvPicPr>
          <p:cNvPr id="15" name="그림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3924" y="5228629"/>
            <a:ext cx="3166443" cy="1496290"/>
          </a:xfrm>
          <a:prstGeom prst="rect">
            <a:avLst/>
          </a:prstGeom>
        </p:spPr>
      </p:pic>
      <p:sp>
        <p:nvSpPr>
          <p:cNvPr id="2" name="직사각형 1"/>
          <p:cNvSpPr/>
          <p:nvPr/>
        </p:nvSpPr>
        <p:spPr>
          <a:xfrm>
            <a:off x="6676780" y="5437843"/>
            <a:ext cx="3017726" cy="1107996"/>
          </a:xfrm>
          <a:prstGeom prst="rect">
            <a:avLst/>
          </a:prstGeom>
        </p:spPr>
        <p:txBody>
          <a:bodyPr wrap="square">
            <a:spAutoFit/>
          </a:bodyPr>
          <a:lstStyle/>
          <a:p>
            <a:r>
              <a:rPr lang="ko-KR" altLang="en-US" sz="1100" dirty="0">
                <a:latin typeface="맑은 고딕" panose="020B0503020000020004" pitchFamily="50" charset="-127"/>
                <a:ea typeface="맑은 고딕" panose="020B0503020000020004" pitchFamily="50" charset="-127"/>
              </a:rPr>
              <a:t>〮 </a:t>
            </a:r>
            <a:r>
              <a:rPr lang="en-US" sz="1100" dirty="0"/>
              <a:t>The fungus varies depending on</a:t>
            </a:r>
          </a:p>
          <a:p>
            <a:r>
              <a:rPr lang="en-US" sz="1100" dirty="0"/>
              <a:t>  the situation</a:t>
            </a:r>
            <a:r>
              <a:rPr lang="ko-KR" altLang="en-US" sz="1100" dirty="0">
                <a:latin typeface="맑은 고딕" panose="020B0503020000020004" pitchFamily="50" charset="-127"/>
                <a:ea typeface="맑은 고딕" panose="020B0503020000020004" pitchFamily="50" charset="-127"/>
              </a:rPr>
              <a:t> </a:t>
            </a:r>
            <a:endParaRPr lang="en-US" altLang="ko-KR" sz="1100" dirty="0">
              <a:latin typeface="맑은 고딕" panose="020B0503020000020004" pitchFamily="50" charset="-127"/>
              <a:ea typeface="맑은 고딕" panose="020B0503020000020004" pitchFamily="50" charset="-127"/>
            </a:endParaRPr>
          </a:p>
          <a:p>
            <a:r>
              <a:rPr lang="ko-KR" altLang="en-US" sz="1100" dirty="0">
                <a:latin typeface="맑은 고딕" panose="020B0503020000020004" pitchFamily="50" charset="-127"/>
                <a:ea typeface="맑은 고딕" panose="020B0503020000020004" pitchFamily="50" charset="-127"/>
              </a:rPr>
              <a:t>〮 </a:t>
            </a:r>
            <a:r>
              <a:rPr lang="en-US" sz="1100" dirty="0"/>
              <a:t>When beneficial bacteria are dominant,</a:t>
            </a:r>
          </a:p>
          <a:p>
            <a:r>
              <a:rPr lang="en-US" sz="1100" dirty="0"/>
              <a:t>  it changes into beneficial bacteria,</a:t>
            </a:r>
          </a:p>
          <a:p>
            <a:r>
              <a:rPr lang="en-US" sz="1100" dirty="0"/>
              <a:t>  and when harmful bacteria are dominant,</a:t>
            </a:r>
          </a:p>
          <a:p>
            <a:r>
              <a:rPr lang="en-US" sz="1100" dirty="0"/>
              <a:t>  it changes into harmful bacteria.</a:t>
            </a:r>
            <a:endParaRPr lang="ko-KR" altLang="en-US" sz="1100" dirty="0">
              <a:latin typeface="맑은 고딕" panose="020B0503020000020004" pitchFamily="50" charset="-127"/>
              <a:ea typeface="맑은 고딕" panose="020B0503020000020004" pitchFamily="50" charset="-127"/>
            </a:endParaRPr>
          </a:p>
        </p:txBody>
      </p:sp>
      <p:sp>
        <p:nvSpPr>
          <p:cNvPr id="16" name="TextBox 15"/>
          <p:cNvSpPr txBox="1"/>
          <p:nvPr/>
        </p:nvSpPr>
        <p:spPr>
          <a:xfrm>
            <a:off x="596238" y="1300354"/>
            <a:ext cx="6080541" cy="584775"/>
          </a:xfrm>
          <a:prstGeom prst="rect">
            <a:avLst/>
          </a:prstGeom>
          <a:noFill/>
        </p:spPr>
        <p:txBody>
          <a:bodyPr wrap="square" rtlCol="0">
            <a:spAutoFit/>
          </a:bodyPr>
          <a:lstStyle/>
          <a:p>
            <a:r>
              <a:rPr lang="en-US" sz="3200" b="1" dirty="0"/>
              <a:t>TYPES OF MICROORGANISMS</a:t>
            </a:r>
            <a:endParaRPr lang="ko-KR" altLang="en-US" sz="3200" b="1" spc="-300"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7877535" y="2310912"/>
            <a:ext cx="3183756" cy="1477328"/>
          </a:xfrm>
          <a:prstGeom prst="rect">
            <a:avLst/>
          </a:prstGeom>
          <a:noFill/>
        </p:spPr>
        <p:txBody>
          <a:bodyPr wrap="square" rtlCol="0">
            <a:spAutoFit/>
          </a:bodyPr>
          <a:lstStyle/>
          <a:p>
            <a:r>
              <a:rPr lang="ko-KR" altLang="en-US" sz="1300" dirty="0">
                <a:latin typeface="맑은 고딕" panose="020B0503020000020004" pitchFamily="50" charset="-127"/>
                <a:ea typeface="맑은 고딕" panose="020B0503020000020004" pitchFamily="50" charset="-127"/>
              </a:rPr>
              <a:t>〮 </a:t>
            </a:r>
            <a:r>
              <a:rPr lang="en-US" sz="1100" dirty="0"/>
              <a:t>The main culprit of all diseases that</a:t>
            </a:r>
          </a:p>
          <a:p>
            <a:r>
              <a:rPr lang="ko-KR" altLang="en-US" sz="1100" dirty="0"/>
              <a:t>   </a:t>
            </a:r>
            <a:r>
              <a:rPr lang="en-US" sz="1100" dirty="0"/>
              <a:t>produce harmful toxins and carcinogens</a:t>
            </a:r>
          </a:p>
          <a:p>
            <a:r>
              <a:rPr lang="ko-KR" altLang="en-US" sz="1100" dirty="0"/>
              <a:t>   </a:t>
            </a:r>
            <a:r>
              <a:rPr lang="en-US" sz="1100" dirty="0"/>
              <a:t>to the human body and destroy</a:t>
            </a:r>
          </a:p>
          <a:p>
            <a:r>
              <a:rPr lang="ko-KR" altLang="en-US" sz="1100" dirty="0"/>
              <a:t>   </a:t>
            </a:r>
            <a:r>
              <a:rPr lang="en-US" sz="1100" dirty="0"/>
              <a:t>the immune balance</a:t>
            </a:r>
            <a:endParaRPr lang="en-US" altLang="ko-KR" sz="1100" dirty="0">
              <a:latin typeface="맑은 고딕" panose="020B0503020000020004" pitchFamily="50" charset="-127"/>
              <a:ea typeface="맑은 고딕" panose="020B0503020000020004" pitchFamily="50" charset="-127"/>
            </a:endParaRPr>
          </a:p>
          <a:p>
            <a:r>
              <a:rPr lang="ko-KR" altLang="en-US" sz="1100" dirty="0">
                <a:latin typeface="맑은 고딕" panose="020B0503020000020004" pitchFamily="50" charset="-127"/>
                <a:ea typeface="맑은 고딕" panose="020B0503020000020004" pitchFamily="50" charset="-127"/>
              </a:rPr>
              <a:t>〮 </a:t>
            </a:r>
            <a:r>
              <a:rPr lang="en-US" sz="1100" dirty="0"/>
              <a:t>Produces large amounts of carcinogens</a:t>
            </a:r>
          </a:p>
          <a:p>
            <a:r>
              <a:rPr lang="en-US" sz="1100" dirty="0"/>
              <a:t>  in the body, causing various cancers and</a:t>
            </a:r>
          </a:p>
          <a:p>
            <a:r>
              <a:rPr lang="en-US" sz="1100" dirty="0"/>
              <a:t>  inflammatory diseases, and weakening</a:t>
            </a:r>
          </a:p>
          <a:p>
            <a:r>
              <a:rPr lang="en-US" sz="1100" dirty="0"/>
              <a:t>  immune function</a:t>
            </a:r>
            <a:endParaRPr lang="en-US" altLang="ko-KR" sz="11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55964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EB956-8792-A7EC-5A54-D1E14C747A1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AF100397-C3D2-6A0D-D758-1AECA1430716}"/>
              </a:ext>
            </a:extLst>
          </p:cNvPr>
          <p:cNvSpPr txBox="1"/>
          <p:nvPr/>
        </p:nvSpPr>
        <p:spPr>
          <a:xfrm>
            <a:off x="1808879" y="224685"/>
            <a:ext cx="2388180"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sp>
        <p:nvSpPr>
          <p:cNvPr id="18" name="TextBox 17">
            <a:extLst>
              <a:ext uri="{FF2B5EF4-FFF2-40B4-BE49-F238E27FC236}">
                <a16:creationId xmlns:a16="http://schemas.microsoft.com/office/drawing/2014/main" id="{E05A6277-7114-CAC6-C8A2-F3470BE6203E}"/>
              </a:ext>
            </a:extLst>
          </p:cNvPr>
          <p:cNvSpPr txBox="1"/>
          <p:nvPr/>
        </p:nvSpPr>
        <p:spPr>
          <a:xfrm>
            <a:off x="3993278" y="325001"/>
            <a:ext cx="376848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Beneficial Bacteria VS Harmful Bacteria</a:t>
            </a:r>
          </a:p>
        </p:txBody>
      </p:sp>
      <p:graphicFrame>
        <p:nvGraphicFramePr>
          <p:cNvPr id="3" name="차트 11">
            <a:extLst>
              <a:ext uri="{FF2B5EF4-FFF2-40B4-BE49-F238E27FC236}">
                <a16:creationId xmlns:a16="http://schemas.microsoft.com/office/drawing/2014/main" id="{7F325149-92FD-1B6A-8315-C321AE552B5A}"/>
              </a:ext>
            </a:extLst>
          </p:cNvPr>
          <p:cNvGraphicFramePr/>
          <p:nvPr>
            <p:extLst>
              <p:ext uri="{D42A27DB-BD31-4B8C-83A1-F6EECF244321}">
                <p14:modId xmlns:p14="http://schemas.microsoft.com/office/powerpoint/2010/main" val="1870312651"/>
              </p:ext>
            </p:extLst>
          </p:nvPr>
        </p:nvGraphicFramePr>
        <p:xfrm>
          <a:off x="2790682" y="1843030"/>
          <a:ext cx="6628391" cy="364836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7E2388F-847B-3CF2-4142-0408703F5AB1}"/>
              </a:ext>
            </a:extLst>
          </p:cNvPr>
          <p:cNvSpPr txBox="1"/>
          <p:nvPr/>
        </p:nvSpPr>
        <p:spPr>
          <a:xfrm>
            <a:off x="4463041" y="3231462"/>
            <a:ext cx="1747230" cy="523220"/>
          </a:xfrm>
          <a:prstGeom prst="rect">
            <a:avLst/>
          </a:prstGeom>
          <a:noFill/>
        </p:spPr>
        <p:txBody>
          <a:bodyPr wrap="square" rtlCol="0">
            <a:spAutoFit/>
          </a:bodyPr>
          <a:lstStyle/>
          <a:p>
            <a:pPr algn="ctr"/>
            <a:r>
              <a:rPr lang="en-US" sz="1400" b="1" dirty="0"/>
              <a:t>INTERMEDIATE</a:t>
            </a:r>
          </a:p>
          <a:p>
            <a:pPr algn="ctr"/>
            <a:r>
              <a:rPr lang="en-US" sz="1400" b="1" dirty="0"/>
              <a:t>BACTERIA</a:t>
            </a:r>
            <a:r>
              <a:rPr lang="ko-KR" altLang="en-US" sz="1400" b="1" spc="-150" dirty="0">
                <a:solidFill>
                  <a:schemeClr val="bg1"/>
                </a:solidFill>
                <a:latin typeface="맑은 고딕" panose="020B0503020000020004" pitchFamily="50" charset="-127"/>
                <a:ea typeface="맑은 고딕" panose="020B0503020000020004" pitchFamily="50" charset="-127"/>
              </a:rPr>
              <a:t> </a:t>
            </a:r>
          </a:p>
        </p:txBody>
      </p:sp>
      <p:sp>
        <p:nvSpPr>
          <p:cNvPr id="5" name="TextBox 4">
            <a:extLst>
              <a:ext uri="{FF2B5EF4-FFF2-40B4-BE49-F238E27FC236}">
                <a16:creationId xmlns:a16="http://schemas.microsoft.com/office/drawing/2014/main" id="{F03FA853-9206-2D48-26FA-67259509E0C8}"/>
              </a:ext>
            </a:extLst>
          </p:cNvPr>
          <p:cNvSpPr txBox="1"/>
          <p:nvPr/>
        </p:nvSpPr>
        <p:spPr>
          <a:xfrm>
            <a:off x="6205513" y="2746895"/>
            <a:ext cx="1242828" cy="523220"/>
          </a:xfrm>
          <a:prstGeom prst="rect">
            <a:avLst/>
          </a:prstGeom>
          <a:noFill/>
        </p:spPr>
        <p:txBody>
          <a:bodyPr wrap="square" rtlCol="0">
            <a:spAutoFit/>
          </a:bodyPr>
          <a:lstStyle/>
          <a:p>
            <a:pPr algn="ctr"/>
            <a:r>
              <a:rPr lang="en-US" sz="1400" b="1" dirty="0"/>
              <a:t>BENEFICIAL</a:t>
            </a:r>
          </a:p>
          <a:p>
            <a:pPr algn="ctr"/>
            <a:r>
              <a:rPr lang="en-US" sz="1400" b="1" dirty="0"/>
              <a:t>BACTERIA</a:t>
            </a:r>
            <a:r>
              <a:rPr lang="ko-KR" altLang="en-US" sz="1400" b="1" spc="-150" dirty="0">
                <a:latin typeface="맑은 고딕" panose="020B0503020000020004" pitchFamily="50" charset="-127"/>
                <a:ea typeface="맑은 고딕" panose="020B0503020000020004" pitchFamily="50" charset="-127"/>
              </a:rPr>
              <a:t> </a:t>
            </a:r>
          </a:p>
        </p:txBody>
      </p:sp>
      <p:sp>
        <p:nvSpPr>
          <p:cNvPr id="6" name="TextBox 5">
            <a:extLst>
              <a:ext uri="{FF2B5EF4-FFF2-40B4-BE49-F238E27FC236}">
                <a16:creationId xmlns:a16="http://schemas.microsoft.com/office/drawing/2014/main" id="{C945E6DE-17C7-3B10-4FE5-8B98D594A283}"/>
              </a:ext>
            </a:extLst>
          </p:cNvPr>
          <p:cNvSpPr txBox="1"/>
          <p:nvPr/>
        </p:nvSpPr>
        <p:spPr>
          <a:xfrm>
            <a:off x="4779208" y="3744014"/>
            <a:ext cx="1657546" cy="369332"/>
          </a:xfrm>
          <a:prstGeom prst="rect">
            <a:avLst/>
          </a:prstGeom>
          <a:noFill/>
        </p:spPr>
        <p:txBody>
          <a:bodyPr wrap="square" rtlCol="0">
            <a:spAutoFit/>
          </a:bodyPr>
          <a:lstStyle/>
          <a:p>
            <a:r>
              <a:rPr lang="en-US" altLang="ko-KR" spc="-150" dirty="0">
                <a:solidFill>
                  <a:schemeClr val="bg1"/>
                </a:solidFill>
                <a:latin typeface="맑은 고딕" panose="020B0503020000020004" pitchFamily="50" charset="-127"/>
                <a:ea typeface="맑은 고딕" panose="020B0503020000020004" pitchFamily="50" charset="-127"/>
              </a:rPr>
              <a:t>60 - 65%</a:t>
            </a:r>
            <a:endParaRPr lang="ko-KR" altLang="en-US" spc="-150" dirty="0">
              <a:solidFill>
                <a:schemeClr val="bg1"/>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0101C052-43D5-730B-D59C-460FAC32DD76}"/>
              </a:ext>
            </a:extLst>
          </p:cNvPr>
          <p:cNvSpPr txBox="1"/>
          <p:nvPr/>
        </p:nvSpPr>
        <p:spPr>
          <a:xfrm>
            <a:off x="6571873" y="3227110"/>
            <a:ext cx="816988" cy="369332"/>
          </a:xfrm>
          <a:prstGeom prst="rect">
            <a:avLst/>
          </a:prstGeom>
          <a:noFill/>
        </p:spPr>
        <p:txBody>
          <a:bodyPr wrap="square" rtlCol="0">
            <a:spAutoFit/>
          </a:bodyPr>
          <a:lstStyle/>
          <a:p>
            <a:r>
              <a:rPr lang="en-US" altLang="ko-KR" spc="-150" dirty="0">
                <a:latin typeface="맑은 고딕" panose="020B0503020000020004" pitchFamily="50" charset="-127"/>
                <a:ea typeface="맑은 고딕" panose="020B0503020000020004" pitchFamily="50" charset="-127"/>
              </a:rPr>
              <a:t>30 %</a:t>
            </a:r>
            <a:endParaRPr lang="ko-KR" altLang="en-US" spc="-150" dirty="0">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5ABB5FAA-9508-442E-00FF-BD853DD8565B}"/>
              </a:ext>
            </a:extLst>
          </p:cNvPr>
          <p:cNvSpPr txBox="1"/>
          <p:nvPr/>
        </p:nvSpPr>
        <p:spPr>
          <a:xfrm>
            <a:off x="6437024" y="4002148"/>
            <a:ext cx="1086685" cy="430887"/>
          </a:xfrm>
          <a:prstGeom prst="rect">
            <a:avLst/>
          </a:prstGeom>
          <a:noFill/>
        </p:spPr>
        <p:txBody>
          <a:bodyPr wrap="square" rtlCol="0">
            <a:spAutoFit/>
          </a:bodyPr>
          <a:lstStyle/>
          <a:p>
            <a:pPr algn="ctr"/>
            <a:r>
              <a:rPr lang="en-US" sz="1100" b="1" dirty="0"/>
              <a:t>HARMFUL</a:t>
            </a:r>
          </a:p>
          <a:p>
            <a:pPr algn="ctr"/>
            <a:r>
              <a:rPr lang="en-US" sz="1100" b="1" dirty="0"/>
              <a:t>BACTERIA</a:t>
            </a:r>
            <a:r>
              <a:rPr lang="ko-KR" altLang="en-US" sz="1100" b="1" spc="-150" dirty="0">
                <a:latin typeface="맑은 고딕" panose="020B0503020000020004" pitchFamily="50" charset="-127"/>
                <a:ea typeface="맑은 고딕" panose="020B0503020000020004" pitchFamily="50" charset="-127"/>
              </a:rPr>
              <a:t> </a:t>
            </a:r>
          </a:p>
        </p:txBody>
      </p:sp>
      <p:sp>
        <p:nvSpPr>
          <p:cNvPr id="9" name="TextBox 8">
            <a:extLst>
              <a:ext uri="{FF2B5EF4-FFF2-40B4-BE49-F238E27FC236}">
                <a16:creationId xmlns:a16="http://schemas.microsoft.com/office/drawing/2014/main" id="{B0A247CC-F5DA-E9CC-47A1-6E137EC7EFA5}"/>
              </a:ext>
            </a:extLst>
          </p:cNvPr>
          <p:cNvSpPr txBox="1"/>
          <p:nvPr/>
        </p:nvSpPr>
        <p:spPr>
          <a:xfrm>
            <a:off x="6722559" y="4333426"/>
            <a:ext cx="1211342" cy="307777"/>
          </a:xfrm>
          <a:prstGeom prst="rect">
            <a:avLst/>
          </a:prstGeom>
          <a:noFill/>
        </p:spPr>
        <p:txBody>
          <a:bodyPr wrap="square" rtlCol="0">
            <a:spAutoFit/>
          </a:bodyPr>
          <a:lstStyle/>
          <a:p>
            <a:r>
              <a:rPr lang="en-US" altLang="ko-KR" sz="1400" spc="-150" dirty="0">
                <a:latin typeface="맑은 고딕" panose="020B0503020000020004" pitchFamily="50" charset="-127"/>
                <a:ea typeface="맑은 고딕" panose="020B0503020000020004" pitchFamily="50" charset="-127"/>
              </a:rPr>
              <a:t>5-10 %</a:t>
            </a:r>
            <a:endParaRPr lang="ko-KR" altLang="en-US" sz="1400" spc="-150" dirty="0">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E4F3780B-FACF-D5D1-7FAB-F1DE6A8F393B}"/>
              </a:ext>
            </a:extLst>
          </p:cNvPr>
          <p:cNvSpPr txBox="1"/>
          <p:nvPr/>
        </p:nvSpPr>
        <p:spPr>
          <a:xfrm>
            <a:off x="2920835" y="1106206"/>
            <a:ext cx="6350329" cy="655372"/>
          </a:xfrm>
          <a:prstGeom prst="rect">
            <a:avLst/>
          </a:prstGeom>
          <a:noFill/>
        </p:spPr>
        <p:txBody>
          <a:bodyPr wrap="square" rtlCol="0" anchor="ctr">
            <a:spAutoFit/>
          </a:bodyPr>
          <a:lstStyle/>
          <a:p>
            <a:pPr algn="ctr">
              <a:lnSpc>
                <a:spcPct val="150000"/>
              </a:lnSpc>
            </a:pPr>
            <a:r>
              <a:rPr lang="en-US" sz="2800" b="1" dirty="0"/>
              <a:t>IDEAL BALANCE OF GUT MICROBES</a:t>
            </a:r>
            <a:endParaRPr lang="ko-KR" altLang="en-US" sz="2800" b="1" spc="-300" dirty="0">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403CC24D-34CB-1481-0D72-803A5D071271}"/>
              </a:ext>
            </a:extLst>
          </p:cNvPr>
          <p:cNvSpPr txBox="1"/>
          <p:nvPr/>
        </p:nvSpPr>
        <p:spPr>
          <a:xfrm>
            <a:off x="228600" y="5509556"/>
            <a:ext cx="11722099" cy="887615"/>
          </a:xfrm>
          <a:prstGeom prst="rect">
            <a:avLst/>
          </a:prstGeom>
          <a:noFill/>
        </p:spPr>
        <p:txBody>
          <a:bodyPr wrap="square" rtlCol="0">
            <a:spAutoFit/>
          </a:bodyPr>
          <a:lstStyle/>
          <a:p>
            <a:pPr algn="ctr">
              <a:lnSpc>
                <a:spcPct val="150000"/>
              </a:lnSpc>
            </a:pPr>
            <a:r>
              <a:rPr lang="en-US" sz="1200" dirty="0"/>
              <a:t>An ideal balance of gut microbes affects a variety of bodily functions, including digestion, immunity, mental health, and weight management.</a:t>
            </a:r>
          </a:p>
          <a:p>
            <a:pPr algn="ctr">
              <a:lnSpc>
                <a:spcPct val="150000"/>
              </a:lnSpc>
            </a:pPr>
            <a:r>
              <a:rPr lang="en-US" sz="1200" dirty="0">
                <a:highlight>
                  <a:srgbClr val="FFFF00"/>
                </a:highlight>
              </a:rPr>
              <a:t>When the ideal ratio is disrupted, it can cause problems for the overall health of the body.</a:t>
            </a:r>
            <a:r>
              <a:rPr lang="en-US" altLang="ko-KR" sz="1200" dirty="0">
                <a:latin typeface="맑은 고딕" panose="020B0503020000020004" pitchFamily="50" charset="-127"/>
                <a:ea typeface="맑은 고딕" panose="020B0503020000020004" pitchFamily="50" charset="-127"/>
              </a:rPr>
              <a:t> </a:t>
            </a:r>
          </a:p>
          <a:p>
            <a:pPr algn="ctr">
              <a:lnSpc>
                <a:spcPct val="150000"/>
              </a:lnSpc>
            </a:pPr>
            <a:r>
              <a:rPr lang="en-US" sz="1200" dirty="0"/>
              <a:t>In academic circles, the most ideal final intestinal state is considered to be a ratio of beneficial bacteria to harmful bacteria of approximately 85%:15%!</a:t>
            </a:r>
            <a:endParaRPr lang="ko-KR" altLang="en-US" sz="12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431178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64185" y="1813143"/>
            <a:ext cx="10063630" cy="735842"/>
          </a:xfrm>
          <a:prstGeom prst="rect">
            <a:avLst/>
          </a:prstGeom>
          <a:noFill/>
        </p:spPr>
        <p:txBody>
          <a:bodyPr wrap="square" rtlCol="0" anchor="ctr">
            <a:spAutoFit/>
          </a:bodyPr>
          <a:lstStyle/>
          <a:p>
            <a:pPr>
              <a:lnSpc>
                <a:spcPct val="150000"/>
              </a:lnSpc>
            </a:pPr>
            <a:r>
              <a:rPr lang="en-US" sz="3200" b="1" dirty="0"/>
              <a:t>CHANGES IN PERCEPTION REGARDING MICROBES</a:t>
            </a:r>
            <a:endParaRPr lang="ko-KR" altLang="en-US" sz="3200" b="1" spc="-30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1808879" y="235318"/>
            <a:ext cx="2388180"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sp>
        <p:nvSpPr>
          <p:cNvPr id="9" name="TextBox 8"/>
          <p:cNvSpPr txBox="1"/>
          <p:nvPr/>
        </p:nvSpPr>
        <p:spPr>
          <a:xfrm>
            <a:off x="3993278" y="325001"/>
            <a:ext cx="3523941" cy="338554"/>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a:t>
            </a:r>
            <a:r>
              <a:rPr lang="en-US" sz="1600" dirty="0"/>
              <a:t>Changing perception of microbes</a:t>
            </a:r>
            <a:endParaRPr lang="en-US" altLang="ko-KR" sz="1500" dirty="0">
              <a:latin typeface="맑은 고딕" panose="020B0503020000020004" pitchFamily="50" charset="-127"/>
              <a:ea typeface="맑은 고딕" panose="020B0503020000020004" pitchFamily="50" charset="-127"/>
            </a:endParaRPr>
          </a:p>
        </p:txBody>
      </p:sp>
      <p:grpSp>
        <p:nvGrpSpPr>
          <p:cNvPr id="2" name="Group 1">
            <a:extLst>
              <a:ext uri="{FF2B5EF4-FFF2-40B4-BE49-F238E27FC236}">
                <a16:creationId xmlns:a16="http://schemas.microsoft.com/office/drawing/2014/main" id="{4B6EB473-2E4F-D590-D812-479644006D95}"/>
              </a:ext>
            </a:extLst>
          </p:cNvPr>
          <p:cNvGrpSpPr/>
          <p:nvPr/>
        </p:nvGrpSpPr>
        <p:grpSpPr>
          <a:xfrm>
            <a:off x="898327" y="3343056"/>
            <a:ext cx="10395346" cy="1128963"/>
            <a:chOff x="898327" y="3343056"/>
            <a:chExt cx="10395346" cy="1128963"/>
          </a:xfrm>
        </p:grpSpPr>
        <p:sp>
          <p:nvSpPr>
            <p:cNvPr id="22" name="TextBox 21"/>
            <p:cNvSpPr txBox="1"/>
            <p:nvPr/>
          </p:nvSpPr>
          <p:spPr>
            <a:xfrm>
              <a:off x="898327" y="3343056"/>
              <a:ext cx="10395346" cy="1128963"/>
            </a:xfrm>
            <a:prstGeom prst="rect">
              <a:avLst/>
            </a:prstGeom>
            <a:noFill/>
          </p:spPr>
          <p:txBody>
            <a:bodyPr wrap="square" rtlCol="0" anchor="ctr">
              <a:spAutoFit/>
            </a:bodyPr>
            <a:lstStyle/>
            <a:p>
              <a:pPr>
                <a:lnSpc>
                  <a:spcPct val="150000"/>
                </a:lnSpc>
              </a:pPr>
              <a:r>
                <a:rPr lang="en-US" sz="2400" dirty="0"/>
                <a:t>GERMS ARE ALWAYS BAD</a:t>
              </a:r>
              <a:r>
                <a:rPr lang="ko-KR" altLang="en-US" sz="2400" spc="-150" dirty="0">
                  <a:latin typeface="맑은 고딕" panose="020B0503020000020004" pitchFamily="50" charset="-127"/>
                  <a:ea typeface="맑은 고딕" panose="020B0503020000020004" pitchFamily="50" charset="-127"/>
                </a:rPr>
                <a:t> </a:t>
              </a:r>
              <a:r>
                <a:rPr lang="en-US" altLang="ko-KR" sz="2400" spc="-150" dirty="0">
                  <a:latin typeface="맑은 고딕" panose="020B0503020000020004" pitchFamily="50" charset="-127"/>
                  <a:ea typeface="맑은 고딕" panose="020B0503020000020004" pitchFamily="50" charset="-127"/>
                </a:rPr>
                <a:t>              </a:t>
              </a:r>
              <a:r>
                <a:rPr lang="en-US" sz="2400" dirty="0"/>
                <a:t>THE BALANCE BETWEEN GOOD AND            </a:t>
              </a:r>
            </a:p>
            <a:p>
              <a:pPr>
                <a:lnSpc>
                  <a:spcPct val="150000"/>
                </a:lnSpc>
              </a:pPr>
              <a:r>
                <a:rPr lang="en-US" sz="2400" dirty="0"/>
                <a:t>                                              BAD BACTERIA IS IMPORTANT.</a:t>
              </a:r>
              <a:endParaRPr lang="ko-KR" altLang="en-US" sz="2800" spc="-150" dirty="0">
                <a:latin typeface="맑은 고딕" panose="020B0503020000020004" pitchFamily="50" charset="-127"/>
                <a:ea typeface="맑은 고딕" panose="020B0503020000020004" pitchFamily="50" charset="-127"/>
              </a:endParaRPr>
            </a:p>
          </p:txBody>
        </p:sp>
        <p:sp>
          <p:nvSpPr>
            <p:cNvPr id="11" name="오른쪽 화살표 10"/>
            <p:cNvSpPr/>
            <p:nvPr/>
          </p:nvSpPr>
          <p:spPr>
            <a:xfrm>
              <a:off x="4825134" y="3654416"/>
              <a:ext cx="905163" cy="436418"/>
            </a:xfrm>
            <a:prstGeom prst="rightArrow">
              <a:avLst>
                <a:gd name="adj1" fmla="val 50000"/>
                <a:gd name="adj2" fmla="val 9021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 name="Group 2">
            <a:extLst>
              <a:ext uri="{FF2B5EF4-FFF2-40B4-BE49-F238E27FC236}">
                <a16:creationId xmlns:a16="http://schemas.microsoft.com/office/drawing/2014/main" id="{B36A8A65-5B38-E262-9670-F61DC76F8462}"/>
              </a:ext>
            </a:extLst>
          </p:cNvPr>
          <p:cNvGrpSpPr/>
          <p:nvPr/>
        </p:nvGrpSpPr>
        <p:grpSpPr>
          <a:xfrm>
            <a:off x="898327" y="4995540"/>
            <a:ext cx="10395346" cy="655372"/>
            <a:chOff x="898327" y="4715124"/>
            <a:chExt cx="10395346" cy="655372"/>
          </a:xfrm>
        </p:grpSpPr>
        <p:sp>
          <p:nvSpPr>
            <p:cNvPr id="23" name="TextBox 22"/>
            <p:cNvSpPr txBox="1"/>
            <p:nvPr/>
          </p:nvSpPr>
          <p:spPr>
            <a:xfrm>
              <a:off x="898327" y="4715124"/>
              <a:ext cx="10395346" cy="655372"/>
            </a:xfrm>
            <a:prstGeom prst="rect">
              <a:avLst/>
            </a:prstGeom>
            <a:noFill/>
          </p:spPr>
          <p:txBody>
            <a:bodyPr wrap="square" rtlCol="0" anchor="ctr">
              <a:spAutoFit/>
            </a:bodyPr>
            <a:lstStyle/>
            <a:p>
              <a:pPr>
                <a:lnSpc>
                  <a:spcPct val="150000"/>
                </a:lnSpc>
              </a:pPr>
              <a:r>
                <a:rPr lang="en-US" sz="2400" dirty="0"/>
                <a:t>ERADICATION OF GERMS</a:t>
              </a:r>
              <a:r>
                <a:rPr lang="ko-KR" altLang="en-US" sz="2400" spc="-150" dirty="0">
                  <a:latin typeface="맑은 고딕" panose="020B0503020000020004" pitchFamily="50" charset="-127"/>
                  <a:ea typeface="맑은 고딕" panose="020B0503020000020004" pitchFamily="50" charset="-127"/>
                </a:rPr>
                <a:t>                </a:t>
              </a:r>
              <a:r>
                <a:rPr lang="en-US" sz="2800" dirty="0"/>
                <a:t>BACTERIAL COEXISTENCE</a:t>
              </a:r>
              <a:r>
                <a:rPr lang="ko-KR" altLang="en-US" sz="2800" spc="-150" dirty="0">
                  <a:latin typeface="맑은 고딕" panose="020B0503020000020004" pitchFamily="50" charset="-127"/>
                  <a:ea typeface="맑은 고딕" panose="020B0503020000020004" pitchFamily="50" charset="-127"/>
                </a:rPr>
                <a:t>  </a:t>
              </a:r>
            </a:p>
          </p:txBody>
        </p:sp>
        <p:sp>
          <p:nvSpPr>
            <p:cNvPr id="12" name="오른쪽 화살표 11"/>
            <p:cNvSpPr/>
            <p:nvPr/>
          </p:nvSpPr>
          <p:spPr>
            <a:xfrm>
              <a:off x="4874897" y="4897502"/>
              <a:ext cx="905163" cy="436418"/>
            </a:xfrm>
            <a:prstGeom prst="rightArrow">
              <a:avLst>
                <a:gd name="adj1" fmla="val 50000"/>
                <a:gd name="adj2" fmla="val 9021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873507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914813" y="1143486"/>
            <a:ext cx="2362373" cy="816249"/>
          </a:xfrm>
          <a:prstGeom prst="rect">
            <a:avLst/>
          </a:prstGeom>
          <a:noFill/>
        </p:spPr>
        <p:txBody>
          <a:bodyPr wrap="square" rtlCol="0" anchor="ctr">
            <a:spAutoFit/>
          </a:bodyPr>
          <a:lstStyle/>
          <a:p>
            <a:pPr>
              <a:lnSpc>
                <a:spcPct val="150000"/>
              </a:lnSpc>
            </a:pPr>
            <a:r>
              <a:rPr lang="en-US" altLang="ko-KR" sz="3600" b="1" spc="-150" dirty="0">
                <a:latin typeface="맑은 고딕" panose="020B0503020000020004" pitchFamily="50" charset="-127"/>
                <a:ea typeface="맑은 고딕" panose="020B0503020000020004" pitchFamily="50" charset="-127"/>
              </a:rPr>
              <a:t>DYSBIOSIS</a:t>
            </a:r>
            <a:endParaRPr lang="ko-KR" altLang="en-US" sz="3600" spc="-15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2438852" y="5991329"/>
            <a:ext cx="9364894" cy="707886"/>
          </a:xfrm>
          <a:prstGeom prst="rect">
            <a:avLst/>
          </a:prstGeom>
          <a:noFill/>
        </p:spPr>
        <p:txBody>
          <a:bodyPr wrap="square" rtlCol="0" anchor="ctr">
            <a:spAutoFit/>
          </a:bodyPr>
          <a:lstStyle/>
          <a:p>
            <a:r>
              <a:rPr lang="en-US" sz="2000" dirty="0"/>
              <a:t>A state where the balance of the intestinal microflora ecosystem is disrupted,</a:t>
            </a:r>
          </a:p>
          <a:p>
            <a:r>
              <a:rPr lang="en-US" sz="2000" dirty="0"/>
              <a:t>the opposite of normal.</a:t>
            </a:r>
            <a:endParaRPr lang="en-US" altLang="ko-KR" sz="2000" spc="-15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1808879" y="256584"/>
            <a:ext cx="2388180"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sp>
        <p:nvSpPr>
          <p:cNvPr id="12" name="TextBox 11"/>
          <p:cNvSpPr txBox="1"/>
          <p:nvPr/>
        </p:nvSpPr>
        <p:spPr>
          <a:xfrm>
            <a:off x="3993278" y="325001"/>
            <a:ext cx="283364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5) What is Dysbiosis?</a:t>
            </a:r>
          </a:p>
        </p:txBody>
      </p:sp>
      <p:pic>
        <p:nvPicPr>
          <p:cNvPr id="16" name="그림 15"/>
          <p:cNvPicPr>
            <a:picLocks noChangeAspect="1"/>
          </p:cNvPicPr>
          <p:nvPr/>
        </p:nvPicPr>
        <p:blipFill rotWithShape="1">
          <a:blip r:embed="rId3"/>
          <a:srcRect l="52859" t="42401" r="1514" b="33733"/>
          <a:stretch/>
        </p:blipFill>
        <p:spPr>
          <a:xfrm>
            <a:off x="7986909" y="3142790"/>
            <a:ext cx="1061058" cy="678648"/>
          </a:xfrm>
          <a:prstGeom prst="rect">
            <a:avLst/>
          </a:prstGeom>
        </p:spPr>
      </p:pic>
      <p:pic>
        <p:nvPicPr>
          <p:cNvPr id="17" name="그림 16"/>
          <p:cNvPicPr>
            <a:picLocks noChangeAspect="1"/>
          </p:cNvPicPr>
          <p:nvPr/>
        </p:nvPicPr>
        <p:blipFill rotWithShape="1">
          <a:blip r:embed="rId3"/>
          <a:srcRect l="49894" t="70432" b="6152"/>
          <a:stretch/>
        </p:blipFill>
        <p:spPr>
          <a:xfrm>
            <a:off x="7414895" y="3875063"/>
            <a:ext cx="1180101" cy="674344"/>
          </a:xfrm>
          <a:prstGeom prst="rect">
            <a:avLst/>
          </a:prstGeom>
        </p:spPr>
      </p:pic>
      <p:pic>
        <p:nvPicPr>
          <p:cNvPr id="4" name="그림 3"/>
          <p:cNvPicPr>
            <a:picLocks noChangeAspect="1"/>
          </p:cNvPicPr>
          <p:nvPr/>
        </p:nvPicPr>
        <p:blipFill>
          <a:blip r:embed="rId4"/>
          <a:stretch>
            <a:fillRect/>
          </a:stretch>
        </p:blipFill>
        <p:spPr>
          <a:xfrm>
            <a:off x="5686368" y="3211816"/>
            <a:ext cx="819264" cy="514422"/>
          </a:xfrm>
          <a:prstGeom prst="rect">
            <a:avLst/>
          </a:prstGeom>
        </p:spPr>
      </p:pic>
      <p:sp>
        <p:nvSpPr>
          <p:cNvPr id="6" name="TextBox 5"/>
          <p:cNvSpPr txBox="1"/>
          <p:nvPr/>
        </p:nvSpPr>
        <p:spPr>
          <a:xfrm>
            <a:off x="2670479" y="4917887"/>
            <a:ext cx="2569750" cy="369332"/>
          </a:xfrm>
          <a:prstGeom prst="rect">
            <a:avLst/>
          </a:prstGeom>
          <a:noFill/>
        </p:spPr>
        <p:txBody>
          <a:bodyPr wrap="square" rtlCol="0">
            <a:spAutoFit/>
          </a:bodyPr>
          <a:lstStyle/>
          <a:p>
            <a:r>
              <a:rPr lang="en-US" dirty="0"/>
              <a:t>NORMAL ECOSYSTEM</a:t>
            </a:r>
            <a:endParaRPr lang="ko-KR" altLang="en-US" spc="-150"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7941670" y="4913838"/>
            <a:ext cx="1105933" cy="369332"/>
          </a:xfrm>
          <a:prstGeom prst="rect">
            <a:avLst/>
          </a:prstGeom>
          <a:noFill/>
        </p:spPr>
        <p:txBody>
          <a:bodyPr wrap="square" rtlCol="0">
            <a:spAutoFit/>
          </a:bodyPr>
          <a:lstStyle>
            <a:defPPr>
              <a:defRPr lang="ko-KR"/>
            </a:defPPr>
            <a:lvl1pPr>
              <a:defRPr spc="-150">
                <a:latin typeface="나눔스퀘어 ExtraBold" panose="020B0600000101010101" pitchFamily="50" charset="-127"/>
                <a:ea typeface="나눔스퀘어 ExtraBold" panose="020B0600000101010101" pitchFamily="50" charset="-127"/>
              </a:defRPr>
            </a:lvl1pPr>
          </a:lstStyle>
          <a:p>
            <a:r>
              <a:rPr lang="en-US" altLang="ko-KR" dirty="0">
                <a:latin typeface="맑은 고딕" panose="020B0503020000020004" pitchFamily="50" charset="-127"/>
                <a:ea typeface="맑은 고딕" panose="020B0503020000020004" pitchFamily="50" charset="-127"/>
              </a:rPr>
              <a:t>DYSBIOSIS</a:t>
            </a:r>
            <a:endParaRPr lang="ko-KR" altLang="en-US"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2415132" y="5291013"/>
            <a:ext cx="3261399" cy="307777"/>
          </a:xfrm>
          <a:prstGeom prst="rect">
            <a:avLst/>
          </a:prstGeom>
          <a:noFill/>
        </p:spPr>
        <p:txBody>
          <a:bodyPr wrap="square" rtlCol="0">
            <a:spAutoFit/>
          </a:bodyPr>
          <a:lstStyle/>
          <a:p>
            <a:r>
              <a:rPr lang="en-US" sz="1400" dirty="0"/>
              <a:t>Harmful bacteria &gt; Beneficial bacteria</a:t>
            </a:r>
            <a:endParaRPr lang="ko-KR" altLang="en-US" sz="1400"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6886738" y="5305963"/>
            <a:ext cx="3261399" cy="307777"/>
          </a:xfrm>
          <a:prstGeom prst="rect">
            <a:avLst/>
          </a:prstGeom>
          <a:noFill/>
        </p:spPr>
        <p:txBody>
          <a:bodyPr wrap="square" rtlCol="0">
            <a:spAutoFit/>
          </a:bodyPr>
          <a:lstStyle/>
          <a:p>
            <a:r>
              <a:rPr lang="en-US" sz="1400" dirty="0"/>
              <a:t>Beneficial bacteria &gt; Harmful bacteria</a:t>
            </a:r>
            <a:endParaRPr lang="ko-KR" altLang="en-US" sz="1400" dirty="0">
              <a:latin typeface="맑은 고딕" panose="020B0503020000020004" pitchFamily="50" charset="-127"/>
              <a:ea typeface="맑은 고딕" panose="020B0503020000020004" pitchFamily="50" charset="-127"/>
            </a:endParaRPr>
          </a:p>
        </p:txBody>
      </p:sp>
      <p:pic>
        <p:nvPicPr>
          <p:cNvPr id="22" name="Picture 2" descr="LG G5의 표시등 확인 표시"/>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08048" y="5896319"/>
            <a:ext cx="430804" cy="43080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4972389" y="1948703"/>
            <a:ext cx="2247219" cy="307777"/>
          </a:xfrm>
          <a:prstGeom prst="rect">
            <a:avLst/>
          </a:prstGeom>
          <a:noFill/>
        </p:spPr>
        <p:txBody>
          <a:bodyPr wrap="square" rtlCol="0">
            <a:spAutoFit/>
          </a:bodyPr>
          <a:lstStyle/>
          <a:p>
            <a:r>
              <a:rPr lang="en-US" sz="1400" dirty="0"/>
              <a:t>Gut Microbial Imbalance</a:t>
            </a:r>
            <a:endParaRPr lang="ko-KR" altLang="en-US" sz="1400" dirty="0">
              <a:solidFill>
                <a:schemeClr val="bg2">
                  <a:lumMod val="50000"/>
                </a:schemeClr>
              </a:solidFill>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9872" y="2256680"/>
            <a:ext cx="2877880" cy="2678834"/>
          </a:xfrm>
          <a:prstGeom prst="rect">
            <a:avLst/>
          </a:prstGeom>
        </p:spPr>
      </p:pic>
      <p:pic>
        <p:nvPicPr>
          <p:cNvPr id="25" name="그림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0957" y="2183550"/>
            <a:ext cx="2569750" cy="2730288"/>
          </a:xfrm>
          <a:prstGeom prst="rect">
            <a:avLst/>
          </a:prstGeom>
        </p:spPr>
      </p:pic>
    </p:spTree>
    <p:extLst>
      <p:ext uri="{BB962C8B-B14F-4D97-AF65-F5344CB8AC3E}">
        <p14:creationId xmlns:p14="http://schemas.microsoft.com/office/powerpoint/2010/main" val="1609133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rotWithShape="1">
          <a:blip r:embed="rId3"/>
          <a:srcRect l="2902" t="6632" b="6746"/>
          <a:stretch/>
        </p:blipFill>
        <p:spPr>
          <a:xfrm>
            <a:off x="6142181" y="4470399"/>
            <a:ext cx="4134393" cy="905165"/>
          </a:xfrm>
          <a:prstGeom prst="rect">
            <a:avLst/>
          </a:prstGeom>
        </p:spPr>
      </p:pic>
      <p:sp>
        <p:nvSpPr>
          <p:cNvPr id="14" name="TextBox 13"/>
          <p:cNvSpPr txBox="1"/>
          <p:nvPr/>
        </p:nvSpPr>
        <p:spPr>
          <a:xfrm>
            <a:off x="2644948" y="1112888"/>
            <a:ext cx="7168851" cy="735842"/>
          </a:xfrm>
          <a:prstGeom prst="rect">
            <a:avLst/>
          </a:prstGeom>
          <a:noFill/>
        </p:spPr>
        <p:txBody>
          <a:bodyPr wrap="square" rtlCol="0" anchor="ctr">
            <a:spAutoFit/>
          </a:bodyPr>
          <a:lstStyle/>
          <a:p>
            <a:pPr>
              <a:lnSpc>
                <a:spcPct val="150000"/>
              </a:lnSpc>
            </a:pPr>
            <a:r>
              <a:rPr lang="en-US" sz="3200" b="1" dirty="0"/>
              <a:t>DYSBIOSIS AND RELATED DISEASES</a:t>
            </a:r>
            <a:endParaRPr lang="ko-KR" altLang="en-US" sz="3100" b="1" spc="-300"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292608" y="5890843"/>
            <a:ext cx="11606784" cy="454292"/>
          </a:xfrm>
          <a:prstGeom prst="rect">
            <a:avLst/>
          </a:prstGeom>
          <a:noFill/>
        </p:spPr>
        <p:txBody>
          <a:bodyPr wrap="square" rtlCol="0" anchor="ctr">
            <a:spAutoFit/>
          </a:bodyPr>
          <a:lstStyle/>
          <a:p>
            <a:pPr algn="ctr">
              <a:lnSpc>
                <a:spcPct val="150000"/>
              </a:lnSpc>
            </a:pPr>
            <a:r>
              <a:rPr lang="en-US" dirty="0"/>
              <a:t>Dysbiosis can lead to chronic inflammation and expose you to various diseases/depression/chronic fatigue.</a:t>
            </a:r>
            <a:endParaRPr lang="ko-KR" altLang="en-US" sz="1600" dirty="0">
              <a:latin typeface="맑은 고딕" panose="020B0503020000020004" pitchFamily="50" charset="-127"/>
              <a:ea typeface="맑은 고딕" panose="020B0503020000020004" pitchFamily="50" charset="-127"/>
            </a:endParaRPr>
          </a:p>
        </p:txBody>
      </p:sp>
      <p:sp>
        <p:nvSpPr>
          <p:cNvPr id="16" name="직사각형 15"/>
          <p:cNvSpPr/>
          <p:nvPr/>
        </p:nvSpPr>
        <p:spPr>
          <a:xfrm>
            <a:off x="6729984" y="6509434"/>
            <a:ext cx="4374791" cy="261610"/>
          </a:xfrm>
          <a:prstGeom prst="rect">
            <a:avLst/>
          </a:prstGeom>
        </p:spPr>
        <p:txBody>
          <a:bodyPr wrap="square">
            <a:spAutoFit/>
          </a:bodyPr>
          <a:lstStyle/>
          <a:p>
            <a:r>
              <a:rPr lang="en-US" altLang="ko-KR" sz="1100" dirty="0">
                <a:latin typeface="맑은 고딕" panose="020B0503020000020004" pitchFamily="50" charset="-127"/>
                <a:ea typeface="맑은 고딕" panose="020B0503020000020004" pitchFamily="50" charset="-127"/>
              </a:rPr>
              <a:t>Source</a:t>
            </a: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a:t>
            </a: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Nature Immunology volume 18, page 1175-1180 (2017)</a:t>
            </a:r>
            <a:endParaRPr lang="ko-KR" altLang="en-US" sz="1100" dirty="0"/>
          </a:p>
        </p:txBody>
      </p:sp>
      <p:sp>
        <p:nvSpPr>
          <p:cNvPr id="9" name="TextBox 8"/>
          <p:cNvSpPr txBox="1"/>
          <p:nvPr/>
        </p:nvSpPr>
        <p:spPr>
          <a:xfrm>
            <a:off x="3993278" y="327769"/>
            <a:ext cx="283364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5) What is Dysbiosis?</a:t>
            </a:r>
          </a:p>
        </p:txBody>
      </p:sp>
      <p:sp>
        <p:nvSpPr>
          <p:cNvPr id="10" name="TextBox 9"/>
          <p:cNvSpPr txBox="1"/>
          <p:nvPr/>
        </p:nvSpPr>
        <p:spPr>
          <a:xfrm>
            <a:off x="1808879" y="238086"/>
            <a:ext cx="2269346" cy="507831"/>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2. </a:t>
            </a:r>
            <a:r>
              <a:rPr lang="en-US" altLang="ko-KR" sz="1200" b="1" dirty="0">
                <a:latin typeface="맑은 고딕" panose="020B0503020000020004" pitchFamily="50" charset="-127"/>
                <a:ea typeface="맑은 고딕" panose="020B0503020000020004" pitchFamily="50" charset="-127"/>
              </a:rPr>
              <a:t>MICROORGANISMS</a:t>
            </a:r>
          </a:p>
          <a:p>
            <a:r>
              <a:rPr lang="en-US" altLang="ko-KR" sz="1200" b="1" dirty="0">
                <a:latin typeface="맑은 고딕" panose="020B0503020000020004" pitchFamily="50" charset="-127"/>
                <a:ea typeface="맑은 고딕" panose="020B0503020000020004" pitchFamily="50" charset="-127"/>
              </a:rPr>
              <a:t>     IN OUR BODIES</a:t>
            </a:r>
          </a:p>
        </p:txBody>
      </p:sp>
      <p:pic>
        <p:nvPicPr>
          <p:cNvPr id="4" name="그림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2378" y="2057621"/>
            <a:ext cx="4005840" cy="3624331"/>
          </a:xfrm>
          <a:prstGeom prst="rect">
            <a:avLst/>
          </a:prstGeom>
        </p:spPr>
      </p:pic>
    </p:spTree>
    <p:extLst>
      <p:ext uri="{BB962C8B-B14F-4D97-AF65-F5344CB8AC3E}">
        <p14:creationId xmlns:p14="http://schemas.microsoft.com/office/powerpoint/2010/main" val="159332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42" y="0"/>
            <a:ext cx="12192000" cy="6858000"/>
          </a:xfrm>
          <a:prstGeom prst="rect">
            <a:avLst/>
          </a:prstGeom>
        </p:spPr>
      </p:pic>
      <p:sp>
        <p:nvSpPr>
          <p:cNvPr id="29" name="TextBox 28"/>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30" name="TextBox 29"/>
          <p:cNvSpPr txBox="1"/>
          <p:nvPr/>
        </p:nvSpPr>
        <p:spPr>
          <a:xfrm>
            <a:off x="3993278" y="325001"/>
            <a:ext cx="283364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What is Lactobacillus?</a:t>
            </a:r>
          </a:p>
        </p:txBody>
      </p:sp>
      <p:cxnSp>
        <p:nvCxnSpPr>
          <p:cNvPr id="31" name="직선 연결선 30"/>
          <p:cNvCxnSpPr/>
          <p:nvPr/>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5" name="그림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79" y="303032"/>
            <a:ext cx="823706" cy="360000"/>
          </a:xfrm>
          <a:prstGeom prst="rect">
            <a:avLst/>
          </a:prstGeom>
        </p:spPr>
      </p:pic>
      <p:grpSp>
        <p:nvGrpSpPr>
          <p:cNvPr id="10" name="Group 9">
            <a:extLst>
              <a:ext uri="{FF2B5EF4-FFF2-40B4-BE49-F238E27FC236}">
                <a16:creationId xmlns:a16="http://schemas.microsoft.com/office/drawing/2014/main" id="{3E19CFF0-CB04-9EF5-C92C-26B515C85C52}"/>
              </a:ext>
            </a:extLst>
          </p:cNvPr>
          <p:cNvGrpSpPr/>
          <p:nvPr/>
        </p:nvGrpSpPr>
        <p:grpSpPr>
          <a:xfrm>
            <a:off x="2323505" y="2077564"/>
            <a:ext cx="2680137" cy="404135"/>
            <a:chOff x="2323505" y="2077564"/>
            <a:chExt cx="2680137" cy="404135"/>
          </a:xfrm>
        </p:grpSpPr>
        <p:sp>
          <p:nvSpPr>
            <p:cNvPr id="4" name="Rectangle 3">
              <a:extLst>
                <a:ext uri="{FF2B5EF4-FFF2-40B4-BE49-F238E27FC236}">
                  <a16:creationId xmlns:a16="http://schemas.microsoft.com/office/drawing/2014/main" id="{29328C51-CB40-BE67-FA20-37440CE45B07}"/>
                </a:ext>
              </a:extLst>
            </p:cNvPr>
            <p:cNvSpPr/>
            <p:nvPr/>
          </p:nvSpPr>
          <p:spPr>
            <a:xfrm>
              <a:off x="2323505" y="2176899"/>
              <a:ext cx="2680137"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extBox 1">
              <a:extLst>
                <a:ext uri="{FF2B5EF4-FFF2-40B4-BE49-F238E27FC236}">
                  <a16:creationId xmlns:a16="http://schemas.microsoft.com/office/drawing/2014/main" id="{4F5297C4-DF46-B560-A355-070F3321FD85}"/>
                </a:ext>
              </a:extLst>
            </p:cNvPr>
            <p:cNvSpPr txBox="1"/>
            <p:nvPr/>
          </p:nvSpPr>
          <p:spPr>
            <a:xfrm>
              <a:off x="2554408" y="2077564"/>
              <a:ext cx="1975349" cy="369332"/>
            </a:xfrm>
            <a:prstGeom prst="rect">
              <a:avLst/>
            </a:prstGeom>
            <a:noFill/>
          </p:spPr>
          <p:txBody>
            <a:bodyPr wrap="none" rtlCol="0">
              <a:spAutoFit/>
            </a:bodyPr>
            <a:lstStyle/>
            <a:p>
              <a:r>
                <a:rPr lang="en-US" b="1" dirty="0"/>
                <a:t>LACTOBACILLUS</a:t>
              </a:r>
            </a:p>
          </p:txBody>
        </p:sp>
      </p:grpSp>
      <p:sp>
        <p:nvSpPr>
          <p:cNvPr id="6" name="Rectangle 5">
            <a:extLst>
              <a:ext uri="{FF2B5EF4-FFF2-40B4-BE49-F238E27FC236}">
                <a16:creationId xmlns:a16="http://schemas.microsoft.com/office/drawing/2014/main" id="{311E6E82-FA17-39BB-C066-F059A85873E9}"/>
              </a:ext>
            </a:extLst>
          </p:cNvPr>
          <p:cNvSpPr/>
          <p:nvPr/>
        </p:nvSpPr>
        <p:spPr>
          <a:xfrm>
            <a:off x="7520152" y="2112681"/>
            <a:ext cx="2680137"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7" name="TextBox 6">
            <a:extLst>
              <a:ext uri="{FF2B5EF4-FFF2-40B4-BE49-F238E27FC236}">
                <a16:creationId xmlns:a16="http://schemas.microsoft.com/office/drawing/2014/main" id="{13757C96-53B7-9BCE-7C4B-616183711089}"/>
              </a:ext>
            </a:extLst>
          </p:cNvPr>
          <p:cNvSpPr txBox="1"/>
          <p:nvPr/>
        </p:nvSpPr>
        <p:spPr>
          <a:xfrm>
            <a:off x="7909646" y="2077564"/>
            <a:ext cx="1528239" cy="369332"/>
          </a:xfrm>
          <a:prstGeom prst="rect">
            <a:avLst/>
          </a:prstGeom>
          <a:noFill/>
        </p:spPr>
        <p:txBody>
          <a:bodyPr wrap="none" rtlCol="0">
            <a:spAutoFit/>
          </a:bodyPr>
          <a:lstStyle/>
          <a:p>
            <a:pPr algn="ctr"/>
            <a:r>
              <a:rPr lang="en-US" b="1" dirty="0">
                <a:solidFill>
                  <a:srgbClr val="C00000"/>
                </a:solidFill>
              </a:rPr>
              <a:t>PROBIOTICS</a:t>
            </a:r>
          </a:p>
        </p:txBody>
      </p:sp>
      <p:sp>
        <p:nvSpPr>
          <p:cNvPr id="11" name="Rectangle 10">
            <a:extLst>
              <a:ext uri="{FF2B5EF4-FFF2-40B4-BE49-F238E27FC236}">
                <a16:creationId xmlns:a16="http://schemas.microsoft.com/office/drawing/2014/main" id="{463CCA7B-26B7-A31E-3A09-59A54D174D7E}"/>
              </a:ext>
            </a:extLst>
          </p:cNvPr>
          <p:cNvSpPr/>
          <p:nvPr/>
        </p:nvSpPr>
        <p:spPr>
          <a:xfrm>
            <a:off x="1886159" y="2702157"/>
            <a:ext cx="3908851"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950988C1-D3EB-E95A-98B3-193A92D2CEBA}"/>
              </a:ext>
            </a:extLst>
          </p:cNvPr>
          <p:cNvSpPr/>
          <p:nvPr/>
        </p:nvSpPr>
        <p:spPr>
          <a:xfrm>
            <a:off x="6671913" y="2702157"/>
            <a:ext cx="4003707"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 name="TextBox 12">
            <a:extLst>
              <a:ext uri="{FF2B5EF4-FFF2-40B4-BE49-F238E27FC236}">
                <a16:creationId xmlns:a16="http://schemas.microsoft.com/office/drawing/2014/main" id="{2E4D6897-3A05-5ACC-D6B7-80F6B61DBCCF}"/>
              </a:ext>
            </a:extLst>
          </p:cNvPr>
          <p:cNvSpPr txBox="1"/>
          <p:nvPr/>
        </p:nvSpPr>
        <p:spPr>
          <a:xfrm>
            <a:off x="1709147" y="2638730"/>
            <a:ext cx="3908851" cy="523220"/>
          </a:xfrm>
          <a:prstGeom prst="rect">
            <a:avLst/>
          </a:prstGeom>
          <a:noFill/>
        </p:spPr>
        <p:txBody>
          <a:bodyPr wrap="square" rtlCol="0">
            <a:spAutoFit/>
          </a:bodyPr>
          <a:lstStyle/>
          <a:p>
            <a:pPr algn="ctr"/>
            <a:r>
              <a:rPr lang="en-US" sz="1400" dirty="0"/>
              <a:t>ANY STRAIN THAT PRODUCES LACTIC ACID,</a:t>
            </a:r>
          </a:p>
          <a:p>
            <a:pPr algn="ctr"/>
            <a:r>
              <a:rPr lang="en-US" sz="1400" dirty="0"/>
              <a:t>ALSO KNOWN AS LACTIC ACID</a:t>
            </a:r>
          </a:p>
        </p:txBody>
      </p:sp>
      <p:sp>
        <p:nvSpPr>
          <p:cNvPr id="14" name="TextBox 13">
            <a:extLst>
              <a:ext uri="{FF2B5EF4-FFF2-40B4-BE49-F238E27FC236}">
                <a16:creationId xmlns:a16="http://schemas.microsoft.com/office/drawing/2014/main" id="{06B19750-F5FD-A983-F7D3-D2CBE4507FC8}"/>
              </a:ext>
            </a:extLst>
          </p:cNvPr>
          <p:cNvSpPr txBox="1"/>
          <p:nvPr/>
        </p:nvSpPr>
        <p:spPr>
          <a:xfrm>
            <a:off x="6534890" y="2706399"/>
            <a:ext cx="4227439" cy="400110"/>
          </a:xfrm>
          <a:prstGeom prst="rect">
            <a:avLst/>
          </a:prstGeom>
          <a:noFill/>
        </p:spPr>
        <p:txBody>
          <a:bodyPr wrap="none" rtlCol="0">
            <a:spAutoFit/>
          </a:bodyPr>
          <a:lstStyle/>
          <a:p>
            <a:pPr algn="ctr"/>
            <a:r>
              <a:rPr lang="en-US" sz="1000" dirty="0"/>
              <a:t>BENEFICIAL BACTERIA AMONG THE NUMEROUS MICROORGANISMS</a:t>
            </a:r>
          </a:p>
          <a:p>
            <a:pPr algn="ctr"/>
            <a:r>
              <a:rPr lang="en-US" sz="1000" dirty="0"/>
              <a:t>PRESENT IN THE GUT THAT ARE GOOD FOR OUR BODY</a:t>
            </a:r>
          </a:p>
        </p:txBody>
      </p:sp>
      <p:sp>
        <p:nvSpPr>
          <p:cNvPr id="17" name="Rectangle 16">
            <a:extLst>
              <a:ext uri="{FF2B5EF4-FFF2-40B4-BE49-F238E27FC236}">
                <a16:creationId xmlns:a16="http://schemas.microsoft.com/office/drawing/2014/main" id="{4A415A47-8FBB-9568-BC87-543F8998D74F}"/>
              </a:ext>
            </a:extLst>
          </p:cNvPr>
          <p:cNvSpPr/>
          <p:nvPr/>
        </p:nvSpPr>
        <p:spPr>
          <a:xfrm>
            <a:off x="1961441" y="3576112"/>
            <a:ext cx="3833570" cy="14816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6" name="TextBox 15">
            <a:extLst>
              <a:ext uri="{FF2B5EF4-FFF2-40B4-BE49-F238E27FC236}">
                <a16:creationId xmlns:a16="http://schemas.microsoft.com/office/drawing/2014/main" id="{5E06023C-02C4-7998-AE4A-39B047392A83}"/>
              </a:ext>
            </a:extLst>
          </p:cNvPr>
          <p:cNvSpPr txBox="1"/>
          <p:nvPr/>
        </p:nvSpPr>
        <p:spPr>
          <a:xfrm>
            <a:off x="1886159" y="3573303"/>
            <a:ext cx="3741730" cy="769441"/>
          </a:xfrm>
          <a:prstGeom prst="rect">
            <a:avLst/>
          </a:prstGeom>
          <a:noFill/>
        </p:spPr>
        <p:txBody>
          <a:bodyPr wrap="none" rtlCol="0">
            <a:spAutoFit/>
          </a:bodyPr>
          <a:lstStyle/>
          <a:p>
            <a:r>
              <a:rPr lang="en-US" sz="1100" dirty="0"/>
              <a:t>Bacteria that live in low-oxygen environments possess</a:t>
            </a:r>
          </a:p>
          <a:p>
            <a:r>
              <a:rPr lang="en-US" sz="1100" dirty="0"/>
              <a:t>special enzymes, and because they cannot directly</a:t>
            </a:r>
          </a:p>
          <a:p>
            <a:r>
              <a:rPr lang="en-US" sz="1100" dirty="0"/>
              <a:t>use oxygen, they ferment carbohydrates to produce</a:t>
            </a:r>
          </a:p>
          <a:p>
            <a:r>
              <a:rPr lang="en-US" sz="1100" dirty="0"/>
              <a:t>lactic acid in order to generate energy without oxygen.</a:t>
            </a:r>
          </a:p>
        </p:txBody>
      </p:sp>
      <p:sp>
        <p:nvSpPr>
          <p:cNvPr id="18" name="TextBox 17">
            <a:extLst>
              <a:ext uri="{FF2B5EF4-FFF2-40B4-BE49-F238E27FC236}">
                <a16:creationId xmlns:a16="http://schemas.microsoft.com/office/drawing/2014/main" id="{0E18AB90-DA96-3265-62ED-041B141895F6}"/>
              </a:ext>
            </a:extLst>
          </p:cNvPr>
          <p:cNvSpPr txBox="1"/>
          <p:nvPr/>
        </p:nvSpPr>
        <p:spPr>
          <a:xfrm>
            <a:off x="1886159" y="4712391"/>
            <a:ext cx="2406428" cy="261610"/>
          </a:xfrm>
          <a:prstGeom prst="rect">
            <a:avLst/>
          </a:prstGeom>
          <a:noFill/>
        </p:spPr>
        <p:txBody>
          <a:bodyPr wrap="none" rtlCol="0">
            <a:spAutoFit/>
          </a:bodyPr>
          <a:lstStyle/>
          <a:p>
            <a:r>
              <a:rPr lang="en-US" sz="1100" dirty="0"/>
              <a:t>Not necessarily beneficial bacteria.</a:t>
            </a:r>
          </a:p>
        </p:txBody>
      </p:sp>
      <p:sp>
        <p:nvSpPr>
          <p:cNvPr id="20" name="Rectangle 19">
            <a:extLst>
              <a:ext uri="{FF2B5EF4-FFF2-40B4-BE49-F238E27FC236}">
                <a16:creationId xmlns:a16="http://schemas.microsoft.com/office/drawing/2014/main" id="{D350DB51-F5D2-72C4-BFC8-51B8D380AAF3}"/>
              </a:ext>
            </a:extLst>
          </p:cNvPr>
          <p:cNvSpPr/>
          <p:nvPr/>
        </p:nvSpPr>
        <p:spPr>
          <a:xfrm>
            <a:off x="6671913" y="3553324"/>
            <a:ext cx="4003707" cy="10593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TextBox 18">
            <a:extLst>
              <a:ext uri="{FF2B5EF4-FFF2-40B4-BE49-F238E27FC236}">
                <a16:creationId xmlns:a16="http://schemas.microsoft.com/office/drawing/2014/main" id="{8E9EB590-CD5E-CDFC-7CC5-9294AF55DD05}"/>
              </a:ext>
            </a:extLst>
          </p:cNvPr>
          <p:cNvSpPr txBox="1"/>
          <p:nvPr/>
        </p:nvSpPr>
        <p:spPr>
          <a:xfrm>
            <a:off x="6727249" y="3667556"/>
            <a:ext cx="3842719" cy="600164"/>
          </a:xfrm>
          <a:prstGeom prst="rect">
            <a:avLst/>
          </a:prstGeom>
          <a:noFill/>
        </p:spPr>
        <p:txBody>
          <a:bodyPr wrap="none" rtlCol="0">
            <a:spAutoFit/>
          </a:bodyPr>
          <a:lstStyle/>
          <a:p>
            <a:pPr algn="ctr"/>
            <a:r>
              <a:rPr lang="en-US" sz="1100" dirty="0"/>
              <a:t>Bacteria that live in the gut of a healthy person and,</a:t>
            </a:r>
          </a:p>
          <a:p>
            <a:pPr algn="ctr"/>
            <a:r>
              <a:rPr lang="en-US" sz="1100" dirty="0"/>
              <a:t>when consumed in appropriate amounts, enter the body</a:t>
            </a:r>
          </a:p>
          <a:p>
            <a:pPr algn="ctr"/>
            <a:r>
              <a:rPr lang="en-US" sz="1100" dirty="0"/>
              <a:t>and provide beneficial effects on health.</a:t>
            </a:r>
          </a:p>
        </p:txBody>
      </p:sp>
    </p:spTree>
    <p:extLst>
      <p:ext uri="{BB962C8B-B14F-4D97-AF65-F5344CB8AC3E}">
        <p14:creationId xmlns:p14="http://schemas.microsoft.com/office/powerpoint/2010/main" val="3990228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81500" y="1317947"/>
            <a:ext cx="10337300" cy="434221"/>
          </a:xfrm>
          <a:prstGeom prst="rect">
            <a:avLst/>
          </a:prstGeom>
          <a:noFill/>
        </p:spPr>
        <p:txBody>
          <a:bodyPr wrap="square" rtlCol="0" anchor="ctr">
            <a:spAutoFit/>
          </a:bodyPr>
          <a:lstStyle/>
          <a:p>
            <a:pPr>
              <a:lnSpc>
                <a:spcPct val="150000"/>
              </a:lnSpc>
            </a:pPr>
            <a:r>
              <a:rPr lang="en-US" sz="1700" b="1" dirty="0"/>
              <a:t>PROBIOTIC STRAINS APPROVED BY THE MINISTRY OF FOOD AND DRUG SAFETY</a:t>
            </a:r>
            <a:endParaRPr lang="ko-KR" altLang="en-US" sz="1700" b="1" spc="-300" dirty="0">
              <a:latin typeface="맑은 고딕" panose="020B0503020000020004" pitchFamily="50" charset="-127"/>
              <a:ea typeface="맑은 고딕" panose="020B0503020000020004" pitchFamily="50" charset="-127"/>
            </a:endParaRPr>
          </a:p>
        </p:txBody>
      </p:sp>
      <p:graphicFrame>
        <p:nvGraphicFramePr>
          <p:cNvPr id="2" name="표 1"/>
          <p:cNvGraphicFramePr>
            <a:graphicFrameLocks noGrp="1"/>
          </p:cNvGraphicFramePr>
          <p:nvPr>
            <p:extLst>
              <p:ext uri="{D42A27DB-BD31-4B8C-83A1-F6EECF244321}">
                <p14:modId xmlns:p14="http://schemas.microsoft.com/office/powerpoint/2010/main" val="3078973791"/>
              </p:ext>
            </p:extLst>
          </p:nvPr>
        </p:nvGraphicFramePr>
        <p:xfrm>
          <a:off x="480681" y="1979220"/>
          <a:ext cx="8309204" cy="2445506"/>
        </p:xfrm>
        <a:graphic>
          <a:graphicData uri="http://schemas.openxmlformats.org/drawingml/2006/table">
            <a:tbl>
              <a:tblPr firstRow="1" bandRow="1">
                <a:tableStyleId>{5C22544A-7EE6-4342-B048-85BDC9FD1C3A}</a:tableStyleId>
              </a:tblPr>
              <a:tblGrid>
                <a:gridCol w="2384613">
                  <a:extLst>
                    <a:ext uri="{9D8B030D-6E8A-4147-A177-3AD203B41FA5}">
                      <a16:colId xmlns:a16="http://schemas.microsoft.com/office/drawing/2014/main" val="800341637"/>
                    </a:ext>
                  </a:extLst>
                </a:gridCol>
                <a:gridCol w="5924591">
                  <a:extLst>
                    <a:ext uri="{9D8B030D-6E8A-4147-A177-3AD203B41FA5}">
                      <a16:colId xmlns:a16="http://schemas.microsoft.com/office/drawing/2014/main" val="3201018932"/>
                    </a:ext>
                  </a:extLst>
                </a:gridCol>
              </a:tblGrid>
              <a:tr h="402706">
                <a:tc>
                  <a:txBody>
                    <a:bodyPr/>
                    <a:lstStyle/>
                    <a:p>
                      <a:pPr algn="ctr" latinLnBrk="1"/>
                      <a:r>
                        <a:rPr lang="en-US" altLang="ko-KR" sz="1600" b="1" kern="1200" dirty="0">
                          <a:solidFill>
                            <a:schemeClr val="tx1"/>
                          </a:solidFill>
                          <a:latin typeface="맑은 고딕" panose="020B0503020000020004" pitchFamily="50" charset="-127"/>
                          <a:ea typeface="맑은 고딕" panose="020B0503020000020004" pitchFamily="50" charset="-127"/>
                          <a:cs typeface="+mn-cs"/>
                        </a:rPr>
                        <a:t>DIVISION</a:t>
                      </a:r>
                      <a:r>
                        <a:rPr lang="ko-KR" altLang="en-US" sz="1600" b="1" kern="1200" dirty="0">
                          <a:solidFill>
                            <a:schemeClr val="tx1"/>
                          </a:solidFill>
                          <a:latin typeface="맑은 고딕" panose="020B0503020000020004" pitchFamily="50" charset="-127"/>
                          <a:ea typeface="맑은 고딕" panose="020B0503020000020004" pitchFamily="50" charset="-127"/>
                          <a:cs typeface="+mn-cs"/>
                        </a:rPr>
                        <a:t>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latinLnBrk="1"/>
                      <a:r>
                        <a:rPr lang="en-US" altLang="ko-KR" sz="1600" b="1" kern="1200" dirty="0">
                          <a:solidFill>
                            <a:schemeClr val="tx1"/>
                          </a:solidFill>
                          <a:latin typeface="맑은 고딕" panose="020B0503020000020004" pitchFamily="50" charset="-127"/>
                          <a:ea typeface="맑은 고딕" panose="020B0503020000020004" pitchFamily="50" charset="-127"/>
                          <a:cs typeface="+mn-cs"/>
                        </a:rPr>
                        <a:t>TYPE</a:t>
                      </a:r>
                      <a:endParaRPr lang="ko-KR" altLang="en-US" sz="1600" b="1" kern="1200" dirty="0">
                        <a:solidFill>
                          <a:schemeClr val="tx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5577254"/>
                  </a:ext>
                </a:extLst>
              </a:tr>
              <a:tr h="557972">
                <a:tc>
                  <a:txBody>
                    <a:bodyPr/>
                    <a:lstStyle/>
                    <a:p>
                      <a:pPr algn="ctr" latinLnBrk="1"/>
                      <a:r>
                        <a:rPr lang="en-US" altLang="ko-KR" sz="1400" i="1" dirty="0">
                          <a:latin typeface="맑은 고딕" panose="020B0503020000020004" pitchFamily="50" charset="-127"/>
                          <a:ea typeface="맑은 고딕" panose="020B0503020000020004" pitchFamily="50" charset="-127"/>
                        </a:rPr>
                        <a:t>Lactobacillus</a:t>
                      </a:r>
                      <a:endParaRPr lang="ko-KR" altLang="en-US" sz="1400" i="1" dirty="0">
                        <a:latin typeface="맑은 고딕" panose="020B0503020000020004" pitchFamily="50" charset="-127"/>
                        <a:ea typeface="맑은 고딕" panose="020B0503020000020004" pitchFamily="50" charset="-127"/>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400" i="1" dirty="0">
                          <a:latin typeface="맑은 고딕" panose="020B0503020000020004" pitchFamily="50" charset="-127"/>
                          <a:ea typeface="맑은 고딕" panose="020B0503020000020004" pitchFamily="50" charset="-127"/>
                        </a:rPr>
                        <a:t>L.acidophilus,</a:t>
                      </a:r>
                      <a:r>
                        <a:rPr lang="en-US" altLang="ko-KR" sz="1400" i="1" baseline="0" dirty="0">
                          <a:latin typeface="맑은 고딕" panose="020B0503020000020004" pitchFamily="50" charset="-127"/>
                          <a:ea typeface="맑은 고딕" panose="020B0503020000020004" pitchFamily="50" charset="-127"/>
                        </a:rPr>
                        <a:t> L.casei, L.bulgaricus, L.helveticus, L.fermenteum, L.paracasei, L.Plantaarum, L.reuteri, L.rhamnosus, L.salivarius</a:t>
                      </a:r>
                      <a:endParaRPr lang="ko-KR" altLang="en-US" sz="1400" i="1" dirty="0">
                        <a:latin typeface="맑은 고딕" panose="020B0503020000020004" pitchFamily="50" charset="-127"/>
                        <a:ea typeface="맑은 고딕" panose="020B0503020000020004" pitchFamily="50" charset="-127"/>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0479548"/>
                  </a:ext>
                </a:extLst>
              </a:tr>
              <a:tr h="37120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i="1" kern="1200" dirty="0">
                          <a:solidFill>
                            <a:schemeClr val="dk1"/>
                          </a:solidFill>
                          <a:latin typeface="맑은 고딕" panose="020B0503020000020004" pitchFamily="50" charset="-127"/>
                          <a:ea typeface="맑은 고딕" panose="020B0503020000020004" pitchFamily="50" charset="-127"/>
                          <a:cs typeface="+mn-cs"/>
                        </a:rPr>
                        <a:t>Lactococcus</a:t>
                      </a:r>
                      <a:endParaRPr lang="ko-KR" altLang="en-US" sz="1400" i="1" kern="1200" dirty="0">
                        <a:solidFill>
                          <a:schemeClr val="dk1"/>
                        </a:solidFill>
                        <a:latin typeface="맑은 고딕" panose="020B0503020000020004" pitchFamily="50" charset="-127"/>
                        <a:ea typeface="맑은 고딕" panose="020B0503020000020004" pitchFamily="50" charset="-127"/>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400" i="1" dirty="0">
                          <a:latin typeface="맑은 고딕" panose="020B0503020000020004" pitchFamily="50" charset="-127"/>
                          <a:ea typeface="맑은 고딕" panose="020B0503020000020004" pitchFamily="50" charset="-127"/>
                        </a:rPr>
                        <a:t>L. lactis</a:t>
                      </a:r>
                      <a:endParaRPr lang="ko-KR" altLang="en-US" sz="1400" i="1" dirty="0">
                        <a:latin typeface="맑은 고딕" panose="020B0503020000020004" pitchFamily="50" charset="-127"/>
                        <a:ea typeface="맑은 고딕" panose="020B0503020000020004" pitchFamily="50" charset="-127"/>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4776960"/>
                  </a:ext>
                </a:extLst>
              </a:tr>
              <a:tr h="371207">
                <a:tc>
                  <a:txBody>
                    <a:bodyPr/>
                    <a:lstStyle/>
                    <a:p>
                      <a:pPr marL="0" algn="ctr" defTabSz="914400" rtl="0" eaLnBrk="1" latinLnBrk="1" hangingPunct="1"/>
                      <a:r>
                        <a:rPr lang="en-US" altLang="ko-KR" sz="1400" i="1" kern="1200" dirty="0">
                          <a:solidFill>
                            <a:schemeClr val="dk1"/>
                          </a:solidFill>
                          <a:latin typeface="맑은 고딕" panose="020B0503020000020004" pitchFamily="50" charset="-127"/>
                          <a:ea typeface="맑은 고딕" panose="020B0503020000020004" pitchFamily="50" charset="-127"/>
                          <a:cs typeface="+mn-cs"/>
                        </a:rPr>
                        <a:t>Enterocuccus</a:t>
                      </a:r>
                      <a:endParaRPr lang="ko-KR" altLang="en-US" sz="1400" i="1" kern="1200" dirty="0">
                        <a:solidFill>
                          <a:schemeClr val="dk1"/>
                        </a:solidFill>
                        <a:latin typeface="맑은 고딕" panose="020B0503020000020004" pitchFamily="50" charset="-127"/>
                        <a:ea typeface="맑은 고딕" panose="020B0503020000020004" pitchFamily="50" charset="-127"/>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400" i="1" kern="1200" baseline="0" dirty="0">
                          <a:solidFill>
                            <a:schemeClr val="dk1"/>
                          </a:solidFill>
                          <a:latin typeface="맑은 고딕" panose="020B0503020000020004" pitchFamily="50" charset="-127"/>
                          <a:ea typeface="맑은 고딕" panose="020B0503020000020004" pitchFamily="50" charset="-127"/>
                          <a:cs typeface="+mn-cs"/>
                        </a:rPr>
                        <a:t>E.faecium, E.faecalis</a:t>
                      </a:r>
                      <a:endParaRPr lang="ko-KR" altLang="en-US" sz="1400" i="1" kern="1200" baseline="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5930180"/>
                  </a:ext>
                </a:extLst>
              </a:tr>
              <a:tr h="371207">
                <a:tc>
                  <a:txBody>
                    <a:bodyPr/>
                    <a:lstStyle/>
                    <a:p>
                      <a:pPr marL="0" algn="ctr" defTabSz="914400" rtl="0" eaLnBrk="1" latinLnBrk="1" hangingPunct="1"/>
                      <a:r>
                        <a:rPr lang="en-US" altLang="ko-KR" sz="1400" i="1" kern="1200" dirty="0">
                          <a:solidFill>
                            <a:schemeClr val="dk1"/>
                          </a:solidFill>
                          <a:latin typeface="맑은 고딕" panose="020B0503020000020004" pitchFamily="50" charset="-127"/>
                          <a:ea typeface="맑은 고딕" panose="020B0503020000020004" pitchFamily="50" charset="-127"/>
                          <a:cs typeface="+mn-cs"/>
                        </a:rPr>
                        <a:t>Streptococcus</a:t>
                      </a:r>
                      <a:endParaRPr lang="ko-KR" altLang="en-US" sz="1400" i="1" kern="1200" dirty="0">
                        <a:solidFill>
                          <a:schemeClr val="dk1"/>
                        </a:solidFill>
                        <a:latin typeface="맑은 고딕" panose="020B0503020000020004" pitchFamily="50" charset="-127"/>
                        <a:ea typeface="맑은 고딕" panose="020B0503020000020004" pitchFamily="50" charset="-127"/>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400" i="1" kern="1200" baseline="0" dirty="0">
                          <a:solidFill>
                            <a:schemeClr val="dk1"/>
                          </a:solidFill>
                          <a:latin typeface="맑은 고딕" panose="020B0503020000020004" pitchFamily="50" charset="-127"/>
                          <a:ea typeface="맑은 고딕" panose="020B0503020000020004" pitchFamily="50" charset="-127"/>
                          <a:cs typeface="+mn-cs"/>
                        </a:rPr>
                        <a:t>S. Thermophilus</a:t>
                      </a:r>
                      <a:endParaRPr lang="ko-KR" altLang="en-US" sz="1400" i="1" kern="1200" baseline="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5279596"/>
                  </a:ext>
                </a:extLst>
              </a:tr>
              <a:tr h="371207">
                <a:tc>
                  <a:txBody>
                    <a:bodyPr/>
                    <a:lstStyle/>
                    <a:p>
                      <a:pPr marL="0" algn="ctr" defTabSz="914400" rtl="0" eaLnBrk="1" latinLnBrk="1" hangingPunct="1"/>
                      <a:r>
                        <a:rPr lang="en-US" altLang="ko-KR" sz="1400" i="1" kern="1200" dirty="0">
                          <a:solidFill>
                            <a:schemeClr val="dk1"/>
                          </a:solidFill>
                          <a:latin typeface="맑은 고딕" panose="020B0503020000020004" pitchFamily="50" charset="-127"/>
                          <a:ea typeface="맑은 고딕" panose="020B0503020000020004" pitchFamily="50" charset="-127"/>
                          <a:cs typeface="+mn-cs"/>
                        </a:rPr>
                        <a:t>Bifidobacterium</a:t>
                      </a:r>
                      <a:endParaRPr lang="ko-KR" altLang="en-US" sz="1400" i="1" kern="1200" dirty="0">
                        <a:solidFill>
                          <a:schemeClr val="dk1"/>
                        </a:solidFill>
                        <a:latin typeface="맑은 고딕" panose="020B0503020000020004" pitchFamily="50" charset="-127"/>
                        <a:ea typeface="맑은 고딕" panose="020B0503020000020004" pitchFamily="50" charset="-127"/>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400" i="1" kern="1200" baseline="0" dirty="0">
                          <a:solidFill>
                            <a:schemeClr val="dk1"/>
                          </a:solidFill>
                          <a:latin typeface="맑은 고딕" panose="020B0503020000020004" pitchFamily="50" charset="-127"/>
                          <a:ea typeface="맑은 고딕" panose="020B0503020000020004" pitchFamily="50" charset="-127"/>
                          <a:cs typeface="+mn-cs"/>
                        </a:rPr>
                        <a:t>B. bifidum, B.breve, B.longum, B.animalis ssp. lactis</a:t>
                      </a:r>
                      <a:endParaRPr lang="ko-KR" altLang="en-US" sz="1400" i="1" kern="1200" baseline="0" dirty="0">
                        <a:solidFill>
                          <a:schemeClr val="dk1"/>
                        </a:solidFill>
                        <a:latin typeface="맑은 고딕" panose="020B0503020000020004" pitchFamily="50" charset="-127"/>
                        <a:ea typeface="맑은 고딕" panose="020B0503020000020004" pitchFamily="50" charset="-127"/>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03040"/>
                  </a:ext>
                </a:extLst>
              </a:tr>
            </a:tbl>
          </a:graphicData>
        </a:graphic>
      </p:graphicFrame>
      <p:sp>
        <p:nvSpPr>
          <p:cNvPr id="11" name="TextBox 10"/>
          <p:cNvSpPr txBox="1"/>
          <p:nvPr/>
        </p:nvSpPr>
        <p:spPr>
          <a:xfrm>
            <a:off x="521840" y="4902474"/>
            <a:ext cx="6183759" cy="574966"/>
          </a:xfrm>
          <a:prstGeom prst="rect">
            <a:avLst/>
          </a:prstGeom>
          <a:noFill/>
        </p:spPr>
        <p:txBody>
          <a:bodyPr wrap="square" rtlCol="0" anchor="ctr">
            <a:spAutoFit/>
          </a:bodyPr>
          <a:lstStyle/>
          <a:p>
            <a:pPr>
              <a:lnSpc>
                <a:spcPct val="150000"/>
              </a:lnSpc>
            </a:pPr>
            <a:r>
              <a:rPr lang="en-US" sz="2400" b="1" dirty="0"/>
              <a:t>FUNCTIONAL CONTENT OF PROBIOTICS</a:t>
            </a:r>
            <a:endParaRPr lang="ko-KR" altLang="en-US" sz="2400" b="1" spc="-3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6609624" y="4984121"/>
            <a:ext cx="4871176" cy="1700787"/>
          </a:xfrm>
          <a:prstGeom prst="rect">
            <a:avLst/>
          </a:prstGeom>
          <a:noFill/>
        </p:spPr>
        <p:txBody>
          <a:bodyPr wrap="square" rtlCol="0">
            <a:spAutoFit/>
          </a:bodyPr>
          <a:lstStyle/>
          <a:p>
            <a:pPr>
              <a:lnSpc>
                <a:spcPct val="150000"/>
              </a:lnSpc>
            </a:pPr>
            <a:r>
              <a:rPr lang="ko-KR" altLang="en-US" spc="-150" dirty="0">
                <a:latin typeface="맑은 고딕" panose="020B0503020000020004" pitchFamily="50" charset="-127"/>
                <a:ea typeface="맑은 고딕" panose="020B0503020000020004" pitchFamily="50" charset="-127"/>
              </a:rPr>
              <a:t>∙ </a:t>
            </a:r>
            <a:r>
              <a:rPr lang="en-US" dirty="0"/>
              <a:t>Promotion of lactic acid bacteria growth</a:t>
            </a:r>
          </a:p>
          <a:p>
            <a:pPr>
              <a:lnSpc>
                <a:spcPct val="150000"/>
              </a:lnSpc>
            </a:pPr>
            <a:r>
              <a:rPr lang="en-US" dirty="0"/>
              <a:t>  and suppression of harmful bacteria</a:t>
            </a:r>
            <a:endParaRPr lang="en-US" altLang="ko-KR" spc="-150" dirty="0">
              <a:latin typeface="맑은 고딕" panose="020B0503020000020004" pitchFamily="50" charset="-127"/>
              <a:ea typeface="맑은 고딕" panose="020B0503020000020004" pitchFamily="50" charset="-127"/>
            </a:endParaRPr>
          </a:p>
          <a:p>
            <a:pPr>
              <a:lnSpc>
                <a:spcPct val="150000"/>
              </a:lnSpc>
            </a:pPr>
            <a:r>
              <a:rPr lang="ko-KR" altLang="en-US" spc="-150" dirty="0">
                <a:latin typeface="맑은 고딕" panose="020B0503020000020004" pitchFamily="50" charset="-127"/>
              </a:rPr>
              <a:t>∙ </a:t>
            </a:r>
            <a:r>
              <a:rPr lang="en-US" dirty="0"/>
              <a:t>Smooth bowel movements</a:t>
            </a:r>
            <a:endParaRPr lang="en-US" altLang="ko-KR" spc="-150" dirty="0">
              <a:latin typeface="맑은 고딕" panose="020B0503020000020004" pitchFamily="50" charset="-127"/>
              <a:ea typeface="맑은 고딕" panose="020B0503020000020004" pitchFamily="50" charset="-127"/>
            </a:endParaRPr>
          </a:p>
          <a:p>
            <a:pPr>
              <a:lnSpc>
                <a:spcPct val="150000"/>
              </a:lnSpc>
            </a:pPr>
            <a:r>
              <a:rPr lang="ko-KR" altLang="en-US" spc="-150" dirty="0">
                <a:latin typeface="맑은 고딕" panose="020B0503020000020004" pitchFamily="50" charset="-127"/>
              </a:rPr>
              <a:t>∙ </a:t>
            </a:r>
            <a:r>
              <a:rPr lang="en-US" dirty="0"/>
              <a:t>Helps with gut health</a:t>
            </a:r>
            <a:endParaRPr lang="en-US" altLang="ko-KR" spc="-15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3993278" y="325001"/>
            <a:ext cx="2873866"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DEFINITION OF PROBIOTICS</a:t>
            </a:r>
          </a:p>
        </p:txBody>
      </p:sp>
      <p:sp>
        <p:nvSpPr>
          <p:cNvPr id="15" name="TextBox 14"/>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Tree>
    <p:extLst>
      <p:ext uri="{BB962C8B-B14F-4D97-AF65-F5344CB8AC3E}">
        <p14:creationId xmlns:p14="http://schemas.microsoft.com/office/powerpoint/2010/main" val="3742632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81351" y="1328730"/>
            <a:ext cx="6887618" cy="655372"/>
          </a:xfrm>
          <a:prstGeom prst="rect">
            <a:avLst/>
          </a:prstGeom>
          <a:noFill/>
        </p:spPr>
        <p:txBody>
          <a:bodyPr wrap="square" rtlCol="0" anchor="ctr">
            <a:spAutoFit/>
          </a:bodyPr>
          <a:lstStyle/>
          <a:p>
            <a:pPr>
              <a:lnSpc>
                <a:spcPct val="150000"/>
              </a:lnSpc>
            </a:pPr>
            <a:r>
              <a:rPr lang="en-US" sz="2800" b="1" dirty="0"/>
              <a:t>EVOLUTION OF PROBIOTIC PRODUCTS</a:t>
            </a:r>
            <a:endParaRPr lang="ko-KR" altLang="en-US" sz="2800" b="1" spc="-300" dirty="0">
              <a:latin typeface="맑은 고딕" panose="020B0503020000020004" pitchFamily="50" charset="-127"/>
              <a:ea typeface="맑은 고딕" panose="020B0503020000020004" pitchFamily="50" charset="-127"/>
            </a:endParaRPr>
          </a:p>
        </p:txBody>
      </p:sp>
      <p:sp>
        <p:nvSpPr>
          <p:cNvPr id="24" name="TextBox 23"/>
          <p:cNvSpPr txBox="1"/>
          <p:nvPr/>
        </p:nvSpPr>
        <p:spPr>
          <a:xfrm>
            <a:off x="3993278" y="325001"/>
            <a:ext cx="4153224"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STANDARDS FOR PROBIOTICS PRODUCTS</a:t>
            </a:r>
          </a:p>
        </p:txBody>
      </p:sp>
      <p:sp>
        <p:nvSpPr>
          <p:cNvPr id="25" name="TextBox 24"/>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2" name="1/2 액자 1"/>
          <p:cNvSpPr/>
          <p:nvPr/>
        </p:nvSpPr>
        <p:spPr>
          <a:xfrm>
            <a:off x="2535234" y="4179306"/>
            <a:ext cx="1681018" cy="692728"/>
          </a:xfrm>
          <a:prstGeom prst="halfFrame">
            <a:avLst>
              <a:gd name="adj1" fmla="val 24622"/>
              <a:gd name="adj2" fmla="val 24588"/>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1" name="1/2 액자 20"/>
          <p:cNvSpPr/>
          <p:nvPr/>
        </p:nvSpPr>
        <p:spPr>
          <a:xfrm>
            <a:off x="4322471" y="3694397"/>
            <a:ext cx="1681018" cy="692728"/>
          </a:xfrm>
          <a:prstGeom prst="halfFrame">
            <a:avLst>
              <a:gd name="adj1" fmla="val 24622"/>
              <a:gd name="adj2" fmla="val 24588"/>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2" name="1/2 액자 21"/>
          <p:cNvSpPr/>
          <p:nvPr/>
        </p:nvSpPr>
        <p:spPr>
          <a:xfrm>
            <a:off x="6142034" y="3276884"/>
            <a:ext cx="1681018" cy="692728"/>
          </a:xfrm>
          <a:prstGeom prst="halfFrame">
            <a:avLst>
              <a:gd name="adj1" fmla="val 24622"/>
              <a:gd name="adj2" fmla="val 24588"/>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3" name="1/2 액자 22"/>
          <p:cNvSpPr/>
          <p:nvPr/>
        </p:nvSpPr>
        <p:spPr>
          <a:xfrm>
            <a:off x="7924653" y="2807706"/>
            <a:ext cx="1681018" cy="692728"/>
          </a:xfrm>
          <a:prstGeom prst="halfFrame">
            <a:avLst>
              <a:gd name="adj1" fmla="val 24622"/>
              <a:gd name="adj2" fmla="val 24588"/>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6" name="TextBox 25"/>
          <p:cNvSpPr txBox="1"/>
          <p:nvPr/>
        </p:nvSpPr>
        <p:spPr>
          <a:xfrm>
            <a:off x="2750961" y="4372981"/>
            <a:ext cx="1668490" cy="454292"/>
          </a:xfrm>
          <a:prstGeom prst="rect">
            <a:avLst/>
          </a:prstGeom>
          <a:noFill/>
        </p:spPr>
        <p:txBody>
          <a:bodyPr wrap="square" rtlCol="0">
            <a:spAutoFit/>
          </a:bodyPr>
          <a:lstStyle/>
          <a:p>
            <a:pPr>
              <a:lnSpc>
                <a:spcPct val="150000"/>
              </a:lnSpc>
            </a:pPr>
            <a:r>
              <a:rPr lang="en-US" altLang="ko-KR" dirty="0">
                <a:latin typeface="맑은 고딕" panose="020B0503020000020004" pitchFamily="50" charset="-127"/>
                <a:ea typeface="맑은 고딕" panose="020B0503020000020004" pitchFamily="50" charset="-127"/>
              </a:rPr>
              <a:t>PROBIOTICS</a:t>
            </a:r>
          </a:p>
        </p:txBody>
      </p:sp>
      <p:sp>
        <p:nvSpPr>
          <p:cNvPr id="28" name="TextBox 27"/>
          <p:cNvSpPr txBox="1"/>
          <p:nvPr/>
        </p:nvSpPr>
        <p:spPr>
          <a:xfrm>
            <a:off x="4556670" y="3869600"/>
            <a:ext cx="1668490" cy="454292"/>
          </a:xfrm>
          <a:prstGeom prst="rect">
            <a:avLst/>
          </a:prstGeom>
          <a:noFill/>
        </p:spPr>
        <p:txBody>
          <a:bodyPr wrap="square" rtlCol="0">
            <a:spAutoFit/>
          </a:bodyPr>
          <a:lstStyle/>
          <a:p>
            <a:pPr>
              <a:lnSpc>
                <a:spcPct val="150000"/>
              </a:lnSpc>
            </a:pPr>
            <a:r>
              <a:rPr lang="en-US" altLang="ko-KR" dirty="0">
                <a:latin typeface="맑은 고딕" panose="020B0503020000020004" pitchFamily="50" charset="-127"/>
                <a:ea typeface="맑은 고딕" panose="020B0503020000020004" pitchFamily="50" charset="-127"/>
              </a:rPr>
              <a:t>PREBIOTICS</a:t>
            </a:r>
          </a:p>
        </p:txBody>
      </p:sp>
      <p:sp>
        <p:nvSpPr>
          <p:cNvPr id="29" name="TextBox 28"/>
          <p:cNvSpPr txBox="1"/>
          <p:nvPr/>
        </p:nvSpPr>
        <p:spPr>
          <a:xfrm>
            <a:off x="6334670" y="3430873"/>
            <a:ext cx="1668490" cy="454292"/>
          </a:xfrm>
          <a:prstGeom prst="rect">
            <a:avLst/>
          </a:prstGeom>
          <a:noFill/>
        </p:spPr>
        <p:txBody>
          <a:bodyPr wrap="square" rtlCol="0">
            <a:spAutoFit/>
          </a:bodyPr>
          <a:lstStyle/>
          <a:p>
            <a:pPr>
              <a:lnSpc>
                <a:spcPct val="150000"/>
              </a:lnSpc>
            </a:pPr>
            <a:r>
              <a:rPr lang="en-US" altLang="ko-KR" dirty="0">
                <a:latin typeface="맑은 고딕" panose="020B0503020000020004" pitchFamily="50" charset="-127"/>
                <a:ea typeface="맑은 고딕" panose="020B0503020000020004" pitchFamily="50" charset="-127"/>
              </a:rPr>
              <a:t>SYNBIOTICS</a:t>
            </a:r>
          </a:p>
        </p:txBody>
      </p:sp>
      <p:sp>
        <p:nvSpPr>
          <p:cNvPr id="30" name="TextBox 29"/>
          <p:cNvSpPr txBox="1"/>
          <p:nvPr/>
        </p:nvSpPr>
        <p:spPr>
          <a:xfrm>
            <a:off x="8168088" y="2944375"/>
            <a:ext cx="1996380" cy="454292"/>
          </a:xfrm>
          <a:prstGeom prst="rect">
            <a:avLst/>
          </a:prstGeom>
          <a:noFill/>
        </p:spPr>
        <p:txBody>
          <a:bodyPr wrap="square" rtlCol="0">
            <a:spAutoFit/>
          </a:bodyPr>
          <a:lstStyle/>
          <a:p>
            <a:pPr>
              <a:lnSpc>
                <a:spcPct val="150000"/>
              </a:lnSpc>
            </a:pPr>
            <a:r>
              <a:rPr lang="en-US" altLang="ko-KR" dirty="0">
                <a:latin typeface="맑은 고딕" panose="020B0503020000020004" pitchFamily="50" charset="-127"/>
                <a:ea typeface="맑은 고딕" panose="020B0503020000020004" pitchFamily="50" charset="-127"/>
              </a:rPr>
              <a:t>POSTBIOTICS</a:t>
            </a:r>
          </a:p>
        </p:txBody>
      </p:sp>
      <p:sp>
        <p:nvSpPr>
          <p:cNvPr id="31" name="TextBox 30"/>
          <p:cNvSpPr txBox="1"/>
          <p:nvPr/>
        </p:nvSpPr>
        <p:spPr>
          <a:xfrm>
            <a:off x="2413834" y="3537090"/>
            <a:ext cx="1668490" cy="574966"/>
          </a:xfrm>
          <a:prstGeom prst="rect">
            <a:avLst/>
          </a:prstGeom>
          <a:noFill/>
        </p:spPr>
        <p:txBody>
          <a:bodyPr wrap="square" rtlCol="0">
            <a:spAutoFit/>
          </a:bodyPr>
          <a:lstStyle/>
          <a:p>
            <a:pPr>
              <a:lnSpc>
                <a:spcPct val="150000"/>
              </a:lnSpc>
            </a:pPr>
            <a:r>
              <a:rPr lang="en-US" altLang="ko-KR" sz="2400" spc="-150" dirty="0">
                <a:latin typeface="맑은 고딕" panose="020B0503020000020004" pitchFamily="50" charset="-127"/>
                <a:ea typeface="맑은 고딕" panose="020B0503020000020004" pitchFamily="50" charset="-127"/>
              </a:rPr>
              <a:t>1 </a:t>
            </a:r>
            <a:r>
              <a:rPr lang="en-US" altLang="ko-KR" sz="2000" spc="-150" dirty="0">
                <a:latin typeface="맑은 고딕" panose="020B0503020000020004" pitchFamily="50" charset="-127"/>
                <a:ea typeface="맑은 고딕" panose="020B0503020000020004" pitchFamily="50" charset="-127"/>
              </a:rPr>
              <a:t>Generation</a:t>
            </a:r>
          </a:p>
        </p:txBody>
      </p:sp>
      <p:sp>
        <p:nvSpPr>
          <p:cNvPr id="32" name="TextBox 31"/>
          <p:cNvSpPr txBox="1"/>
          <p:nvPr/>
        </p:nvSpPr>
        <p:spPr>
          <a:xfrm>
            <a:off x="4201070" y="3098363"/>
            <a:ext cx="1668490" cy="574966"/>
          </a:xfrm>
          <a:prstGeom prst="rect">
            <a:avLst/>
          </a:prstGeom>
          <a:noFill/>
        </p:spPr>
        <p:txBody>
          <a:bodyPr wrap="square" rtlCol="0">
            <a:spAutoFit/>
          </a:bodyPr>
          <a:lstStyle/>
          <a:p>
            <a:pPr>
              <a:lnSpc>
                <a:spcPct val="150000"/>
              </a:lnSpc>
            </a:pPr>
            <a:r>
              <a:rPr lang="en-US" altLang="ko-KR" sz="2400" spc="-150" dirty="0">
                <a:latin typeface="맑은 고딕" panose="020B0503020000020004" pitchFamily="50" charset="-127"/>
                <a:ea typeface="맑은 고딕" panose="020B0503020000020004" pitchFamily="50" charset="-127"/>
              </a:rPr>
              <a:t>2 </a:t>
            </a:r>
            <a:r>
              <a:rPr lang="en-US" altLang="ko-KR" sz="2000" spc="-150" dirty="0">
                <a:latin typeface="맑은 고딕" panose="020B0503020000020004" pitchFamily="50" charset="-127"/>
                <a:ea typeface="맑은 고딕" panose="020B0503020000020004" pitchFamily="50" charset="-127"/>
              </a:rPr>
              <a:t>Generation</a:t>
            </a:r>
          </a:p>
        </p:txBody>
      </p:sp>
      <p:sp>
        <p:nvSpPr>
          <p:cNvPr id="33" name="TextBox 32"/>
          <p:cNvSpPr txBox="1"/>
          <p:nvPr/>
        </p:nvSpPr>
        <p:spPr>
          <a:xfrm>
            <a:off x="6017342" y="2685858"/>
            <a:ext cx="1668490" cy="574966"/>
          </a:xfrm>
          <a:prstGeom prst="rect">
            <a:avLst/>
          </a:prstGeom>
          <a:noFill/>
        </p:spPr>
        <p:txBody>
          <a:bodyPr wrap="square" rtlCol="0">
            <a:spAutoFit/>
          </a:bodyPr>
          <a:lstStyle/>
          <a:p>
            <a:pPr>
              <a:lnSpc>
                <a:spcPct val="150000"/>
              </a:lnSpc>
            </a:pPr>
            <a:r>
              <a:rPr lang="en-US" altLang="ko-KR" sz="2400" spc="-150" dirty="0">
                <a:latin typeface="맑은 고딕" panose="020B0503020000020004" pitchFamily="50" charset="-127"/>
                <a:ea typeface="맑은 고딕" panose="020B0503020000020004" pitchFamily="50" charset="-127"/>
              </a:rPr>
              <a:t>3 </a:t>
            </a:r>
            <a:r>
              <a:rPr lang="en-US" altLang="ko-KR" sz="2000" spc="-150" dirty="0">
                <a:latin typeface="맑은 고딕" panose="020B0503020000020004" pitchFamily="50" charset="-127"/>
                <a:ea typeface="맑은 고딕" panose="020B0503020000020004" pitchFamily="50" charset="-127"/>
              </a:rPr>
              <a:t>Generation</a:t>
            </a:r>
          </a:p>
        </p:txBody>
      </p:sp>
      <p:sp>
        <p:nvSpPr>
          <p:cNvPr id="34" name="TextBox 33"/>
          <p:cNvSpPr txBox="1"/>
          <p:nvPr/>
        </p:nvSpPr>
        <p:spPr>
          <a:xfrm>
            <a:off x="7803251" y="2172180"/>
            <a:ext cx="1668490" cy="574966"/>
          </a:xfrm>
          <a:prstGeom prst="rect">
            <a:avLst/>
          </a:prstGeom>
          <a:noFill/>
        </p:spPr>
        <p:txBody>
          <a:bodyPr wrap="square" rtlCol="0">
            <a:spAutoFit/>
          </a:bodyPr>
          <a:lstStyle/>
          <a:p>
            <a:pPr>
              <a:lnSpc>
                <a:spcPct val="150000"/>
              </a:lnSpc>
            </a:pPr>
            <a:r>
              <a:rPr lang="en-US" altLang="ko-KR" sz="2400" spc="-150" dirty="0">
                <a:latin typeface="맑은 고딕" panose="020B0503020000020004" pitchFamily="50" charset="-127"/>
                <a:ea typeface="맑은 고딕" panose="020B0503020000020004" pitchFamily="50" charset="-127"/>
              </a:rPr>
              <a:t>4 </a:t>
            </a:r>
            <a:r>
              <a:rPr lang="en-US" altLang="ko-KR" sz="2000" spc="-150" dirty="0">
                <a:latin typeface="맑은 고딕" panose="020B0503020000020004" pitchFamily="50" charset="-127"/>
                <a:ea typeface="맑은 고딕" panose="020B0503020000020004" pitchFamily="50" charset="-127"/>
              </a:rPr>
              <a:t>Generation</a:t>
            </a:r>
          </a:p>
        </p:txBody>
      </p:sp>
      <p:sp>
        <p:nvSpPr>
          <p:cNvPr id="35" name="TextBox 34"/>
          <p:cNvSpPr txBox="1"/>
          <p:nvPr/>
        </p:nvSpPr>
        <p:spPr>
          <a:xfrm>
            <a:off x="1482288" y="5576668"/>
            <a:ext cx="9042401" cy="783420"/>
          </a:xfrm>
          <a:prstGeom prst="rect">
            <a:avLst/>
          </a:prstGeom>
          <a:noFill/>
        </p:spPr>
        <p:txBody>
          <a:bodyPr wrap="square" rtlCol="0">
            <a:spAutoFit/>
          </a:bodyPr>
          <a:lstStyle/>
          <a:p>
            <a:pPr algn="ctr">
              <a:lnSpc>
                <a:spcPct val="150000"/>
              </a:lnSpc>
            </a:pPr>
            <a:r>
              <a:rPr lang="en-US" sz="1600" dirty="0"/>
              <a:t>Probiotic products are constantly evolving, moving beyond simply providing probiotics</a:t>
            </a:r>
          </a:p>
          <a:p>
            <a:pPr algn="ctr">
              <a:lnSpc>
                <a:spcPct val="150000"/>
              </a:lnSpc>
            </a:pPr>
            <a:r>
              <a:rPr lang="en-US" sz="1600" dirty="0"/>
              <a:t>to optimizing gut health.</a:t>
            </a:r>
            <a:endParaRPr lang="ko-KR" altLang="en-US" sz="1600" dirty="0">
              <a:latin typeface="맑은 고딕" panose="020B0503020000020004" pitchFamily="50" charset="-127"/>
              <a:ea typeface="맑은 고딕" panose="020B0503020000020004" pitchFamily="50" charset="-127"/>
            </a:endParaRPr>
          </a:p>
        </p:txBody>
      </p:sp>
      <p:pic>
        <p:nvPicPr>
          <p:cNvPr id="37" name="그림 36"/>
          <p:cNvPicPr>
            <a:picLocks noChangeAspect="1"/>
          </p:cNvPicPr>
          <p:nvPr/>
        </p:nvPicPr>
        <p:blipFill rotWithShape="1">
          <a:blip r:embed="rId3" cstate="print">
            <a:extLst>
              <a:ext uri="{28A0092B-C50C-407E-A947-70E740481C1C}">
                <a14:useLocalDpi xmlns:a14="http://schemas.microsoft.com/office/drawing/2010/main" val="0"/>
              </a:ext>
            </a:extLst>
          </a:blip>
          <a:srcRect l="57353" t="-971" r="27999" b="84812"/>
          <a:stretch/>
        </p:blipFill>
        <p:spPr>
          <a:xfrm rot="821262">
            <a:off x="1623447" y="5644647"/>
            <a:ext cx="320338" cy="340825"/>
          </a:xfrm>
          <a:prstGeom prst="rect">
            <a:avLst/>
          </a:prstGeom>
        </p:spPr>
      </p:pic>
      <p:sp>
        <p:nvSpPr>
          <p:cNvPr id="3" name="TextBox 2"/>
          <p:cNvSpPr txBox="1"/>
          <p:nvPr/>
        </p:nvSpPr>
        <p:spPr>
          <a:xfrm>
            <a:off x="2750753" y="4812937"/>
            <a:ext cx="1551398" cy="276999"/>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a:t>
            </a:r>
            <a:r>
              <a:rPr lang="en-US" sz="1200" dirty="0"/>
              <a:t>Beneficial Bacteria</a:t>
            </a:r>
            <a:r>
              <a:rPr lang="en-US" altLang="ko-KR" sz="1200" dirty="0">
                <a:latin typeface="맑은 고딕" panose="020B0503020000020004" pitchFamily="50" charset="-127"/>
                <a:ea typeface="맑은 고딕" panose="020B0503020000020004" pitchFamily="50" charset="-127"/>
              </a:rPr>
              <a:t>)</a:t>
            </a:r>
            <a:endParaRPr lang="ko-KR" altLang="en-US" sz="1200"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4553116" y="4299511"/>
            <a:ext cx="1558437" cy="461665"/>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(F</a:t>
            </a:r>
            <a:r>
              <a:rPr lang="en-US" sz="1200" dirty="0"/>
              <a:t>ood for Beneficial Bacteria</a:t>
            </a:r>
            <a:r>
              <a:rPr lang="en-US" altLang="ko-KR" sz="1200" dirty="0">
                <a:latin typeface="맑은 고딕" panose="020B0503020000020004" pitchFamily="50" charset="-127"/>
                <a:ea typeface="맑은 고딕" panose="020B0503020000020004" pitchFamily="50" charset="-127"/>
              </a:rPr>
              <a:t>)</a:t>
            </a:r>
            <a:endParaRPr lang="ko-KR" altLang="en-US" sz="1200" dirty="0">
              <a:latin typeface="맑은 고딕" panose="020B0503020000020004" pitchFamily="50" charset="-127"/>
              <a:ea typeface="맑은 고딕" panose="020B0503020000020004" pitchFamily="50" charset="-127"/>
            </a:endParaRPr>
          </a:p>
        </p:txBody>
      </p:sp>
      <p:sp>
        <p:nvSpPr>
          <p:cNvPr id="27" name="TextBox 26"/>
          <p:cNvSpPr txBox="1"/>
          <p:nvPr/>
        </p:nvSpPr>
        <p:spPr>
          <a:xfrm>
            <a:off x="6342856" y="3857107"/>
            <a:ext cx="1552447"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a:t>
            </a:r>
            <a:r>
              <a:rPr lang="en-US" sz="1200" dirty="0"/>
              <a:t>Probiotics + Food</a:t>
            </a:r>
            <a:r>
              <a:rPr lang="en-US" altLang="ko-KR" sz="1400" dirty="0">
                <a:latin typeface="맑은 고딕" panose="020B0503020000020004" pitchFamily="50" charset="-127"/>
                <a:ea typeface="맑은 고딕" panose="020B0503020000020004" pitchFamily="50" charset="-127"/>
              </a:rPr>
              <a:t>)</a:t>
            </a:r>
            <a:endParaRPr lang="ko-KR" altLang="en-US" sz="1400" dirty="0">
              <a:latin typeface="맑은 고딕" panose="020B0503020000020004" pitchFamily="50" charset="-127"/>
              <a:ea typeface="맑은 고딕" panose="020B0503020000020004" pitchFamily="50" charset="-127"/>
            </a:endParaRPr>
          </a:p>
        </p:txBody>
      </p:sp>
      <p:sp>
        <p:nvSpPr>
          <p:cNvPr id="36" name="TextBox 35"/>
          <p:cNvSpPr txBox="1"/>
          <p:nvPr/>
        </p:nvSpPr>
        <p:spPr>
          <a:xfrm>
            <a:off x="8146502" y="3361437"/>
            <a:ext cx="3598458" cy="307777"/>
          </a:xfrm>
          <a:prstGeom prst="rect">
            <a:avLst/>
          </a:prstGeom>
          <a:noFill/>
        </p:spPr>
        <p:txBody>
          <a:bodyPr wrap="square" rtlCol="0">
            <a:spAutoFit/>
          </a:bodyPr>
          <a:lstStyle/>
          <a:p>
            <a:r>
              <a:rPr lang="en-US" altLang="ko-KR" sz="1400" dirty="0">
                <a:latin typeface="맑은 고딕" panose="020B0503020000020004" pitchFamily="50" charset="-127"/>
                <a:ea typeface="맑은 고딕" panose="020B0503020000020004" pitchFamily="50" charset="-127"/>
              </a:rPr>
              <a:t>(</a:t>
            </a:r>
            <a:r>
              <a:rPr lang="en-US" sz="1400" dirty="0"/>
              <a:t>Beneficial Bacteria + Food + </a:t>
            </a:r>
            <a:r>
              <a:rPr lang="en-US" sz="1400" dirty="0">
                <a:solidFill>
                  <a:srgbClr val="C00000"/>
                </a:solidFill>
              </a:rPr>
              <a:t>Metabolites</a:t>
            </a:r>
            <a:r>
              <a:rPr lang="en-US" altLang="ko-KR" sz="1400" dirty="0">
                <a:latin typeface="맑은 고딕" panose="020B0503020000020004" pitchFamily="50" charset="-127"/>
                <a:ea typeface="맑은 고딕" panose="020B0503020000020004" pitchFamily="50" charset="-127"/>
              </a:rPr>
              <a:t>)</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315988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t="32054"/>
          <a:stretch/>
        </p:blipFill>
        <p:spPr>
          <a:xfrm>
            <a:off x="0" y="2198254"/>
            <a:ext cx="12192000" cy="4659745"/>
          </a:xfrm>
          <a:prstGeom prst="rect">
            <a:avLst/>
          </a:prstGeom>
        </p:spPr>
      </p:pic>
      <p:sp>
        <p:nvSpPr>
          <p:cNvPr id="10" name="TextBox 9"/>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12" name="TextBox 11"/>
          <p:cNvSpPr txBox="1"/>
          <p:nvPr/>
        </p:nvSpPr>
        <p:spPr>
          <a:xfrm>
            <a:off x="3993277" y="325001"/>
            <a:ext cx="407172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STANDARDS FOR PROBIOTICS PRODUCTS</a:t>
            </a:r>
          </a:p>
        </p:txBody>
      </p:sp>
      <p:cxnSp>
        <p:nvCxnSpPr>
          <p:cNvPr id="22" name="직선 연결선 21"/>
          <p:cNvCxnSpPr/>
          <p:nvPr/>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0" name="그림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79" y="303032"/>
            <a:ext cx="823706" cy="360000"/>
          </a:xfrm>
          <a:prstGeom prst="rect">
            <a:avLst/>
          </a:prstGeom>
        </p:spPr>
      </p:pic>
      <p:sp>
        <p:nvSpPr>
          <p:cNvPr id="31" name="TextBox 30"/>
          <p:cNvSpPr txBox="1"/>
          <p:nvPr/>
        </p:nvSpPr>
        <p:spPr>
          <a:xfrm>
            <a:off x="2717411" y="1148205"/>
            <a:ext cx="6757178" cy="655372"/>
          </a:xfrm>
          <a:prstGeom prst="rect">
            <a:avLst/>
          </a:prstGeom>
          <a:noFill/>
        </p:spPr>
        <p:txBody>
          <a:bodyPr wrap="square" rtlCol="0" anchor="ctr">
            <a:spAutoFit/>
          </a:bodyPr>
          <a:lstStyle/>
          <a:p>
            <a:pPr>
              <a:lnSpc>
                <a:spcPct val="150000"/>
              </a:lnSpc>
            </a:pPr>
            <a:r>
              <a:rPr lang="en-US" sz="2800" b="1" dirty="0"/>
              <a:t>EXPLANATION OF PROBIOTICS TERMS</a:t>
            </a:r>
            <a:endParaRPr lang="ko-KR" altLang="en-US" sz="2800" b="1" spc="-150" dirty="0">
              <a:latin typeface="맑은 고딕" panose="020B0503020000020004" pitchFamily="50" charset="-127"/>
              <a:ea typeface="맑은 고딕" panose="020B0503020000020004" pitchFamily="50" charset="-127"/>
            </a:endParaRPr>
          </a:p>
        </p:txBody>
      </p:sp>
      <p:sp>
        <p:nvSpPr>
          <p:cNvPr id="3" name="Rectangle 2">
            <a:extLst>
              <a:ext uri="{FF2B5EF4-FFF2-40B4-BE49-F238E27FC236}">
                <a16:creationId xmlns:a16="http://schemas.microsoft.com/office/drawing/2014/main" id="{6B892E1B-F7B6-9676-AA6A-AB97E855A618}"/>
              </a:ext>
            </a:extLst>
          </p:cNvPr>
          <p:cNvSpPr/>
          <p:nvPr/>
        </p:nvSpPr>
        <p:spPr>
          <a:xfrm>
            <a:off x="2761292" y="2445884"/>
            <a:ext cx="1435767" cy="724036"/>
          </a:xfrm>
          <a:prstGeom prst="rect">
            <a:avLst/>
          </a:prstGeom>
          <a:solidFill>
            <a:srgbClr val="30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 name="TextBox 3">
            <a:extLst>
              <a:ext uri="{FF2B5EF4-FFF2-40B4-BE49-F238E27FC236}">
                <a16:creationId xmlns:a16="http://schemas.microsoft.com/office/drawing/2014/main" id="{516DB54C-BBF6-FBA5-7474-E7CEF4F592F7}"/>
              </a:ext>
            </a:extLst>
          </p:cNvPr>
          <p:cNvSpPr txBox="1"/>
          <p:nvPr/>
        </p:nvSpPr>
        <p:spPr>
          <a:xfrm>
            <a:off x="2716061" y="2560436"/>
            <a:ext cx="1526228" cy="454292"/>
          </a:xfrm>
          <a:prstGeom prst="rect">
            <a:avLst/>
          </a:prstGeom>
          <a:noFill/>
        </p:spPr>
        <p:txBody>
          <a:bodyPr wrap="square" rtlCol="0">
            <a:spAutoFit/>
          </a:bodyPr>
          <a:lstStyle/>
          <a:p>
            <a:pPr algn="ctr">
              <a:lnSpc>
                <a:spcPct val="150000"/>
              </a:lnSpc>
            </a:pPr>
            <a:r>
              <a:rPr lang="en-US" altLang="ko-KR" b="1" dirty="0">
                <a:solidFill>
                  <a:schemeClr val="bg1"/>
                </a:solidFill>
                <a:latin typeface="맑은 고딕" panose="020B0503020000020004" pitchFamily="50" charset="-127"/>
                <a:ea typeface="맑은 고딕" panose="020B0503020000020004" pitchFamily="50" charset="-127"/>
              </a:rPr>
              <a:t>PREBIOTICS</a:t>
            </a:r>
          </a:p>
        </p:txBody>
      </p:sp>
      <p:sp>
        <p:nvSpPr>
          <p:cNvPr id="5" name="Rectangle 4">
            <a:extLst>
              <a:ext uri="{FF2B5EF4-FFF2-40B4-BE49-F238E27FC236}">
                <a16:creationId xmlns:a16="http://schemas.microsoft.com/office/drawing/2014/main" id="{2EB65766-31E8-AD3F-E3D3-0201E916C90E}"/>
              </a:ext>
            </a:extLst>
          </p:cNvPr>
          <p:cNvSpPr/>
          <p:nvPr/>
        </p:nvSpPr>
        <p:spPr>
          <a:xfrm>
            <a:off x="2761292" y="3746935"/>
            <a:ext cx="1435767" cy="724036"/>
          </a:xfrm>
          <a:prstGeom prst="rect">
            <a:avLst/>
          </a:prstGeom>
          <a:solidFill>
            <a:srgbClr val="30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6" name="TextBox 5">
            <a:extLst>
              <a:ext uri="{FF2B5EF4-FFF2-40B4-BE49-F238E27FC236}">
                <a16:creationId xmlns:a16="http://schemas.microsoft.com/office/drawing/2014/main" id="{D62557E1-E8AA-1F19-34B8-98FB467DB723}"/>
              </a:ext>
            </a:extLst>
          </p:cNvPr>
          <p:cNvSpPr txBox="1"/>
          <p:nvPr/>
        </p:nvSpPr>
        <p:spPr>
          <a:xfrm>
            <a:off x="2715220" y="3888682"/>
            <a:ext cx="1526228" cy="454292"/>
          </a:xfrm>
          <a:prstGeom prst="rect">
            <a:avLst/>
          </a:prstGeom>
          <a:noFill/>
        </p:spPr>
        <p:txBody>
          <a:bodyPr wrap="square" rtlCol="0">
            <a:spAutoFit/>
          </a:bodyPr>
          <a:lstStyle/>
          <a:p>
            <a:pPr algn="ctr">
              <a:lnSpc>
                <a:spcPct val="150000"/>
              </a:lnSpc>
            </a:pPr>
            <a:r>
              <a:rPr lang="en-US" altLang="ko-KR" b="1" dirty="0">
                <a:solidFill>
                  <a:schemeClr val="bg1"/>
                </a:solidFill>
                <a:latin typeface="맑은 고딕" panose="020B0503020000020004" pitchFamily="50" charset="-127"/>
                <a:ea typeface="맑은 고딕" panose="020B0503020000020004" pitchFamily="50" charset="-127"/>
              </a:rPr>
              <a:t>SYNBIOTICS</a:t>
            </a:r>
          </a:p>
        </p:txBody>
      </p:sp>
      <p:sp>
        <p:nvSpPr>
          <p:cNvPr id="7" name="Rectangle 6">
            <a:extLst>
              <a:ext uri="{FF2B5EF4-FFF2-40B4-BE49-F238E27FC236}">
                <a16:creationId xmlns:a16="http://schemas.microsoft.com/office/drawing/2014/main" id="{123209D5-1FA9-6107-3D63-741FF2AF9438}"/>
              </a:ext>
            </a:extLst>
          </p:cNvPr>
          <p:cNvSpPr/>
          <p:nvPr/>
        </p:nvSpPr>
        <p:spPr>
          <a:xfrm>
            <a:off x="2579934" y="5131414"/>
            <a:ext cx="1796799" cy="724036"/>
          </a:xfrm>
          <a:prstGeom prst="rect">
            <a:avLst/>
          </a:prstGeom>
          <a:solidFill>
            <a:srgbClr val="30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8" name="TextBox 7">
            <a:extLst>
              <a:ext uri="{FF2B5EF4-FFF2-40B4-BE49-F238E27FC236}">
                <a16:creationId xmlns:a16="http://schemas.microsoft.com/office/drawing/2014/main" id="{2AA67FEF-01C2-0D27-48F0-C73118E765FA}"/>
              </a:ext>
            </a:extLst>
          </p:cNvPr>
          <p:cNvSpPr txBox="1"/>
          <p:nvPr/>
        </p:nvSpPr>
        <p:spPr>
          <a:xfrm>
            <a:off x="2625382" y="5228003"/>
            <a:ext cx="1705902" cy="454292"/>
          </a:xfrm>
          <a:prstGeom prst="rect">
            <a:avLst/>
          </a:prstGeom>
          <a:noFill/>
        </p:spPr>
        <p:txBody>
          <a:bodyPr wrap="square" rtlCol="0">
            <a:spAutoFit/>
          </a:bodyPr>
          <a:lstStyle/>
          <a:p>
            <a:pPr algn="ctr">
              <a:lnSpc>
                <a:spcPct val="150000"/>
              </a:lnSpc>
            </a:pPr>
            <a:r>
              <a:rPr lang="en-US" altLang="ko-KR" b="1" dirty="0">
                <a:solidFill>
                  <a:schemeClr val="bg1"/>
                </a:solidFill>
                <a:latin typeface="맑은 고딕" panose="020B0503020000020004" pitchFamily="50" charset="-127"/>
                <a:ea typeface="맑은 고딕" panose="020B0503020000020004" pitchFamily="50" charset="-127"/>
              </a:rPr>
              <a:t>POSTBIOTICS</a:t>
            </a:r>
          </a:p>
        </p:txBody>
      </p:sp>
      <p:sp>
        <p:nvSpPr>
          <p:cNvPr id="9" name="Rectangle 8">
            <a:extLst>
              <a:ext uri="{FF2B5EF4-FFF2-40B4-BE49-F238E27FC236}">
                <a16:creationId xmlns:a16="http://schemas.microsoft.com/office/drawing/2014/main" id="{D6363115-539C-1706-28B1-08D65B99FF3A}"/>
              </a:ext>
            </a:extLst>
          </p:cNvPr>
          <p:cNvSpPr/>
          <p:nvPr/>
        </p:nvSpPr>
        <p:spPr>
          <a:xfrm>
            <a:off x="5034600" y="2445884"/>
            <a:ext cx="4576027" cy="7240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TextBox 10">
            <a:extLst>
              <a:ext uri="{FF2B5EF4-FFF2-40B4-BE49-F238E27FC236}">
                <a16:creationId xmlns:a16="http://schemas.microsoft.com/office/drawing/2014/main" id="{8663CB93-47C5-ADFE-E49F-FEFCF993CB11}"/>
              </a:ext>
            </a:extLst>
          </p:cNvPr>
          <p:cNvSpPr txBox="1"/>
          <p:nvPr/>
        </p:nvSpPr>
        <p:spPr>
          <a:xfrm>
            <a:off x="5034601" y="2535418"/>
            <a:ext cx="4576027" cy="293414"/>
          </a:xfrm>
          <a:prstGeom prst="rect">
            <a:avLst/>
          </a:prstGeom>
          <a:noFill/>
        </p:spPr>
        <p:txBody>
          <a:bodyPr wrap="square" rtlCol="0">
            <a:spAutoFit/>
          </a:bodyPr>
          <a:lstStyle/>
          <a:p>
            <a:pPr>
              <a:lnSpc>
                <a:spcPct val="150000"/>
              </a:lnSpc>
            </a:pPr>
            <a:r>
              <a:rPr lang="en-US" sz="1000" dirty="0"/>
              <a:t>Dietary fiber and oligosaccharides that serve as food for beneficial bacteria</a:t>
            </a:r>
            <a:r>
              <a:rPr lang="en-US" altLang="ko-KR" sz="1000" dirty="0"/>
              <a:t>.</a:t>
            </a:r>
            <a:endParaRPr lang="en-US" altLang="ko-KR" sz="1000" dirty="0">
              <a:latin typeface="맑은 고딕" panose="020B0503020000020004" pitchFamily="50" charset="-127"/>
              <a:ea typeface="맑은 고딕" panose="020B0503020000020004" pitchFamily="50" charset="-127"/>
            </a:endParaRPr>
          </a:p>
        </p:txBody>
      </p:sp>
      <p:sp>
        <p:nvSpPr>
          <p:cNvPr id="13" name="TextBox 12">
            <a:extLst>
              <a:ext uri="{FF2B5EF4-FFF2-40B4-BE49-F238E27FC236}">
                <a16:creationId xmlns:a16="http://schemas.microsoft.com/office/drawing/2014/main" id="{39AE5EF4-7AAF-8CB9-CB2E-FEF99502E5FE}"/>
              </a:ext>
            </a:extLst>
          </p:cNvPr>
          <p:cNvSpPr txBox="1"/>
          <p:nvPr/>
        </p:nvSpPr>
        <p:spPr>
          <a:xfrm>
            <a:off x="5034599" y="2768884"/>
            <a:ext cx="4576027" cy="293414"/>
          </a:xfrm>
          <a:prstGeom prst="rect">
            <a:avLst/>
          </a:prstGeom>
          <a:noFill/>
        </p:spPr>
        <p:txBody>
          <a:bodyPr wrap="square" rtlCol="0">
            <a:spAutoFit/>
          </a:bodyPr>
          <a:lstStyle/>
          <a:p>
            <a:pPr>
              <a:lnSpc>
                <a:spcPct val="150000"/>
              </a:lnSpc>
            </a:pPr>
            <a:r>
              <a:rPr lang="en-US" sz="1000" dirty="0"/>
              <a:t>Food that helps beneficial bacteria settle and proliferate in the intestines</a:t>
            </a:r>
            <a:r>
              <a:rPr lang="en-US" altLang="ko-KR" sz="1000" dirty="0"/>
              <a:t>.</a:t>
            </a:r>
            <a:endParaRPr lang="en-US" altLang="ko-KR" sz="1000" dirty="0">
              <a:latin typeface="맑은 고딕" panose="020B0503020000020004" pitchFamily="50" charset="-127"/>
              <a:ea typeface="맑은 고딕" panose="020B0503020000020004" pitchFamily="50" charset="-127"/>
            </a:endParaRPr>
          </a:p>
        </p:txBody>
      </p:sp>
      <p:sp>
        <p:nvSpPr>
          <p:cNvPr id="14" name="Rectangle 13">
            <a:extLst>
              <a:ext uri="{FF2B5EF4-FFF2-40B4-BE49-F238E27FC236}">
                <a16:creationId xmlns:a16="http://schemas.microsoft.com/office/drawing/2014/main" id="{F2F96552-7783-AB8C-56E0-A19B9B2BC299}"/>
              </a:ext>
            </a:extLst>
          </p:cNvPr>
          <p:cNvSpPr/>
          <p:nvPr/>
        </p:nvSpPr>
        <p:spPr>
          <a:xfrm>
            <a:off x="5034599" y="3796028"/>
            <a:ext cx="4576027" cy="7240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5" name="TextBox 14">
            <a:extLst>
              <a:ext uri="{FF2B5EF4-FFF2-40B4-BE49-F238E27FC236}">
                <a16:creationId xmlns:a16="http://schemas.microsoft.com/office/drawing/2014/main" id="{B68D3952-2F77-D364-BB75-D747466B2871}"/>
              </a:ext>
            </a:extLst>
          </p:cNvPr>
          <p:cNvSpPr txBox="1"/>
          <p:nvPr/>
        </p:nvSpPr>
        <p:spPr>
          <a:xfrm>
            <a:off x="5034599" y="3736208"/>
            <a:ext cx="2591336" cy="293414"/>
          </a:xfrm>
          <a:prstGeom prst="rect">
            <a:avLst/>
          </a:prstGeom>
          <a:noFill/>
        </p:spPr>
        <p:txBody>
          <a:bodyPr wrap="square" rtlCol="0">
            <a:spAutoFit/>
          </a:bodyPr>
          <a:lstStyle/>
          <a:p>
            <a:pPr>
              <a:lnSpc>
                <a:spcPct val="150000"/>
              </a:lnSpc>
            </a:pPr>
            <a:r>
              <a:rPr lang="en-US" sz="1000" dirty="0"/>
              <a:t>Combination of probiotics and prebiotics</a:t>
            </a:r>
            <a:r>
              <a:rPr lang="en-US" altLang="ko-KR" sz="1000" dirty="0"/>
              <a:t>.</a:t>
            </a:r>
            <a:endParaRPr lang="en-US" altLang="ko-KR" sz="1000" dirty="0">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BE2D2F28-149B-844B-6033-2DBE83E097D7}"/>
              </a:ext>
            </a:extLst>
          </p:cNvPr>
          <p:cNvSpPr txBox="1"/>
          <p:nvPr/>
        </p:nvSpPr>
        <p:spPr>
          <a:xfrm>
            <a:off x="5034599" y="4016278"/>
            <a:ext cx="4576027" cy="524246"/>
          </a:xfrm>
          <a:prstGeom prst="rect">
            <a:avLst/>
          </a:prstGeom>
          <a:noFill/>
        </p:spPr>
        <p:txBody>
          <a:bodyPr wrap="square" rtlCol="0">
            <a:spAutoFit/>
          </a:bodyPr>
          <a:lstStyle/>
          <a:p>
            <a:pPr>
              <a:lnSpc>
                <a:spcPct val="150000"/>
              </a:lnSpc>
            </a:pPr>
            <a:r>
              <a:rPr lang="en-US" sz="1000" dirty="0"/>
              <a:t>Increase intestinal colonization and survival rate by providing food with</a:t>
            </a:r>
          </a:p>
          <a:p>
            <a:pPr>
              <a:lnSpc>
                <a:spcPct val="150000"/>
              </a:lnSpc>
            </a:pPr>
            <a:r>
              <a:rPr lang="en-US" sz="1000" dirty="0"/>
              <a:t>beneficial bacteria</a:t>
            </a:r>
            <a:r>
              <a:rPr lang="en-US" altLang="ko-KR" sz="1000" dirty="0"/>
              <a:t>.</a:t>
            </a:r>
            <a:endParaRPr lang="en-US" altLang="ko-KR" sz="1000" dirty="0">
              <a:latin typeface="맑은 고딕" panose="020B0503020000020004" pitchFamily="50" charset="-127"/>
              <a:ea typeface="맑은 고딕" panose="020B0503020000020004" pitchFamily="50" charset="-127"/>
            </a:endParaRPr>
          </a:p>
        </p:txBody>
      </p:sp>
      <p:sp>
        <p:nvSpPr>
          <p:cNvPr id="18" name="Rectangle 17">
            <a:extLst>
              <a:ext uri="{FF2B5EF4-FFF2-40B4-BE49-F238E27FC236}">
                <a16:creationId xmlns:a16="http://schemas.microsoft.com/office/drawing/2014/main" id="{7BB10D35-A77B-B755-17EC-A71448C03C5D}"/>
              </a:ext>
            </a:extLst>
          </p:cNvPr>
          <p:cNvSpPr/>
          <p:nvPr/>
        </p:nvSpPr>
        <p:spPr>
          <a:xfrm>
            <a:off x="4994699" y="5190993"/>
            <a:ext cx="4576027" cy="7240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TextBox 18">
            <a:extLst>
              <a:ext uri="{FF2B5EF4-FFF2-40B4-BE49-F238E27FC236}">
                <a16:creationId xmlns:a16="http://schemas.microsoft.com/office/drawing/2014/main" id="{3B6D6E18-5107-47AC-4414-AA61637FDC58}"/>
              </a:ext>
            </a:extLst>
          </p:cNvPr>
          <p:cNvSpPr txBox="1"/>
          <p:nvPr/>
        </p:nvSpPr>
        <p:spPr>
          <a:xfrm>
            <a:off x="5034599" y="5089200"/>
            <a:ext cx="2591336" cy="293414"/>
          </a:xfrm>
          <a:prstGeom prst="rect">
            <a:avLst/>
          </a:prstGeom>
          <a:noFill/>
        </p:spPr>
        <p:txBody>
          <a:bodyPr wrap="square" rtlCol="0">
            <a:spAutoFit/>
          </a:bodyPr>
          <a:lstStyle/>
          <a:p>
            <a:pPr>
              <a:lnSpc>
                <a:spcPct val="150000"/>
              </a:lnSpc>
            </a:pPr>
            <a:r>
              <a:rPr lang="en-US" sz="1000" dirty="0"/>
              <a:t>Metabolites produced by probiotics.</a:t>
            </a:r>
            <a:endParaRPr lang="en-US" altLang="ko-KR" sz="1000" dirty="0">
              <a:latin typeface="맑은 고딕" panose="020B0503020000020004" pitchFamily="50" charset="-127"/>
              <a:ea typeface="맑은 고딕" panose="020B0503020000020004" pitchFamily="50" charset="-127"/>
            </a:endParaRPr>
          </a:p>
        </p:txBody>
      </p:sp>
      <p:sp>
        <p:nvSpPr>
          <p:cNvPr id="20" name="TextBox 19">
            <a:extLst>
              <a:ext uri="{FF2B5EF4-FFF2-40B4-BE49-F238E27FC236}">
                <a16:creationId xmlns:a16="http://schemas.microsoft.com/office/drawing/2014/main" id="{ED63F1EA-B952-7E97-A98E-D984E1C9075C}"/>
              </a:ext>
            </a:extLst>
          </p:cNvPr>
          <p:cNvSpPr txBox="1"/>
          <p:nvPr/>
        </p:nvSpPr>
        <p:spPr>
          <a:xfrm>
            <a:off x="5034599" y="5358297"/>
            <a:ext cx="4331284" cy="524246"/>
          </a:xfrm>
          <a:prstGeom prst="rect">
            <a:avLst/>
          </a:prstGeom>
          <a:noFill/>
        </p:spPr>
        <p:txBody>
          <a:bodyPr wrap="square" rtlCol="0">
            <a:spAutoFit/>
          </a:bodyPr>
          <a:lstStyle/>
          <a:p>
            <a:pPr>
              <a:lnSpc>
                <a:spcPct val="150000"/>
              </a:lnSpc>
            </a:pPr>
            <a:r>
              <a:rPr lang="en-US" sz="1000" dirty="0"/>
              <a:t>Beneficial bacteria supply metabolites directly without having</a:t>
            </a:r>
          </a:p>
          <a:p>
            <a:pPr>
              <a:lnSpc>
                <a:spcPct val="150000"/>
              </a:lnSpc>
            </a:pPr>
            <a:r>
              <a:rPr lang="en-US" sz="1000" dirty="0"/>
              <a:t>to travel to the intestines alive.</a:t>
            </a:r>
            <a:endParaRPr lang="en-US" altLang="ko-KR" sz="10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437525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12" name="TextBox 11"/>
          <p:cNvSpPr txBox="1"/>
          <p:nvPr/>
        </p:nvSpPr>
        <p:spPr>
          <a:xfrm>
            <a:off x="3993277" y="325001"/>
            <a:ext cx="4895083"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3" name="모서리가 둥근 직사각형 2"/>
          <p:cNvSpPr/>
          <p:nvPr/>
        </p:nvSpPr>
        <p:spPr>
          <a:xfrm>
            <a:off x="1375654" y="2249944"/>
            <a:ext cx="9440693" cy="1280189"/>
          </a:xfrm>
          <a:prstGeom prst="roundRect">
            <a:avLst>
              <a:gd name="adj" fmla="val 50000"/>
            </a:avLst>
          </a:prstGeom>
          <a:noFill/>
          <a:ln w="28575">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812226" y="2267996"/>
            <a:ext cx="8622094" cy="373820"/>
          </a:xfrm>
          <a:prstGeom prst="rect">
            <a:avLst/>
          </a:prstGeom>
          <a:noFill/>
        </p:spPr>
        <p:txBody>
          <a:bodyPr wrap="square" rtlCol="0">
            <a:spAutoFit/>
          </a:bodyPr>
          <a:lstStyle/>
          <a:p>
            <a:pPr>
              <a:lnSpc>
                <a:spcPct val="150000"/>
              </a:lnSpc>
            </a:pPr>
            <a:r>
              <a:rPr lang="en-US" sz="1400" dirty="0">
                <a:solidFill>
                  <a:srgbClr val="2F5597"/>
                </a:solidFill>
              </a:rPr>
              <a:t>HELPS INTESTINAL HEALTH DIRECTLY BY ALLOWING BENEFICIAL BACTERIA TO REACH THE INTESTINES.</a:t>
            </a:r>
            <a:r>
              <a:rPr lang="ko-KR" altLang="en-US" sz="1400" spc="-150" dirty="0">
                <a:solidFill>
                  <a:srgbClr val="2F5597"/>
                </a:solidFill>
                <a:latin typeface="맑은 고딕" panose="020B0503020000020004" pitchFamily="50" charset="-127"/>
                <a:ea typeface="맑은 고딕" panose="020B0503020000020004" pitchFamily="50" charset="-127"/>
              </a:rPr>
              <a:t> </a:t>
            </a:r>
          </a:p>
        </p:txBody>
      </p:sp>
      <p:sp>
        <p:nvSpPr>
          <p:cNvPr id="14" name="TextBox 13"/>
          <p:cNvSpPr txBox="1"/>
          <p:nvPr/>
        </p:nvSpPr>
        <p:spPr>
          <a:xfrm>
            <a:off x="1974786" y="2586586"/>
            <a:ext cx="8242429" cy="821315"/>
          </a:xfrm>
          <a:prstGeom prst="rect">
            <a:avLst/>
          </a:prstGeom>
          <a:noFill/>
        </p:spPr>
        <p:txBody>
          <a:bodyPr wrap="square" rtlCol="0">
            <a:spAutoFit/>
          </a:bodyPr>
          <a:lstStyle/>
          <a:p>
            <a:pPr>
              <a:lnSpc>
                <a:spcPct val="150000"/>
              </a:lnSpc>
            </a:pPr>
            <a:r>
              <a:rPr lang="en-US" sz="1100" dirty="0"/>
              <a:t>Probiotics, as beneficial bacteria, produce organic acids that acidify the gut, helping to inhibit the growth of harmful bacteria that are sensitive to acidic environments, thereby supporting the establishment of a healthy gut microbiota.</a:t>
            </a:r>
          </a:p>
          <a:p>
            <a:pPr>
              <a:lnSpc>
                <a:spcPct val="150000"/>
              </a:lnSpc>
            </a:pPr>
            <a:r>
              <a:rPr lang="en-US" sz="1100" dirty="0"/>
              <a:t>They also help reduce toxins produced by harmful bacteria and synthesize vitamins to supplement nutrients.</a:t>
            </a:r>
            <a:endParaRPr lang="ko-KR" altLang="en-US" sz="1100" dirty="0">
              <a:latin typeface="맑은 고딕" panose="020B0503020000020004" pitchFamily="50" charset="-127"/>
              <a:ea typeface="맑은 고딕" panose="020B0503020000020004" pitchFamily="50" charset="-127"/>
            </a:endParaRPr>
          </a:p>
        </p:txBody>
      </p:sp>
      <p:sp>
        <p:nvSpPr>
          <p:cNvPr id="17" name="모서리가 둥근 직사각형 16"/>
          <p:cNvSpPr/>
          <p:nvPr/>
        </p:nvSpPr>
        <p:spPr>
          <a:xfrm>
            <a:off x="1375654" y="3844741"/>
            <a:ext cx="9440693" cy="1192790"/>
          </a:xfrm>
          <a:prstGeom prst="roundRect">
            <a:avLst>
              <a:gd name="adj" fmla="val 50000"/>
            </a:avLst>
          </a:prstGeom>
          <a:noFill/>
          <a:ln w="28575">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모서리가 둥근 직사각형 17"/>
          <p:cNvSpPr/>
          <p:nvPr/>
        </p:nvSpPr>
        <p:spPr>
          <a:xfrm>
            <a:off x="1375654" y="5344977"/>
            <a:ext cx="9440693" cy="1201759"/>
          </a:xfrm>
          <a:prstGeom prst="roundRect">
            <a:avLst>
              <a:gd name="adj" fmla="val 50000"/>
            </a:avLst>
          </a:prstGeom>
          <a:noFill/>
          <a:ln w="28575">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TextBox 18"/>
          <p:cNvSpPr txBox="1"/>
          <p:nvPr/>
        </p:nvSpPr>
        <p:spPr>
          <a:xfrm>
            <a:off x="1974785" y="4263855"/>
            <a:ext cx="8126972" cy="567463"/>
          </a:xfrm>
          <a:prstGeom prst="rect">
            <a:avLst/>
          </a:prstGeom>
          <a:noFill/>
        </p:spPr>
        <p:txBody>
          <a:bodyPr wrap="square" rtlCol="0">
            <a:spAutoFit/>
          </a:bodyPr>
          <a:lstStyle/>
          <a:p>
            <a:pPr>
              <a:lnSpc>
                <a:spcPct val="150000"/>
              </a:lnSpc>
            </a:pPr>
            <a:r>
              <a:rPr lang="en-US" sz="1100" dirty="0"/>
              <a:t>When a favorable environment for beneficial gut bacteria is formed, their growth is promoted while the growth of harmful bacteria is inhibited, leading to an overall improvement in the gut environment.</a:t>
            </a:r>
            <a:endParaRPr lang="ko-KR" altLang="en-US" sz="1100"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1974785" y="5830907"/>
            <a:ext cx="8555694" cy="567399"/>
          </a:xfrm>
          <a:prstGeom prst="rect">
            <a:avLst/>
          </a:prstGeom>
          <a:noFill/>
        </p:spPr>
        <p:txBody>
          <a:bodyPr wrap="square" rtlCol="0">
            <a:spAutoFit/>
          </a:bodyPr>
          <a:lstStyle/>
          <a:p>
            <a:pPr>
              <a:lnSpc>
                <a:spcPct val="150000"/>
              </a:lnSpc>
            </a:pPr>
            <a:r>
              <a:rPr lang="en-US" sz="1100" dirty="0"/>
              <a:t>In conclusion, when the gut microbiota is normalized, intestinal motility and bowel movements improve, which can contribute to better gut health.</a:t>
            </a:r>
            <a:endParaRPr lang="ko-KR" altLang="en-US" sz="1100" dirty="0">
              <a:latin typeface="맑은 고딕" panose="020B0503020000020004" pitchFamily="50" charset="-127"/>
              <a:ea typeface="맑은 고딕" panose="020B0503020000020004" pitchFamily="50" charset="-127"/>
            </a:endParaRPr>
          </a:p>
        </p:txBody>
      </p:sp>
      <p:sp>
        <p:nvSpPr>
          <p:cNvPr id="23" name="TextBox 22"/>
          <p:cNvSpPr txBox="1"/>
          <p:nvPr/>
        </p:nvSpPr>
        <p:spPr>
          <a:xfrm>
            <a:off x="1661522" y="3918915"/>
            <a:ext cx="8868957" cy="414088"/>
          </a:xfrm>
          <a:prstGeom prst="rect">
            <a:avLst/>
          </a:prstGeom>
          <a:noFill/>
        </p:spPr>
        <p:txBody>
          <a:bodyPr wrap="square" rtlCol="0">
            <a:spAutoFit/>
          </a:bodyPr>
          <a:lstStyle/>
          <a:p>
            <a:pPr>
              <a:lnSpc>
                <a:spcPct val="150000"/>
              </a:lnSpc>
            </a:pPr>
            <a:r>
              <a:rPr lang="en-US" sz="1600" dirty="0">
                <a:solidFill>
                  <a:srgbClr val="2F5597"/>
                </a:solidFill>
              </a:rPr>
              <a:t>IT CAN HELP INTESTINAL HEALTH BY INCREASING BENEFICIAL BACTERIA IN THE INTESTINES.</a:t>
            </a:r>
            <a:endParaRPr lang="ko-KR" altLang="en-US" sz="1600" spc="-150" dirty="0">
              <a:solidFill>
                <a:srgbClr val="2F5597"/>
              </a:solidFill>
              <a:latin typeface="맑은 고딕" panose="020B0503020000020004" pitchFamily="50" charset="-127"/>
              <a:ea typeface="맑은 고딕" panose="020B0503020000020004" pitchFamily="50" charset="-127"/>
            </a:endParaRPr>
          </a:p>
        </p:txBody>
      </p:sp>
      <p:sp>
        <p:nvSpPr>
          <p:cNvPr id="24" name="TextBox 23"/>
          <p:cNvSpPr txBox="1"/>
          <p:nvPr/>
        </p:nvSpPr>
        <p:spPr>
          <a:xfrm>
            <a:off x="2590800" y="5397062"/>
            <a:ext cx="7010400" cy="414088"/>
          </a:xfrm>
          <a:prstGeom prst="rect">
            <a:avLst/>
          </a:prstGeom>
          <a:noFill/>
        </p:spPr>
        <p:txBody>
          <a:bodyPr wrap="square" rtlCol="0">
            <a:spAutoFit/>
          </a:bodyPr>
          <a:lstStyle/>
          <a:p>
            <a:pPr>
              <a:lnSpc>
                <a:spcPct val="150000"/>
              </a:lnSpc>
            </a:pPr>
            <a:r>
              <a:rPr lang="en-US" sz="1600" dirty="0">
                <a:solidFill>
                  <a:srgbClr val="2F5597"/>
                </a:solidFill>
              </a:rPr>
              <a:t>MAY HELP IMPROVE BOWEL MOVEMENTS AND PROMOTE GUT HEALTH</a:t>
            </a:r>
            <a:endParaRPr lang="ko-KR" altLang="en-US" sz="1600" spc="-150" dirty="0">
              <a:solidFill>
                <a:srgbClr val="2F5597"/>
              </a:solidFill>
              <a:latin typeface="맑은 고딕" panose="020B0503020000020004" pitchFamily="50" charset="-127"/>
              <a:ea typeface="맑은 고딕" panose="020B0503020000020004" pitchFamily="50" charset="-127"/>
            </a:endParaRPr>
          </a:p>
        </p:txBody>
      </p:sp>
      <p:sp>
        <p:nvSpPr>
          <p:cNvPr id="4" name="이등변 삼각형 3"/>
          <p:cNvSpPr/>
          <p:nvPr/>
        </p:nvSpPr>
        <p:spPr>
          <a:xfrm rot="10800000">
            <a:off x="5818909" y="3385081"/>
            <a:ext cx="554182" cy="378691"/>
          </a:xfrm>
          <a:prstGeom prst="triangle">
            <a:avLst/>
          </a:prstGeom>
          <a:gradFill flip="none" rotWithShape="1">
            <a:gsLst>
              <a:gs pos="0">
                <a:srgbClr val="E398A2">
                  <a:tint val="66000"/>
                  <a:satMod val="160000"/>
                </a:srgbClr>
              </a:gs>
              <a:gs pos="50000">
                <a:srgbClr val="E398A2">
                  <a:tint val="44500"/>
                  <a:satMod val="160000"/>
                </a:srgbClr>
              </a:gs>
              <a:gs pos="100000">
                <a:srgbClr val="E398A2">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이등변 삼각형 24"/>
          <p:cNvSpPr/>
          <p:nvPr/>
        </p:nvSpPr>
        <p:spPr>
          <a:xfrm rot="10800000">
            <a:off x="5818910" y="4907332"/>
            <a:ext cx="554182" cy="378691"/>
          </a:xfrm>
          <a:prstGeom prst="triangle">
            <a:avLst/>
          </a:prstGeom>
          <a:gradFill flip="none" rotWithShape="1">
            <a:gsLst>
              <a:gs pos="0">
                <a:srgbClr val="E398A2">
                  <a:tint val="66000"/>
                  <a:satMod val="160000"/>
                </a:srgbClr>
              </a:gs>
              <a:gs pos="50000">
                <a:srgbClr val="E398A2">
                  <a:tint val="44500"/>
                  <a:satMod val="160000"/>
                </a:srgbClr>
              </a:gs>
              <a:gs pos="100000">
                <a:srgbClr val="E398A2">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직사각형 27"/>
          <p:cNvSpPr/>
          <p:nvPr/>
        </p:nvSpPr>
        <p:spPr>
          <a:xfrm>
            <a:off x="476077" y="1630640"/>
            <a:ext cx="2474267" cy="574966"/>
          </a:xfrm>
          <a:prstGeom prst="rect">
            <a:avLst/>
          </a:prstGeom>
        </p:spPr>
        <p:txBody>
          <a:bodyPr wrap="none">
            <a:spAutoFit/>
          </a:bodyPr>
          <a:lstStyle/>
          <a:p>
            <a:pPr>
              <a:lnSpc>
                <a:spcPct val="150000"/>
              </a:lnSpc>
            </a:pPr>
            <a:r>
              <a:rPr lang="ko-KR" altLang="en-US" sz="2400" spc="-150" dirty="0">
                <a:latin typeface="맑은 고딕" panose="020B0503020000020004" pitchFamily="50" charset="-127"/>
              </a:rPr>
              <a:t>①</a:t>
            </a:r>
            <a:r>
              <a:rPr lang="ko-KR" altLang="en-US" sz="2400" spc="-150" dirty="0">
                <a:latin typeface="맑은 고딕" panose="020B0503020000020004" pitchFamily="50" charset="-127"/>
                <a:ea typeface="맑은 고딕" panose="020B0503020000020004" pitchFamily="50" charset="-127"/>
              </a:rPr>
              <a:t> </a:t>
            </a:r>
            <a:r>
              <a:rPr lang="en-US" sz="2400" b="1" dirty="0"/>
              <a:t>GUT HEALTH</a:t>
            </a:r>
            <a:endParaRPr lang="ko-KR" altLang="en-US" sz="2400" b="1" spc="-150"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381500" y="1029819"/>
            <a:ext cx="8071620" cy="655372"/>
          </a:xfrm>
          <a:prstGeom prst="rect">
            <a:avLst/>
          </a:prstGeom>
          <a:noFill/>
        </p:spPr>
        <p:txBody>
          <a:bodyPr wrap="square" rtlCol="0" anchor="ctr">
            <a:spAutoFit/>
          </a:bodyPr>
          <a:lstStyle/>
          <a:p>
            <a:pPr>
              <a:lnSpc>
                <a:spcPct val="150000"/>
              </a:lnSpc>
            </a:pPr>
            <a:r>
              <a:rPr lang="en-US" sz="2800" b="1" dirty="0"/>
              <a:t>THE REASON YOU SHOULD TAKE PROBIOTICS</a:t>
            </a:r>
            <a:endParaRPr lang="ko-KR" altLang="en-US" sz="2800" b="1" spc="-3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355180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15" name="TextBox 14"/>
          <p:cNvSpPr txBox="1"/>
          <p:nvPr/>
        </p:nvSpPr>
        <p:spPr>
          <a:xfrm>
            <a:off x="381500" y="1029819"/>
            <a:ext cx="8077442" cy="655372"/>
          </a:xfrm>
          <a:prstGeom prst="rect">
            <a:avLst/>
          </a:prstGeom>
          <a:noFill/>
        </p:spPr>
        <p:txBody>
          <a:bodyPr wrap="square" rtlCol="0" anchor="ctr">
            <a:spAutoFit/>
          </a:bodyPr>
          <a:lstStyle/>
          <a:p>
            <a:pPr>
              <a:lnSpc>
                <a:spcPct val="150000"/>
              </a:lnSpc>
            </a:pPr>
            <a:r>
              <a:rPr lang="en-US" sz="2800" b="1" dirty="0"/>
              <a:t>THE REASON YOU SHOULD TAKE PROBIOTICS</a:t>
            </a:r>
            <a:endParaRPr lang="ko-KR" altLang="en-US" sz="2800" b="1" spc="-300" dirty="0">
              <a:latin typeface="맑은 고딕" panose="020B0503020000020004" pitchFamily="50" charset="-127"/>
              <a:ea typeface="맑은 고딕" panose="020B0503020000020004" pitchFamily="50" charset="-127"/>
            </a:endParaRPr>
          </a:p>
        </p:txBody>
      </p:sp>
      <p:sp>
        <p:nvSpPr>
          <p:cNvPr id="21" name="직사각형 20"/>
          <p:cNvSpPr/>
          <p:nvPr/>
        </p:nvSpPr>
        <p:spPr>
          <a:xfrm>
            <a:off x="394385" y="1638799"/>
            <a:ext cx="6486327" cy="494494"/>
          </a:xfrm>
          <a:prstGeom prst="rect">
            <a:avLst/>
          </a:prstGeom>
        </p:spPr>
        <p:txBody>
          <a:bodyPr wrap="none">
            <a:spAutoFit/>
          </a:bodyPr>
          <a:lstStyle/>
          <a:p>
            <a:pPr>
              <a:lnSpc>
                <a:spcPct val="150000"/>
              </a:lnSpc>
            </a:pPr>
            <a:r>
              <a:rPr lang="ko-KR" altLang="en-US" sz="2000" spc="-150" dirty="0">
                <a:latin typeface="맑은 고딕" panose="020B0503020000020004" pitchFamily="50" charset="-127"/>
                <a:ea typeface="맑은 고딕" panose="020B0503020000020004" pitchFamily="50" charset="-127"/>
              </a:rPr>
              <a:t>◈ </a:t>
            </a:r>
            <a:r>
              <a:rPr lang="en-US" sz="2000" dirty="0"/>
              <a:t>HUMAN CLINICAL TRIAL RELATED TO GUT HEALTH</a:t>
            </a:r>
            <a:endParaRPr lang="ko-KR" altLang="en-US" sz="2000" spc="-150"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rotWithShape="1">
          <a:blip r:embed="rId3"/>
          <a:srcRect l="1076" t="24744" r="7580" b="9068"/>
          <a:stretch/>
        </p:blipFill>
        <p:spPr>
          <a:xfrm>
            <a:off x="435007" y="3036162"/>
            <a:ext cx="5104659" cy="1926455"/>
          </a:xfrm>
          <a:prstGeom prst="rect">
            <a:avLst/>
          </a:prstGeom>
        </p:spPr>
      </p:pic>
      <p:sp>
        <p:nvSpPr>
          <p:cNvPr id="7" name="직사각형 6"/>
          <p:cNvSpPr/>
          <p:nvPr/>
        </p:nvSpPr>
        <p:spPr>
          <a:xfrm>
            <a:off x="238903" y="5197382"/>
            <a:ext cx="5433930" cy="1075231"/>
          </a:xfrm>
          <a:prstGeom prst="rect">
            <a:avLst/>
          </a:prstGeom>
          <a:ln>
            <a:solidFill>
              <a:schemeClr val="bg2">
                <a:lumMod val="75000"/>
              </a:schemeClr>
            </a:solidFill>
          </a:ln>
        </p:spPr>
        <p:txBody>
          <a:bodyPr wrap="square">
            <a:spAutoFit/>
          </a:bodyPr>
          <a:lstStyle/>
          <a:p>
            <a:pPr algn="ctr">
              <a:lnSpc>
                <a:spcPct val="150000"/>
              </a:lnSpc>
            </a:pPr>
            <a:r>
              <a:rPr lang="en-US" sz="1100" dirty="0"/>
              <a:t>In one study, 90 adults (ages 18–65) with diarrhea symptoms consumed Lactobacillus plantarum CCFM1143 (3.52 × 10⁹ CFU/day) for 30 days (a total of 4 weeks).</a:t>
            </a:r>
          </a:p>
          <a:p>
            <a:pPr algn="ctr">
              <a:lnSpc>
                <a:spcPct val="150000"/>
              </a:lnSpc>
            </a:pPr>
            <a:r>
              <a:rPr lang="en-US" sz="1100" dirty="0"/>
              <a:t>After 4 weeks of probiotic intake, bowel movement frequency and stool consistency showed significant improvement in the test group compared to before intake.</a:t>
            </a:r>
            <a:endParaRPr lang="ko-KR" altLang="en-US" sz="1100" dirty="0">
              <a:latin typeface="맑은 고딕" panose="020B0503020000020004" pitchFamily="50" charset="-127"/>
              <a:ea typeface="맑은 고딕" panose="020B0503020000020004" pitchFamily="50" charset="-127"/>
            </a:endParaRPr>
          </a:p>
        </p:txBody>
      </p:sp>
      <p:cxnSp>
        <p:nvCxnSpPr>
          <p:cNvPr id="9" name="직선 연결선 8"/>
          <p:cNvCxnSpPr/>
          <p:nvPr/>
        </p:nvCxnSpPr>
        <p:spPr>
          <a:xfrm>
            <a:off x="5803037" y="2485748"/>
            <a:ext cx="0" cy="3915052"/>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7" name="그림 26"/>
          <p:cNvPicPr>
            <a:picLocks noGrp="1" noRot="1" noChangeAspect="1" noMove="1" noResize="1" noEditPoints="1" noAdjustHandles="1" noChangeArrowheads="1" noChangeShapeType="1" noCrop="1"/>
          </p:cNvPicPr>
          <p:nvPr/>
        </p:nvPicPr>
        <p:blipFill rotWithShape="1">
          <a:blip r:embed="rId4"/>
          <a:srcRect l="1233" t="21942" r="2055"/>
          <a:stretch/>
        </p:blipFill>
        <p:spPr>
          <a:xfrm>
            <a:off x="6096000" y="2794176"/>
            <a:ext cx="5681709" cy="2290436"/>
          </a:xfrm>
          <a:prstGeom prst="rect">
            <a:avLst/>
          </a:prstGeom>
        </p:spPr>
      </p:pic>
      <p:sp>
        <p:nvSpPr>
          <p:cNvPr id="29" name="직사각형 28"/>
          <p:cNvSpPr/>
          <p:nvPr/>
        </p:nvSpPr>
        <p:spPr>
          <a:xfrm>
            <a:off x="6001305" y="5371391"/>
            <a:ext cx="5787572" cy="821315"/>
          </a:xfrm>
          <a:prstGeom prst="rect">
            <a:avLst/>
          </a:prstGeom>
          <a:ln>
            <a:solidFill>
              <a:schemeClr val="bg2">
                <a:lumMod val="75000"/>
              </a:schemeClr>
            </a:solidFill>
          </a:ln>
        </p:spPr>
        <p:txBody>
          <a:bodyPr wrap="square">
            <a:spAutoFit/>
          </a:bodyPr>
          <a:lstStyle/>
          <a:p>
            <a:pPr algn="ctr">
              <a:lnSpc>
                <a:spcPct val="150000"/>
              </a:lnSpc>
            </a:pPr>
            <a:r>
              <a:rPr lang="en-US" sz="1100" dirty="0"/>
              <a:t>In a study involving 52 adult men and women (average age 39) with irritable bowel syndrome, participants consumed a combination of four probiotic strains at 2.5 × 10¹⁰ CFU/day for 8 weeks, resulting in significant improvements.</a:t>
            </a:r>
            <a:endParaRPr lang="ko-KR" altLang="en-US" sz="1100" dirty="0">
              <a:solidFill>
                <a:srgbClr val="333333"/>
              </a:solidFill>
              <a:latin typeface="맑은 고딕" panose="020B0503020000020004" pitchFamily="50" charset="-127"/>
              <a:ea typeface="맑은 고딕" panose="020B0503020000020004" pitchFamily="50" charset="-127"/>
            </a:endParaRPr>
          </a:p>
        </p:txBody>
      </p:sp>
      <p:sp>
        <p:nvSpPr>
          <p:cNvPr id="30" name="TextBox 29"/>
          <p:cNvSpPr txBox="1"/>
          <p:nvPr/>
        </p:nvSpPr>
        <p:spPr>
          <a:xfrm>
            <a:off x="435007" y="2859209"/>
            <a:ext cx="2113567" cy="246221"/>
          </a:xfrm>
          <a:prstGeom prst="rect">
            <a:avLst/>
          </a:prstGeom>
          <a:noFill/>
        </p:spPr>
        <p:txBody>
          <a:bodyPr wrap="square" rtlCol="0">
            <a:spAutoFit/>
          </a:bodyPr>
          <a:lstStyle/>
          <a:p>
            <a:r>
              <a:rPr lang="en-US" sz="1000" dirty="0"/>
              <a:t>BOWEL MOVEMENT FREQUENCY</a:t>
            </a:r>
            <a:endParaRPr lang="ko-KR" altLang="en-US" sz="1000" dirty="0">
              <a:latin typeface="맑은 고딕" panose="020B0503020000020004" pitchFamily="50" charset="-127"/>
              <a:ea typeface="맑은 고딕" panose="020B0503020000020004" pitchFamily="50" charset="-127"/>
            </a:endParaRPr>
          </a:p>
        </p:txBody>
      </p:sp>
      <p:sp>
        <p:nvSpPr>
          <p:cNvPr id="31" name="TextBox 30"/>
          <p:cNvSpPr txBox="1"/>
          <p:nvPr/>
        </p:nvSpPr>
        <p:spPr>
          <a:xfrm>
            <a:off x="3733410" y="2861587"/>
            <a:ext cx="1453758" cy="246221"/>
          </a:xfrm>
          <a:prstGeom prst="rect">
            <a:avLst/>
          </a:prstGeom>
          <a:noFill/>
        </p:spPr>
        <p:txBody>
          <a:bodyPr wrap="square" rtlCol="0">
            <a:spAutoFit/>
          </a:bodyPr>
          <a:lstStyle/>
          <a:p>
            <a:r>
              <a:rPr lang="en-US" sz="1000" dirty="0"/>
              <a:t>STOOL CONSISTENCY</a:t>
            </a:r>
            <a:endParaRPr lang="ko-KR" altLang="en-US" sz="1000"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6047941" y="2475938"/>
            <a:ext cx="2207581" cy="430887"/>
          </a:xfrm>
          <a:prstGeom prst="rect">
            <a:avLst/>
          </a:prstGeom>
          <a:noFill/>
        </p:spPr>
        <p:txBody>
          <a:bodyPr wrap="square" rtlCol="0">
            <a:spAutoFit/>
          </a:bodyPr>
          <a:lstStyle/>
          <a:p>
            <a:pPr algn="ctr"/>
            <a:r>
              <a:rPr lang="en-US" sz="1100" dirty="0"/>
              <a:t>IRRITABLE BOWEL SYNDROME SYMPTOM SEVERITY</a:t>
            </a:r>
            <a:endParaRPr lang="ko-KR" altLang="en-US" sz="1100" dirty="0">
              <a:latin typeface="맑은 고딕" panose="020B0503020000020004" pitchFamily="50" charset="-127"/>
              <a:ea typeface="맑은 고딕" panose="020B0503020000020004" pitchFamily="50" charset="-127"/>
            </a:endParaRPr>
          </a:p>
        </p:txBody>
      </p:sp>
      <p:sp>
        <p:nvSpPr>
          <p:cNvPr id="34" name="TextBox 33"/>
          <p:cNvSpPr txBox="1"/>
          <p:nvPr/>
        </p:nvSpPr>
        <p:spPr>
          <a:xfrm>
            <a:off x="8441631" y="2481095"/>
            <a:ext cx="1578744" cy="430887"/>
          </a:xfrm>
          <a:prstGeom prst="rect">
            <a:avLst/>
          </a:prstGeom>
          <a:noFill/>
        </p:spPr>
        <p:txBody>
          <a:bodyPr wrap="square" rtlCol="0">
            <a:spAutoFit/>
          </a:bodyPr>
          <a:lstStyle/>
          <a:p>
            <a:pPr algn="ctr"/>
            <a:r>
              <a:rPr lang="en-US" sz="1100" dirty="0"/>
              <a:t>SATISFACTION WITH BOWEL HABITS</a:t>
            </a:r>
            <a:endParaRPr lang="ko-KR" altLang="en-US" sz="1100" dirty="0">
              <a:latin typeface="맑은 고딕" panose="020B0503020000020004" pitchFamily="50" charset="-127"/>
              <a:ea typeface="맑은 고딕" panose="020B0503020000020004" pitchFamily="50" charset="-127"/>
            </a:endParaRPr>
          </a:p>
        </p:txBody>
      </p:sp>
      <p:sp>
        <p:nvSpPr>
          <p:cNvPr id="35" name="TextBox 34"/>
          <p:cNvSpPr txBox="1"/>
          <p:nvPr/>
        </p:nvSpPr>
        <p:spPr>
          <a:xfrm>
            <a:off x="10160939" y="2478017"/>
            <a:ext cx="1578744" cy="430887"/>
          </a:xfrm>
          <a:prstGeom prst="rect">
            <a:avLst/>
          </a:prstGeom>
          <a:noFill/>
        </p:spPr>
        <p:txBody>
          <a:bodyPr wrap="square" rtlCol="0">
            <a:spAutoFit/>
          </a:bodyPr>
          <a:lstStyle/>
          <a:p>
            <a:pPr algn="ctr"/>
            <a:r>
              <a:rPr lang="en-US" sz="1100" dirty="0"/>
              <a:t>QUALITY OF</a:t>
            </a:r>
          </a:p>
          <a:p>
            <a:pPr algn="ctr"/>
            <a:r>
              <a:rPr lang="en-US" sz="1100" dirty="0"/>
              <a:t>LIFE SATISFACTION</a:t>
            </a:r>
            <a:endParaRPr lang="ko-KR" altLang="en-US" sz="1100" dirty="0">
              <a:latin typeface="맑은 고딕" panose="020B0503020000020004" pitchFamily="50" charset="-127"/>
              <a:ea typeface="맑은 고딕" panose="020B0503020000020004" pitchFamily="50" charset="-127"/>
            </a:endParaRPr>
          </a:p>
        </p:txBody>
      </p:sp>
      <p:grpSp>
        <p:nvGrpSpPr>
          <p:cNvPr id="40" name="그룹 39"/>
          <p:cNvGrpSpPr/>
          <p:nvPr/>
        </p:nvGrpSpPr>
        <p:grpSpPr>
          <a:xfrm>
            <a:off x="2004087" y="2347929"/>
            <a:ext cx="2359975" cy="425856"/>
            <a:chOff x="2006353" y="2636668"/>
            <a:chExt cx="2359975" cy="425856"/>
          </a:xfrm>
        </p:grpSpPr>
        <p:sp>
          <p:nvSpPr>
            <p:cNvPr id="36" name="직사각형 35"/>
            <p:cNvSpPr/>
            <p:nvPr/>
          </p:nvSpPr>
          <p:spPr>
            <a:xfrm>
              <a:off x="2006353" y="2707690"/>
              <a:ext cx="337352" cy="124288"/>
            </a:xfrm>
            <a:prstGeom prst="rect">
              <a:avLst/>
            </a:prstGeom>
            <a:solidFill>
              <a:srgbClr val="D6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직사각형 36"/>
            <p:cNvSpPr/>
            <p:nvPr/>
          </p:nvSpPr>
          <p:spPr>
            <a:xfrm>
              <a:off x="3286217" y="2709169"/>
              <a:ext cx="337352" cy="122808"/>
            </a:xfrm>
            <a:prstGeom prst="rect">
              <a:avLst/>
            </a:prstGeom>
            <a:solidFill>
              <a:srgbClr val="7B2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TextBox 37"/>
            <p:cNvSpPr txBox="1"/>
            <p:nvPr/>
          </p:nvSpPr>
          <p:spPr>
            <a:xfrm>
              <a:off x="2308194" y="2636668"/>
              <a:ext cx="800469" cy="415498"/>
            </a:xfrm>
            <a:prstGeom prst="rect">
              <a:avLst/>
            </a:prstGeom>
            <a:noFill/>
          </p:spPr>
          <p:txBody>
            <a:bodyPr wrap="square" rtlCol="0">
              <a:spAutoFit/>
            </a:bodyPr>
            <a:lstStyle/>
            <a:p>
              <a:r>
                <a:rPr lang="en-US" altLang="ko-KR" sz="1050" dirty="0">
                  <a:latin typeface="맑은 고딕" panose="020B0503020000020004" pitchFamily="50" charset="-127"/>
                  <a:ea typeface="맑은 고딕" panose="020B0503020000020004" pitchFamily="50" charset="-127"/>
                </a:rPr>
                <a:t>CONTROL GROUP</a:t>
              </a:r>
              <a:endParaRPr lang="ko-KR" altLang="en-US" sz="1050" dirty="0">
                <a:latin typeface="맑은 고딕" panose="020B0503020000020004" pitchFamily="50" charset="-127"/>
                <a:ea typeface="맑은 고딕" panose="020B0503020000020004" pitchFamily="50" charset="-127"/>
              </a:endParaRPr>
            </a:p>
          </p:txBody>
        </p:sp>
        <p:sp>
          <p:nvSpPr>
            <p:cNvPr id="39" name="TextBox 38"/>
            <p:cNvSpPr txBox="1"/>
            <p:nvPr/>
          </p:nvSpPr>
          <p:spPr>
            <a:xfrm>
              <a:off x="3588058" y="2647026"/>
              <a:ext cx="778270" cy="415498"/>
            </a:xfrm>
            <a:prstGeom prst="rect">
              <a:avLst/>
            </a:prstGeom>
            <a:noFill/>
          </p:spPr>
          <p:txBody>
            <a:bodyPr wrap="square" rtlCol="0">
              <a:spAutoFit/>
            </a:bodyPr>
            <a:lstStyle/>
            <a:p>
              <a:r>
                <a:rPr lang="en-US" altLang="ko-KR" sz="1050" dirty="0">
                  <a:latin typeface="맑은 고딕" panose="020B0503020000020004" pitchFamily="50" charset="-127"/>
                  <a:ea typeface="맑은 고딕" panose="020B0503020000020004" pitchFamily="50" charset="-127"/>
                </a:rPr>
                <a:t>FEEDING GROUP</a:t>
              </a:r>
              <a:endParaRPr lang="ko-KR" altLang="en-US" sz="1050" dirty="0">
                <a:latin typeface="맑은 고딕" panose="020B0503020000020004" pitchFamily="50" charset="-127"/>
                <a:ea typeface="맑은 고딕" panose="020B0503020000020004" pitchFamily="50" charset="-127"/>
              </a:endParaRPr>
            </a:p>
          </p:txBody>
        </p:sp>
      </p:grpSp>
      <p:sp>
        <p:nvSpPr>
          <p:cNvPr id="42" name="TextBox 41"/>
          <p:cNvSpPr txBox="1"/>
          <p:nvPr/>
        </p:nvSpPr>
        <p:spPr>
          <a:xfrm>
            <a:off x="3993278" y="325001"/>
            <a:ext cx="4465664"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2" name="Rectangle 1">
            <a:extLst>
              <a:ext uri="{FF2B5EF4-FFF2-40B4-BE49-F238E27FC236}">
                <a16:creationId xmlns:a16="http://schemas.microsoft.com/office/drawing/2014/main" id="{5BA6195B-09A9-2EDE-4725-BC63A9054192}"/>
              </a:ext>
            </a:extLst>
          </p:cNvPr>
          <p:cNvSpPr/>
          <p:nvPr/>
        </p:nvSpPr>
        <p:spPr>
          <a:xfrm>
            <a:off x="967878" y="4749280"/>
            <a:ext cx="1036209" cy="15223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TextBox 2">
            <a:extLst>
              <a:ext uri="{FF2B5EF4-FFF2-40B4-BE49-F238E27FC236}">
                <a16:creationId xmlns:a16="http://schemas.microsoft.com/office/drawing/2014/main" id="{C9249E37-DC7A-0D3C-2FAA-9DFFF117D466}"/>
              </a:ext>
            </a:extLst>
          </p:cNvPr>
          <p:cNvSpPr txBox="1"/>
          <p:nvPr/>
        </p:nvSpPr>
        <p:spPr>
          <a:xfrm>
            <a:off x="815593" y="4710668"/>
            <a:ext cx="662067" cy="246221"/>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WEEK 0</a:t>
            </a:r>
            <a:endParaRPr lang="ko-KR" altLang="en-US" sz="1000"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F7851D47-154E-C82E-732D-1F4EFF52D518}"/>
              </a:ext>
            </a:extLst>
          </p:cNvPr>
          <p:cNvSpPr txBox="1"/>
          <p:nvPr/>
        </p:nvSpPr>
        <p:spPr>
          <a:xfrm>
            <a:off x="1605391" y="4710668"/>
            <a:ext cx="662067" cy="246221"/>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WEEK 4</a:t>
            </a:r>
            <a:endParaRPr lang="ko-KR" altLang="en-US" sz="1000" dirty="0">
              <a:latin typeface="맑은 고딕" panose="020B0503020000020004" pitchFamily="50" charset="-127"/>
              <a:ea typeface="맑은 고딕" panose="020B0503020000020004" pitchFamily="50" charset="-127"/>
            </a:endParaRPr>
          </a:p>
        </p:txBody>
      </p:sp>
      <p:sp>
        <p:nvSpPr>
          <p:cNvPr id="5" name="Rectangle 4">
            <a:extLst>
              <a:ext uri="{FF2B5EF4-FFF2-40B4-BE49-F238E27FC236}">
                <a16:creationId xmlns:a16="http://schemas.microsoft.com/office/drawing/2014/main" id="{FAEBEB0B-104B-5FAE-CEF1-AD13266A848A}"/>
              </a:ext>
            </a:extLst>
          </p:cNvPr>
          <p:cNvSpPr/>
          <p:nvPr/>
        </p:nvSpPr>
        <p:spPr>
          <a:xfrm>
            <a:off x="3845957" y="4719842"/>
            <a:ext cx="1167282" cy="18167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8" name="TextBox 7">
            <a:extLst>
              <a:ext uri="{FF2B5EF4-FFF2-40B4-BE49-F238E27FC236}">
                <a16:creationId xmlns:a16="http://schemas.microsoft.com/office/drawing/2014/main" id="{2A82DD2A-AE43-A49F-946A-2B12B1F96F1B}"/>
              </a:ext>
            </a:extLst>
          </p:cNvPr>
          <p:cNvSpPr txBox="1"/>
          <p:nvPr/>
        </p:nvSpPr>
        <p:spPr>
          <a:xfrm>
            <a:off x="3746569" y="4713434"/>
            <a:ext cx="662067" cy="246221"/>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WEEK 0</a:t>
            </a:r>
            <a:endParaRPr lang="ko-KR" altLang="en-US" sz="1000" dirty="0">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08AD3E5E-4097-B900-E8DF-B5525FB95219}"/>
              </a:ext>
            </a:extLst>
          </p:cNvPr>
          <p:cNvSpPr txBox="1"/>
          <p:nvPr/>
        </p:nvSpPr>
        <p:spPr>
          <a:xfrm>
            <a:off x="4536367" y="4713434"/>
            <a:ext cx="662067" cy="246221"/>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WEEK 4</a:t>
            </a:r>
            <a:endParaRPr lang="ko-KR" altLang="en-US" sz="1000" dirty="0">
              <a:latin typeface="맑은 고딕" panose="020B0503020000020004" pitchFamily="50" charset="-127"/>
              <a:ea typeface="맑은 고딕" panose="020B0503020000020004" pitchFamily="50" charset="-127"/>
            </a:endParaRPr>
          </a:p>
        </p:txBody>
      </p:sp>
      <p:sp>
        <p:nvSpPr>
          <p:cNvPr id="13" name="Rectangle 12">
            <a:extLst>
              <a:ext uri="{FF2B5EF4-FFF2-40B4-BE49-F238E27FC236}">
                <a16:creationId xmlns:a16="http://schemas.microsoft.com/office/drawing/2014/main" id="{38312B25-9C50-943A-D699-65944C683B46}"/>
              </a:ext>
            </a:extLst>
          </p:cNvPr>
          <p:cNvSpPr/>
          <p:nvPr/>
        </p:nvSpPr>
        <p:spPr>
          <a:xfrm>
            <a:off x="6329464" y="4597859"/>
            <a:ext cx="1390734" cy="285466"/>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4" name="Rectangle 13">
            <a:extLst>
              <a:ext uri="{FF2B5EF4-FFF2-40B4-BE49-F238E27FC236}">
                <a16:creationId xmlns:a16="http://schemas.microsoft.com/office/drawing/2014/main" id="{A8FD7F9A-5193-D9F3-5337-F1D214B1757D}"/>
              </a:ext>
            </a:extLst>
          </p:cNvPr>
          <p:cNvSpPr/>
          <p:nvPr/>
        </p:nvSpPr>
        <p:spPr>
          <a:xfrm>
            <a:off x="8313056" y="4628076"/>
            <a:ext cx="1390734" cy="285466"/>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6" name="Rectangle 15">
            <a:extLst>
              <a:ext uri="{FF2B5EF4-FFF2-40B4-BE49-F238E27FC236}">
                <a16:creationId xmlns:a16="http://schemas.microsoft.com/office/drawing/2014/main" id="{12628E29-CF6B-A579-8D44-8707341093DF}"/>
              </a:ext>
            </a:extLst>
          </p:cNvPr>
          <p:cNvSpPr/>
          <p:nvPr/>
        </p:nvSpPr>
        <p:spPr>
          <a:xfrm>
            <a:off x="10269475" y="4606547"/>
            <a:ext cx="1390734" cy="285466"/>
          </a:xfrm>
          <a:prstGeom prst="rect">
            <a:avLst/>
          </a:prstGeom>
          <a:solidFill>
            <a:srgbClr val="F8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TextBox 17">
            <a:extLst>
              <a:ext uri="{FF2B5EF4-FFF2-40B4-BE49-F238E27FC236}">
                <a16:creationId xmlns:a16="http://schemas.microsoft.com/office/drawing/2014/main" id="{7875EAD3-0CE1-1874-780F-A88C0C182557}"/>
              </a:ext>
            </a:extLst>
          </p:cNvPr>
          <p:cNvSpPr txBox="1"/>
          <p:nvPr/>
        </p:nvSpPr>
        <p:spPr>
          <a:xfrm>
            <a:off x="6331151" y="4549225"/>
            <a:ext cx="1458034" cy="400110"/>
          </a:xfrm>
          <a:prstGeom prst="rect">
            <a:avLst/>
          </a:prstGeom>
          <a:noFill/>
        </p:spPr>
        <p:txBody>
          <a:bodyPr wrap="square" rtlCol="0">
            <a:spAutoFit/>
          </a:bodyPr>
          <a:lstStyle/>
          <a:p>
            <a:r>
              <a:rPr lang="en-US" sz="500" dirty="0"/>
              <a:t>The severity of irritable bowel syndrome</a:t>
            </a:r>
          </a:p>
          <a:p>
            <a:r>
              <a:rPr lang="en-US" sz="500" dirty="0"/>
              <a:t>symptoms showed significant improvement at weeks 6 and 8 of intake compared to</a:t>
            </a:r>
          </a:p>
          <a:p>
            <a:r>
              <a:rPr lang="en-US" sz="500" dirty="0"/>
              <a:t>the control group.</a:t>
            </a:r>
            <a:r>
              <a:rPr lang="en-US" altLang="ko-KR" sz="500" dirty="0"/>
              <a:t>(</a:t>
            </a:r>
            <a:r>
              <a:rPr lang="ko-KR" altLang="en-US" sz="500" dirty="0"/>
              <a:t>*</a:t>
            </a:r>
            <a:r>
              <a:rPr lang="en-US" altLang="ko-KR" sz="500" dirty="0"/>
              <a:t>p&lt;0.05)</a:t>
            </a:r>
            <a:endParaRPr lang="ko-KR" altLang="en-US" sz="500" dirty="0">
              <a:latin typeface="맑은 고딕" panose="020B0503020000020004" pitchFamily="50" charset="-127"/>
              <a:ea typeface="맑은 고딕" panose="020B0503020000020004" pitchFamily="50" charset="-127"/>
            </a:endParaRPr>
          </a:p>
        </p:txBody>
      </p:sp>
      <p:sp>
        <p:nvSpPr>
          <p:cNvPr id="22" name="TextBox 21">
            <a:extLst>
              <a:ext uri="{FF2B5EF4-FFF2-40B4-BE49-F238E27FC236}">
                <a16:creationId xmlns:a16="http://schemas.microsoft.com/office/drawing/2014/main" id="{C3E2C2E3-29D0-7C3D-554C-A0BC4EB06C76}"/>
              </a:ext>
            </a:extLst>
          </p:cNvPr>
          <p:cNvSpPr txBox="1"/>
          <p:nvPr/>
        </p:nvSpPr>
        <p:spPr>
          <a:xfrm>
            <a:off x="8267702" y="4539854"/>
            <a:ext cx="1481408" cy="477054"/>
          </a:xfrm>
          <a:prstGeom prst="rect">
            <a:avLst/>
          </a:prstGeom>
          <a:noFill/>
        </p:spPr>
        <p:txBody>
          <a:bodyPr wrap="square" rtlCol="0">
            <a:spAutoFit/>
          </a:bodyPr>
          <a:lstStyle/>
          <a:p>
            <a:r>
              <a:rPr lang="en-US" sz="500" dirty="0"/>
              <a:t>The bowel habit satisfaction questionnaire</a:t>
            </a:r>
          </a:p>
          <a:p>
            <a:r>
              <a:rPr lang="en-US" sz="500" dirty="0"/>
              <a:t>index significantly improved in the 6th week of intake compared to the control group.</a:t>
            </a:r>
          </a:p>
          <a:p>
            <a:r>
              <a:rPr lang="en-US" sz="500" dirty="0"/>
              <a:t>(*p&lt;0.05)</a:t>
            </a:r>
          </a:p>
          <a:p>
            <a:endParaRPr lang="ko-KR" altLang="en-US" sz="500" dirty="0">
              <a:latin typeface="맑은 고딕" panose="020B0503020000020004" pitchFamily="50" charset="-127"/>
              <a:ea typeface="맑은 고딕" panose="020B0503020000020004" pitchFamily="50" charset="-127"/>
            </a:endParaRPr>
          </a:p>
        </p:txBody>
      </p:sp>
      <p:grpSp>
        <p:nvGrpSpPr>
          <p:cNvPr id="25" name="Group 24">
            <a:extLst>
              <a:ext uri="{FF2B5EF4-FFF2-40B4-BE49-F238E27FC236}">
                <a16:creationId xmlns:a16="http://schemas.microsoft.com/office/drawing/2014/main" id="{EB724976-502A-9C90-16CA-7B48FA5CD87E}"/>
              </a:ext>
            </a:extLst>
          </p:cNvPr>
          <p:cNvGrpSpPr/>
          <p:nvPr/>
        </p:nvGrpSpPr>
        <p:grpSpPr>
          <a:xfrm>
            <a:off x="6344997" y="4318580"/>
            <a:ext cx="1430342" cy="206328"/>
            <a:chOff x="6344997" y="4318580"/>
            <a:chExt cx="1430342" cy="206328"/>
          </a:xfrm>
        </p:grpSpPr>
        <p:sp>
          <p:nvSpPr>
            <p:cNvPr id="17" name="Rectangle 16">
              <a:extLst>
                <a:ext uri="{FF2B5EF4-FFF2-40B4-BE49-F238E27FC236}">
                  <a16:creationId xmlns:a16="http://schemas.microsoft.com/office/drawing/2014/main" id="{841BFF19-F225-61D9-FED8-3F525FE83137}"/>
                </a:ext>
              </a:extLst>
            </p:cNvPr>
            <p:cNvSpPr/>
            <p:nvPr/>
          </p:nvSpPr>
          <p:spPr>
            <a:xfrm>
              <a:off x="6624474" y="4318580"/>
              <a:ext cx="799845" cy="19875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3" name="TextBox 22">
              <a:extLst>
                <a:ext uri="{FF2B5EF4-FFF2-40B4-BE49-F238E27FC236}">
                  <a16:creationId xmlns:a16="http://schemas.microsoft.com/office/drawing/2014/main" id="{19CB4279-7EDF-F722-65D9-666531B51D62}"/>
                </a:ext>
              </a:extLst>
            </p:cNvPr>
            <p:cNvSpPr txBox="1"/>
            <p:nvPr/>
          </p:nvSpPr>
          <p:spPr>
            <a:xfrm>
              <a:off x="6344997" y="4340242"/>
              <a:ext cx="1430342" cy="184666"/>
            </a:xfrm>
            <a:prstGeom prst="rect">
              <a:avLst/>
            </a:prstGeom>
            <a:noFill/>
          </p:spPr>
          <p:txBody>
            <a:bodyPr wrap="square" rtlCol="0">
              <a:spAutoFit/>
            </a:bodyPr>
            <a:lstStyle/>
            <a:p>
              <a:r>
                <a:rPr lang="en-US" sz="600" b="1" dirty="0"/>
                <a:t>CONSUMPTION PERIOD (WEEKS)</a:t>
              </a:r>
              <a:endParaRPr lang="ko-KR" altLang="en-US" sz="600" b="1" dirty="0">
                <a:latin typeface="맑은 고딕" panose="020B0503020000020004" pitchFamily="50" charset="-127"/>
                <a:ea typeface="맑은 고딕" panose="020B0503020000020004" pitchFamily="50" charset="-127"/>
              </a:endParaRPr>
            </a:p>
          </p:txBody>
        </p:sp>
      </p:grpSp>
      <p:grpSp>
        <p:nvGrpSpPr>
          <p:cNvPr id="26" name="Group 25">
            <a:extLst>
              <a:ext uri="{FF2B5EF4-FFF2-40B4-BE49-F238E27FC236}">
                <a16:creationId xmlns:a16="http://schemas.microsoft.com/office/drawing/2014/main" id="{1D969E76-509A-B3AD-03A9-ECD4F48E7982}"/>
              </a:ext>
            </a:extLst>
          </p:cNvPr>
          <p:cNvGrpSpPr/>
          <p:nvPr/>
        </p:nvGrpSpPr>
        <p:grpSpPr>
          <a:xfrm>
            <a:off x="8273448" y="4319439"/>
            <a:ext cx="1430342" cy="206328"/>
            <a:chOff x="6344997" y="4318580"/>
            <a:chExt cx="1430342" cy="206328"/>
          </a:xfrm>
        </p:grpSpPr>
        <p:sp>
          <p:nvSpPr>
            <p:cNvPr id="28" name="Rectangle 27">
              <a:extLst>
                <a:ext uri="{FF2B5EF4-FFF2-40B4-BE49-F238E27FC236}">
                  <a16:creationId xmlns:a16="http://schemas.microsoft.com/office/drawing/2014/main" id="{A0435FC9-70F7-EA8F-192D-2480C98E1E67}"/>
                </a:ext>
              </a:extLst>
            </p:cNvPr>
            <p:cNvSpPr/>
            <p:nvPr/>
          </p:nvSpPr>
          <p:spPr>
            <a:xfrm>
              <a:off x="6624474" y="4318580"/>
              <a:ext cx="799845" cy="19875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3" name="TextBox 32">
              <a:extLst>
                <a:ext uri="{FF2B5EF4-FFF2-40B4-BE49-F238E27FC236}">
                  <a16:creationId xmlns:a16="http://schemas.microsoft.com/office/drawing/2014/main" id="{147D9A59-C90E-B4AB-773B-B58E6863258F}"/>
                </a:ext>
              </a:extLst>
            </p:cNvPr>
            <p:cNvSpPr txBox="1"/>
            <p:nvPr/>
          </p:nvSpPr>
          <p:spPr>
            <a:xfrm>
              <a:off x="6344997" y="4340242"/>
              <a:ext cx="1430342" cy="184666"/>
            </a:xfrm>
            <a:prstGeom prst="rect">
              <a:avLst/>
            </a:prstGeom>
            <a:noFill/>
          </p:spPr>
          <p:txBody>
            <a:bodyPr wrap="square" rtlCol="0">
              <a:spAutoFit/>
            </a:bodyPr>
            <a:lstStyle/>
            <a:p>
              <a:r>
                <a:rPr lang="en-US" sz="600" b="1" dirty="0"/>
                <a:t>CONSUMPTION PERIOD (WEEKS)</a:t>
              </a:r>
              <a:endParaRPr lang="ko-KR" altLang="en-US" sz="600" b="1" dirty="0">
                <a:latin typeface="맑은 고딕" panose="020B0503020000020004" pitchFamily="50" charset="-127"/>
                <a:ea typeface="맑은 고딕" panose="020B0503020000020004" pitchFamily="50" charset="-127"/>
              </a:endParaRPr>
            </a:p>
          </p:txBody>
        </p:sp>
      </p:grpSp>
      <p:grpSp>
        <p:nvGrpSpPr>
          <p:cNvPr id="41" name="Group 40">
            <a:extLst>
              <a:ext uri="{FF2B5EF4-FFF2-40B4-BE49-F238E27FC236}">
                <a16:creationId xmlns:a16="http://schemas.microsoft.com/office/drawing/2014/main" id="{E5531678-FEF5-9D96-2C3C-DFA47AC6699C}"/>
              </a:ext>
            </a:extLst>
          </p:cNvPr>
          <p:cNvGrpSpPr/>
          <p:nvPr/>
        </p:nvGrpSpPr>
        <p:grpSpPr>
          <a:xfrm>
            <a:off x="10229867" y="4322426"/>
            <a:ext cx="1430342" cy="206328"/>
            <a:chOff x="6344997" y="4318580"/>
            <a:chExt cx="1430342" cy="206328"/>
          </a:xfrm>
        </p:grpSpPr>
        <p:sp>
          <p:nvSpPr>
            <p:cNvPr id="43" name="Rectangle 42">
              <a:extLst>
                <a:ext uri="{FF2B5EF4-FFF2-40B4-BE49-F238E27FC236}">
                  <a16:creationId xmlns:a16="http://schemas.microsoft.com/office/drawing/2014/main" id="{191D9359-C29E-DD21-CA56-1A89184BA662}"/>
                </a:ext>
              </a:extLst>
            </p:cNvPr>
            <p:cNvSpPr/>
            <p:nvPr/>
          </p:nvSpPr>
          <p:spPr>
            <a:xfrm>
              <a:off x="6624474" y="4318580"/>
              <a:ext cx="799845" cy="19875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4" name="TextBox 43">
              <a:extLst>
                <a:ext uri="{FF2B5EF4-FFF2-40B4-BE49-F238E27FC236}">
                  <a16:creationId xmlns:a16="http://schemas.microsoft.com/office/drawing/2014/main" id="{65CFE993-7EFB-E1AE-4628-3465A2B3898C}"/>
                </a:ext>
              </a:extLst>
            </p:cNvPr>
            <p:cNvSpPr txBox="1"/>
            <p:nvPr/>
          </p:nvSpPr>
          <p:spPr>
            <a:xfrm>
              <a:off x="6344997" y="4340242"/>
              <a:ext cx="1430342" cy="184666"/>
            </a:xfrm>
            <a:prstGeom prst="rect">
              <a:avLst/>
            </a:prstGeom>
            <a:noFill/>
          </p:spPr>
          <p:txBody>
            <a:bodyPr wrap="square" rtlCol="0">
              <a:spAutoFit/>
            </a:bodyPr>
            <a:lstStyle/>
            <a:p>
              <a:r>
                <a:rPr lang="en-US" sz="600" b="1" dirty="0"/>
                <a:t>CONSUMPTION PERIOD (WEEKS)</a:t>
              </a:r>
              <a:endParaRPr lang="ko-KR" altLang="en-US" sz="600" b="1" dirty="0">
                <a:latin typeface="맑은 고딕" panose="020B0503020000020004" pitchFamily="50" charset="-127"/>
                <a:ea typeface="맑은 고딕" panose="020B0503020000020004" pitchFamily="50" charset="-127"/>
              </a:endParaRPr>
            </a:p>
          </p:txBody>
        </p:sp>
      </p:grpSp>
      <p:sp>
        <p:nvSpPr>
          <p:cNvPr id="45" name="TextBox 44">
            <a:extLst>
              <a:ext uri="{FF2B5EF4-FFF2-40B4-BE49-F238E27FC236}">
                <a16:creationId xmlns:a16="http://schemas.microsoft.com/office/drawing/2014/main" id="{9752C37B-EDDE-32B7-3E1A-1BC25E19E42A}"/>
              </a:ext>
            </a:extLst>
          </p:cNvPr>
          <p:cNvSpPr txBox="1"/>
          <p:nvPr/>
        </p:nvSpPr>
        <p:spPr>
          <a:xfrm>
            <a:off x="10258275" y="4540537"/>
            <a:ext cx="1481408" cy="400110"/>
          </a:xfrm>
          <a:prstGeom prst="rect">
            <a:avLst/>
          </a:prstGeom>
          <a:noFill/>
        </p:spPr>
        <p:txBody>
          <a:bodyPr wrap="square" rtlCol="0">
            <a:spAutoFit/>
          </a:bodyPr>
          <a:lstStyle/>
          <a:p>
            <a:r>
              <a:rPr lang="en-US" sz="500" dirty="0"/>
              <a:t>The quality-of-life satisfaction questionnaire index significantly improved in the 8th week of intake compared to the control group. </a:t>
            </a:r>
          </a:p>
          <a:p>
            <a:r>
              <a:rPr lang="en-US" sz="500" dirty="0"/>
              <a:t>(*p&lt;0.05)</a:t>
            </a:r>
            <a:endParaRPr lang="ko-KR" altLang="en-US" sz="5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95683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2" name="직사각형 1"/>
          <p:cNvSpPr/>
          <p:nvPr/>
        </p:nvSpPr>
        <p:spPr>
          <a:xfrm>
            <a:off x="403263" y="1710393"/>
            <a:ext cx="5277663" cy="494494"/>
          </a:xfrm>
          <a:prstGeom prst="rect">
            <a:avLst/>
          </a:prstGeom>
        </p:spPr>
        <p:txBody>
          <a:bodyPr wrap="none">
            <a:spAutoFit/>
          </a:bodyPr>
          <a:lstStyle/>
          <a:p>
            <a:pPr>
              <a:lnSpc>
                <a:spcPct val="150000"/>
              </a:lnSpc>
            </a:pPr>
            <a:r>
              <a:rPr lang="ko-KR" altLang="en-US" sz="2000" spc="-150" dirty="0">
                <a:latin typeface="맑은 고딕" panose="020B0503020000020004" pitchFamily="50" charset="-127"/>
                <a:ea typeface="맑은 고딕" panose="020B0503020000020004" pitchFamily="50" charset="-127"/>
              </a:rPr>
              <a:t>◈ </a:t>
            </a:r>
            <a:r>
              <a:rPr lang="en-US" sz="2000" dirty="0"/>
              <a:t>MECHANISMS RELATED TO GUT HEALTH</a:t>
            </a:r>
            <a:endParaRPr lang="ko-KR" altLang="en-US" sz="2000" spc="-150" dirty="0">
              <a:latin typeface="맑은 고딕" panose="020B0503020000020004" pitchFamily="50" charset="-127"/>
              <a:ea typeface="맑은 고딕" panose="020B0503020000020004" pitchFamily="50" charset="-127"/>
            </a:endParaRPr>
          </a:p>
        </p:txBody>
      </p:sp>
      <p:grpSp>
        <p:nvGrpSpPr>
          <p:cNvPr id="3" name="그룹 2"/>
          <p:cNvGrpSpPr/>
          <p:nvPr/>
        </p:nvGrpSpPr>
        <p:grpSpPr>
          <a:xfrm>
            <a:off x="853873" y="2335398"/>
            <a:ext cx="5591316" cy="3247077"/>
            <a:chOff x="1120202" y="2343705"/>
            <a:chExt cx="6410035" cy="3690960"/>
          </a:xfrm>
        </p:grpSpPr>
        <p:pic>
          <p:nvPicPr>
            <p:cNvPr id="21" name="그림 20"/>
            <p:cNvPicPr>
              <a:picLocks noChangeAspect="1"/>
            </p:cNvPicPr>
            <p:nvPr/>
          </p:nvPicPr>
          <p:blipFill rotWithShape="1">
            <a:blip r:embed="rId2"/>
            <a:srcRect t="5507"/>
            <a:stretch/>
          </p:blipFill>
          <p:spPr>
            <a:xfrm>
              <a:off x="1120202" y="2343705"/>
              <a:ext cx="6410035" cy="3690960"/>
            </a:xfrm>
            <a:prstGeom prst="rect">
              <a:avLst/>
            </a:prstGeom>
          </p:spPr>
        </p:pic>
        <p:sp>
          <p:nvSpPr>
            <p:cNvPr id="22" name="직사각형 21"/>
            <p:cNvSpPr/>
            <p:nvPr/>
          </p:nvSpPr>
          <p:spPr>
            <a:xfrm>
              <a:off x="1155711" y="3043875"/>
              <a:ext cx="2225963" cy="74814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p:cNvSpPr/>
            <p:nvPr/>
          </p:nvSpPr>
          <p:spPr>
            <a:xfrm>
              <a:off x="5441744" y="3502107"/>
              <a:ext cx="2050472" cy="3695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7" name="직사각형 26"/>
          <p:cNvSpPr/>
          <p:nvPr/>
        </p:nvSpPr>
        <p:spPr>
          <a:xfrm>
            <a:off x="493474" y="5493231"/>
            <a:ext cx="6548581" cy="887615"/>
          </a:xfrm>
          <a:prstGeom prst="rect">
            <a:avLst/>
          </a:prstGeom>
        </p:spPr>
        <p:txBody>
          <a:bodyPr wrap="square">
            <a:spAutoFit/>
          </a:bodyPr>
          <a:lstStyle/>
          <a:p>
            <a:pPr>
              <a:lnSpc>
                <a:spcPct val="150000"/>
              </a:lnSpc>
            </a:pPr>
            <a:r>
              <a:rPr lang="en-US" sz="1200" dirty="0"/>
              <a:t>Gut microbiota imbalance &gt; Damage to the intestinal lining &gt; Toxins and harmful bacteria enter the bloodstream &gt; Cause direct damage or are detected as antigens, triggering </a:t>
            </a:r>
          </a:p>
          <a:p>
            <a:pPr>
              <a:lnSpc>
                <a:spcPct val="150000"/>
              </a:lnSpc>
            </a:pPr>
            <a:r>
              <a:rPr lang="en-US" sz="1200" dirty="0"/>
              <a:t>inflammation &gt; Leads to various gut-related diseases (such as leaky gut syndrome)</a:t>
            </a:r>
            <a:endParaRPr lang="ko-KR" altLang="en-US" sz="1200" dirty="0">
              <a:latin typeface="맑은 고딕" panose="020B0503020000020004" pitchFamily="50" charset="-127"/>
              <a:ea typeface="맑은 고딕" panose="020B0503020000020004" pitchFamily="50" charset="-127"/>
            </a:endParaRPr>
          </a:p>
        </p:txBody>
      </p:sp>
      <p:grpSp>
        <p:nvGrpSpPr>
          <p:cNvPr id="6" name="그룹 5"/>
          <p:cNvGrpSpPr/>
          <p:nvPr/>
        </p:nvGrpSpPr>
        <p:grpSpPr>
          <a:xfrm>
            <a:off x="7377343" y="3542191"/>
            <a:ext cx="4048218" cy="763479"/>
            <a:chOff x="7474998" y="3080552"/>
            <a:chExt cx="3808520" cy="763479"/>
          </a:xfrm>
        </p:grpSpPr>
        <p:sp>
          <p:nvSpPr>
            <p:cNvPr id="4" name="직사각형 3"/>
            <p:cNvSpPr/>
            <p:nvPr/>
          </p:nvSpPr>
          <p:spPr>
            <a:xfrm>
              <a:off x="7474998" y="3080552"/>
              <a:ext cx="3808520" cy="763479"/>
            </a:xfrm>
            <a:prstGeom prst="rect">
              <a:avLst/>
            </a:prstGeom>
            <a:no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7483876" y="3089429"/>
              <a:ext cx="807868" cy="745724"/>
            </a:xfrm>
            <a:prstGeom prst="rect">
              <a:avLst/>
            </a:prstGeom>
            <a:solidFill>
              <a:srgbClr val="E398A2"/>
            </a:solid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8" name="그룹 27"/>
          <p:cNvGrpSpPr/>
          <p:nvPr/>
        </p:nvGrpSpPr>
        <p:grpSpPr>
          <a:xfrm>
            <a:off x="7387699" y="4378171"/>
            <a:ext cx="4046739" cy="763479"/>
            <a:chOff x="7474998" y="3080552"/>
            <a:chExt cx="3808520" cy="763479"/>
          </a:xfrm>
        </p:grpSpPr>
        <p:sp>
          <p:nvSpPr>
            <p:cNvPr id="29" name="직사각형 28"/>
            <p:cNvSpPr/>
            <p:nvPr/>
          </p:nvSpPr>
          <p:spPr>
            <a:xfrm>
              <a:off x="7474998" y="3080552"/>
              <a:ext cx="3808520" cy="763479"/>
            </a:xfrm>
            <a:prstGeom prst="rect">
              <a:avLst/>
            </a:prstGeom>
            <a:no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29"/>
            <p:cNvSpPr/>
            <p:nvPr/>
          </p:nvSpPr>
          <p:spPr>
            <a:xfrm>
              <a:off x="7483876" y="3089429"/>
              <a:ext cx="807868" cy="745724"/>
            </a:xfrm>
            <a:prstGeom prst="rect">
              <a:avLst/>
            </a:prstGeom>
            <a:solidFill>
              <a:srgbClr val="E398A2"/>
            </a:solid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1" name="그룹 30"/>
          <p:cNvGrpSpPr/>
          <p:nvPr/>
        </p:nvGrpSpPr>
        <p:grpSpPr>
          <a:xfrm>
            <a:off x="7387701" y="5212673"/>
            <a:ext cx="4037860" cy="763479"/>
            <a:chOff x="7474998" y="3080552"/>
            <a:chExt cx="3808520" cy="763479"/>
          </a:xfrm>
        </p:grpSpPr>
        <p:sp>
          <p:nvSpPr>
            <p:cNvPr id="32" name="직사각형 31"/>
            <p:cNvSpPr/>
            <p:nvPr/>
          </p:nvSpPr>
          <p:spPr>
            <a:xfrm>
              <a:off x="7474998" y="3080552"/>
              <a:ext cx="3808520" cy="763479"/>
            </a:xfrm>
            <a:prstGeom prst="rect">
              <a:avLst/>
            </a:prstGeom>
            <a:no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직사각형 32"/>
            <p:cNvSpPr/>
            <p:nvPr/>
          </p:nvSpPr>
          <p:spPr>
            <a:xfrm>
              <a:off x="7483876" y="3089429"/>
              <a:ext cx="807868" cy="745724"/>
            </a:xfrm>
            <a:prstGeom prst="rect">
              <a:avLst/>
            </a:prstGeom>
            <a:solidFill>
              <a:srgbClr val="E398A2"/>
            </a:solid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 name="TextBox 6"/>
          <p:cNvSpPr txBox="1"/>
          <p:nvPr/>
        </p:nvSpPr>
        <p:spPr>
          <a:xfrm>
            <a:off x="7519386" y="3710866"/>
            <a:ext cx="479395" cy="461665"/>
          </a:xfrm>
          <a:prstGeom prst="rect">
            <a:avLst/>
          </a:prstGeom>
          <a:noFill/>
        </p:spPr>
        <p:txBody>
          <a:bodyPr wrap="square" rtlCol="0">
            <a:spAutoFit/>
          </a:bodyPr>
          <a:lstStyle/>
          <a:p>
            <a:pPr algn="ctr"/>
            <a:r>
              <a:rPr lang="en-US" altLang="ko-KR" sz="2400" dirty="0">
                <a:solidFill>
                  <a:schemeClr val="bg1">
                    <a:lumMod val="95000"/>
                  </a:schemeClr>
                </a:solidFill>
                <a:latin typeface="맑은 고딕" panose="020B0503020000020004" pitchFamily="50" charset="-127"/>
                <a:ea typeface="맑은 고딕" panose="020B0503020000020004" pitchFamily="50" charset="-127"/>
              </a:rPr>
              <a:t>1</a:t>
            </a:r>
            <a:endParaRPr lang="ko-KR" altLang="en-US" sz="240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34" name="TextBox 33"/>
          <p:cNvSpPr txBox="1"/>
          <p:nvPr/>
        </p:nvSpPr>
        <p:spPr>
          <a:xfrm>
            <a:off x="7538621" y="4573480"/>
            <a:ext cx="479395" cy="461665"/>
          </a:xfrm>
          <a:prstGeom prst="rect">
            <a:avLst/>
          </a:prstGeom>
          <a:noFill/>
        </p:spPr>
        <p:txBody>
          <a:bodyPr wrap="square" rtlCol="0">
            <a:spAutoFit/>
          </a:bodyPr>
          <a:lstStyle/>
          <a:p>
            <a:pPr algn="ctr"/>
            <a:r>
              <a:rPr lang="en-US" altLang="ko-KR" sz="2400" dirty="0">
                <a:solidFill>
                  <a:schemeClr val="bg1">
                    <a:lumMod val="95000"/>
                  </a:schemeClr>
                </a:solidFill>
                <a:latin typeface="맑은 고딕" panose="020B0503020000020004" pitchFamily="50" charset="-127"/>
                <a:ea typeface="맑은 고딕" panose="020B0503020000020004" pitchFamily="50" charset="-127"/>
              </a:rPr>
              <a:t>2</a:t>
            </a:r>
            <a:endParaRPr lang="ko-KR" altLang="en-US" sz="240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35" name="TextBox 34"/>
          <p:cNvSpPr txBox="1"/>
          <p:nvPr/>
        </p:nvSpPr>
        <p:spPr>
          <a:xfrm>
            <a:off x="7565254" y="5381348"/>
            <a:ext cx="479395" cy="461665"/>
          </a:xfrm>
          <a:prstGeom prst="rect">
            <a:avLst/>
          </a:prstGeom>
          <a:noFill/>
        </p:spPr>
        <p:txBody>
          <a:bodyPr wrap="square" rtlCol="0">
            <a:spAutoFit/>
          </a:bodyPr>
          <a:lstStyle/>
          <a:p>
            <a:pPr algn="ctr"/>
            <a:r>
              <a:rPr lang="en-US" altLang="ko-KR" sz="2400" dirty="0">
                <a:solidFill>
                  <a:schemeClr val="bg1">
                    <a:lumMod val="95000"/>
                  </a:schemeClr>
                </a:solidFill>
                <a:latin typeface="맑은 고딕" panose="020B0503020000020004" pitchFamily="50" charset="-127"/>
                <a:ea typeface="맑은 고딕" panose="020B0503020000020004" pitchFamily="50" charset="-127"/>
              </a:rPr>
              <a:t>3</a:t>
            </a:r>
            <a:endParaRPr lang="ko-KR" altLang="en-US" sz="2400" dirty="0">
              <a:solidFill>
                <a:schemeClr val="bg1">
                  <a:lumMod val="95000"/>
                </a:schemeClr>
              </a:solidFill>
              <a:latin typeface="맑은 고딕" panose="020B0503020000020004" pitchFamily="50" charset="-127"/>
              <a:ea typeface="맑은 고딕" panose="020B0503020000020004" pitchFamily="50" charset="-127"/>
            </a:endParaRPr>
          </a:p>
        </p:txBody>
      </p:sp>
      <p:sp>
        <p:nvSpPr>
          <p:cNvPr id="8" name="TextBox 7"/>
          <p:cNvSpPr txBox="1"/>
          <p:nvPr/>
        </p:nvSpPr>
        <p:spPr>
          <a:xfrm>
            <a:off x="8208972" y="3600571"/>
            <a:ext cx="3320153" cy="610616"/>
          </a:xfrm>
          <a:prstGeom prst="rect">
            <a:avLst/>
          </a:prstGeom>
          <a:noFill/>
        </p:spPr>
        <p:txBody>
          <a:bodyPr wrap="square" rtlCol="0">
            <a:spAutoFit/>
          </a:bodyPr>
          <a:lstStyle/>
          <a:p>
            <a:pPr>
              <a:lnSpc>
                <a:spcPct val="150000"/>
              </a:lnSpc>
            </a:pPr>
            <a:r>
              <a:rPr lang="en-US" sz="1200" dirty="0"/>
              <a:t>Prevents pathogens from establishing</a:t>
            </a:r>
          </a:p>
          <a:p>
            <a:pPr>
              <a:lnSpc>
                <a:spcPct val="150000"/>
              </a:lnSpc>
            </a:pPr>
            <a:r>
              <a:rPr lang="en-US" sz="1200" dirty="0"/>
              <a:t>in the intestinal mucosa</a:t>
            </a:r>
            <a:r>
              <a:rPr lang="en-US" altLang="ko-KR" sz="1200" dirty="0"/>
              <a:t>.</a:t>
            </a:r>
            <a:endParaRPr lang="ko-KR" altLang="en-US" sz="1200" dirty="0">
              <a:latin typeface="맑은 고딕" panose="020B0503020000020004" pitchFamily="50" charset="-127"/>
              <a:ea typeface="맑은 고딕" panose="020B0503020000020004" pitchFamily="50" charset="-127"/>
            </a:endParaRPr>
          </a:p>
        </p:txBody>
      </p:sp>
      <p:sp>
        <p:nvSpPr>
          <p:cNvPr id="37" name="TextBox 36"/>
          <p:cNvSpPr txBox="1"/>
          <p:nvPr/>
        </p:nvSpPr>
        <p:spPr>
          <a:xfrm>
            <a:off x="8279287" y="4445927"/>
            <a:ext cx="3203358" cy="610616"/>
          </a:xfrm>
          <a:prstGeom prst="rect">
            <a:avLst/>
          </a:prstGeom>
          <a:noFill/>
        </p:spPr>
        <p:txBody>
          <a:bodyPr wrap="square" rtlCol="0">
            <a:spAutoFit/>
          </a:bodyPr>
          <a:lstStyle/>
          <a:p>
            <a:pPr>
              <a:lnSpc>
                <a:spcPct val="150000"/>
              </a:lnSpc>
            </a:pPr>
            <a:r>
              <a:rPr lang="en-US" sz="1200" dirty="0"/>
              <a:t>Protects intestinal cells by activating</a:t>
            </a:r>
          </a:p>
          <a:p>
            <a:pPr>
              <a:lnSpc>
                <a:spcPct val="150000"/>
              </a:lnSpc>
            </a:pPr>
            <a:r>
              <a:rPr lang="en-US" sz="1200" dirty="0"/>
              <a:t>mucus secretion</a:t>
            </a:r>
            <a:r>
              <a:rPr lang="en-US" altLang="ko-KR" sz="1200" dirty="0"/>
              <a:t>.</a:t>
            </a:r>
            <a:endParaRPr lang="ko-KR" altLang="en-US" sz="1200" dirty="0">
              <a:latin typeface="맑은 고딕" panose="020B0503020000020004" pitchFamily="50" charset="-127"/>
              <a:ea typeface="맑은 고딕" panose="020B0503020000020004" pitchFamily="50" charset="-127"/>
            </a:endParaRPr>
          </a:p>
        </p:txBody>
      </p:sp>
      <p:sp>
        <p:nvSpPr>
          <p:cNvPr id="38" name="TextBox 37"/>
          <p:cNvSpPr txBox="1"/>
          <p:nvPr/>
        </p:nvSpPr>
        <p:spPr>
          <a:xfrm>
            <a:off x="8302101" y="5267538"/>
            <a:ext cx="3291600" cy="610616"/>
          </a:xfrm>
          <a:prstGeom prst="rect">
            <a:avLst/>
          </a:prstGeom>
          <a:noFill/>
        </p:spPr>
        <p:txBody>
          <a:bodyPr wrap="square" rtlCol="0">
            <a:spAutoFit/>
          </a:bodyPr>
          <a:lstStyle/>
          <a:p>
            <a:pPr>
              <a:lnSpc>
                <a:spcPct val="150000"/>
              </a:lnSpc>
            </a:pPr>
            <a:r>
              <a:rPr lang="en-US" sz="1200" dirty="0"/>
              <a:t>Intestinal cells produce good substances</a:t>
            </a:r>
          </a:p>
          <a:p>
            <a:pPr>
              <a:lnSpc>
                <a:spcPct val="150000"/>
              </a:lnSpc>
            </a:pPr>
            <a:r>
              <a:rPr lang="en-US" sz="1200" dirty="0"/>
              <a:t>to maintain the intestinal system.</a:t>
            </a:r>
            <a:endParaRPr lang="ko-KR" altLang="en-US" sz="1200" dirty="0">
              <a:latin typeface="맑은 고딕" panose="020B0503020000020004" pitchFamily="50" charset="-127"/>
              <a:ea typeface="맑은 고딕" panose="020B0503020000020004" pitchFamily="50" charset="-127"/>
            </a:endParaRPr>
          </a:p>
        </p:txBody>
      </p:sp>
      <p:sp>
        <p:nvSpPr>
          <p:cNvPr id="39" name="TextBox 38"/>
          <p:cNvSpPr txBox="1"/>
          <p:nvPr/>
        </p:nvSpPr>
        <p:spPr>
          <a:xfrm>
            <a:off x="7332954" y="6058200"/>
            <a:ext cx="4149691" cy="293414"/>
          </a:xfrm>
          <a:prstGeom prst="rect">
            <a:avLst/>
          </a:prstGeom>
          <a:noFill/>
        </p:spPr>
        <p:txBody>
          <a:bodyPr wrap="square" rtlCol="0">
            <a:spAutoFit/>
          </a:bodyPr>
          <a:lstStyle/>
          <a:p>
            <a:pPr>
              <a:lnSpc>
                <a:spcPct val="150000"/>
              </a:lnSpc>
            </a:pPr>
            <a:r>
              <a:rPr lang="en-US" altLang="ko-KR" sz="1000" dirty="0">
                <a:latin typeface="맑은 고딕" panose="020B0503020000020004" pitchFamily="50" charset="-127"/>
                <a:ea typeface="맑은 고딕" panose="020B0503020000020004" pitchFamily="50" charset="-127"/>
              </a:rPr>
              <a:t>*</a:t>
            </a:r>
            <a:r>
              <a:rPr lang="ko-KR" altLang="en-US" sz="1000" dirty="0">
                <a:latin typeface="맑은 고딕" panose="020B0503020000020004" pitchFamily="50" charset="-127"/>
                <a:ea typeface="맑은 고딕" panose="020B0503020000020004" pitchFamily="50" charset="-127"/>
              </a:rPr>
              <a:t> </a:t>
            </a:r>
            <a:r>
              <a:rPr lang="en-US" sz="1000" dirty="0"/>
              <a:t>Mucus: It coats the intestinal cells like clothing and protects them.</a:t>
            </a:r>
            <a:endParaRPr lang="ko-KR" altLang="en-US" sz="1000" dirty="0">
              <a:latin typeface="맑은 고딕" panose="020B0503020000020004" pitchFamily="50" charset="-127"/>
              <a:ea typeface="맑은 고딕" panose="020B0503020000020004" pitchFamily="50" charset="-127"/>
            </a:endParaRPr>
          </a:p>
        </p:txBody>
      </p:sp>
      <p:sp>
        <p:nvSpPr>
          <p:cNvPr id="40" name="직사각형 39"/>
          <p:cNvSpPr/>
          <p:nvPr/>
        </p:nvSpPr>
        <p:spPr>
          <a:xfrm>
            <a:off x="73935" y="6534633"/>
            <a:ext cx="10552635" cy="230832"/>
          </a:xfrm>
          <a:prstGeom prst="rect">
            <a:avLst/>
          </a:prstGeom>
        </p:spPr>
        <p:txBody>
          <a:bodyPr wrap="square">
            <a:spAutoFit/>
          </a:bodyPr>
          <a:lstStyle/>
          <a:p>
            <a:r>
              <a:rPr lang="en-US" altLang="ko-KR" sz="900" dirty="0">
                <a:latin typeface="맑은 고딕" panose="020B0503020000020004" pitchFamily="50" charset="-127"/>
                <a:ea typeface="맑은 고딕" panose="020B0503020000020004" pitchFamily="50" charset="-127"/>
              </a:rPr>
              <a:t>Source</a:t>
            </a:r>
            <a:r>
              <a:rPr lang="ko-KR" altLang="en-US" sz="900" dirty="0">
                <a:latin typeface="맑은 고딕" panose="020B0503020000020004" pitchFamily="50" charset="-127"/>
                <a:ea typeface="맑은 고딕" panose="020B0503020000020004" pitchFamily="50" charset="-127"/>
              </a:rPr>
              <a:t> </a:t>
            </a:r>
            <a:r>
              <a:rPr lang="en-US" altLang="ko-KR" sz="900" dirty="0">
                <a:latin typeface="맑은 고딕" panose="020B0503020000020004" pitchFamily="50" charset="-127"/>
                <a:ea typeface="맑은 고딕" panose="020B0503020000020004" pitchFamily="50" charset="-127"/>
              </a:rPr>
              <a:t>: A dietary fiber-Deprived gut microbiota degrades the colonic </a:t>
            </a:r>
            <a:r>
              <a:rPr lang="en-US" altLang="ko-KR" sz="900" dirty="0" err="1">
                <a:latin typeface="맑은 고딕" panose="020B0503020000020004" pitchFamily="50" charset="-127"/>
                <a:ea typeface="맑은 고딕" panose="020B0503020000020004" pitchFamily="50" charset="-127"/>
              </a:rPr>
              <a:t>muscus</a:t>
            </a:r>
            <a:r>
              <a:rPr lang="en-US" altLang="ko-KR" sz="900" dirty="0">
                <a:latin typeface="맑은 고딕" panose="020B0503020000020004" pitchFamily="50" charset="-127"/>
                <a:ea typeface="맑은 고딕" panose="020B0503020000020004" pitchFamily="50" charset="-127"/>
              </a:rPr>
              <a:t> barrier and enhance pathogen susceptibility, Cell, 2016</a:t>
            </a:r>
            <a:endParaRPr lang="ko-KR" altLang="en-US" sz="900" dirty="0"/>
          </a:p>
        </p:txBody>
      </p:sp>
      <p:sp>
        <p:nvSpPr>
          <p:cNvPr id="41" name="TextBox 40"/>
          <p:cNvSpPr txBox="1"/>
          <p:nvPr/>
        </p:nvSpPr>
        <p:spPr>
          <a:xfrm>
            <a:off x="7253915" y="2485999"/>
            <a:ext cx="4525130" cy="956159"/>
          </a:xfrm>
          <a:prstGeom prst="rect">
            <a:avLst/>
          </a:prstGeom>
          <a:noFill/>
        </p:spPr>
        <p:txBody>
          <a:bodyPr wrap="square" rtlCol="0" anchor="ctr">
            <a:spAutoFit/>
          </a:bodyPr>
          <a:lstStyle/>
          <a:p>
            <a:pPr>
              <a:lnSpc>
                <a:spcPct val="150000"/>
              </a:lnSpc>
            </a:pPr>
            <a:r>
              <a:rPr lang="en-US" sz="2000" dirty="0"/>
              <a:t>3 STEPS TO MAINTAINING</a:t>
            </a:r>
          </a:p>
          <a:p>
            <a:pPr>
              <a:lnSpc>
                <a:spcPct val="150000"/>
              </a:lnSpc>
            </a:pPr>
            <a:r>
              <a:rPr lang="en-US" sz="2000" dirty="0"/>
              <a:t>GUT HEALTH WITH PROBIOTICS</a:t>
            </a:r>
            <a:endParaRPr lang="ko-KR" altLang="en-US" sz="2000" spc="-150" dirty="0">
              <a:latin typeface="맑은 고딕" panose="020B0503020000020004" pitchFamily="50" charset="-127"/>
              <a:ea typeface="맑은 고딕" panose="020B0503020000020004" pitchFamily="50" charset="-127"/>
            </a:endParaRPr>
          </a:p>
        </p:txBody>
      </p:sp>
      <p:sp>
        <p:nvSpPr>
          <p:cNvPr id="42" name="TextBox 41"/>
          <p:cNvSpPr txBox="1"/>
          <p:nvPr/>
        </p:nvSpPr>
        <p:spPr>
          <a:xfrm>
            <a:off x="3993278" y="325001"/>
            <a:ext cx="4462464"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36" name="TextBox 35"/>
          <p:cNvSpPr txBox="1"/>
          <p:nvPr/>
        </p:nvSpPr>
        <p:spPr>
          <a:xfrm>
            <a:off x="381500" y="1029819"/>
            <a:ext cx="8074242" cy="655372"/>
          </a:xfrm>
          <a:prstGeom prst="rect">
            <a:avLst/>
          </a:prstGeom>
          <a:noFill/>
        </p:spPr>
        <p:txBody>
          <a:bodyPr wrap="square" rtlCol="0" anchor="ctr">
            <a:spAutoFit/>
          </a:bodyPr>
          <a:lstStyle/>
          <a:p>
            <a:pPr>
              <a:lnSpc>
                <a:spcPct val="150000"/>
              </a:lnSpc>
            </a:pPr>
            <a:r>
              <a:rPr lang="en-US" sz="2800" b="1" dirty="0"/>
              <a:t>THE REASON YOU SHOULD TAKE PROBIOTICS</a:t>
            </a:r>
            <a:endParaRPr lang="ko-KR" altLang="en-US" sz="2800" b="1" spc="-3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4400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2" name="직사각형 1"/>
          <p:cNvSpPr/>
          <p:nvPr/>
        </p:nvSpPr>
        <p:spPr>
          <a:xfrm>
            <a:off x="384431" y="1597549"/>
            <a:ext cx="4838119" cy="574966"/>
          </a:xfrm>
          <a:prstGeom prst="rect">
            <a:avLst/>
          </a:prstGeom>
        </p:spPr>
        <p:txBody>
          <a:bodyPr wrap="none">
            <a:spAutoFit/>
          </a:bodyPr>
          <a:lstStyle/>
          <a:p>
            <a:pPr>
              <a:lnSpc>
                <a:spcPct val="150000"/>
              </a:lnSpc>
            </a:pPr>
            <a:r>
              <a:rPr lang="ko-KR" altLang="en-US" sz="2400" spc="-150" dirty="0">
                <a:latin typeface="맑은 고딕" panose="020B0503020000020004" pitchFamily="50" charset="-127"/>
              </a:rPr>
              <a:t>②</a:t>
            </a:r>
            <a:r>
              <a:rPr lang="ko-KR" altLang="en-US" sz="2400" spc="-150" dirty="0">
                <a:latin typeface="맑은 고딕" panose="020B0503020000020004" pitchFamily="50" charset="-127"/>
                <a:ea typeface="맑은 고딕" panose="020B0503020000020004" pitchFamily="50" charset="-127"/>
              </a:rPr>
              <a:t> </a:t>
            </a:r>
            <a:r>
              <a:rPr lang="en-US" altLang="ko-KR" sz="2400" spc="-150" dirty="0">
                <a:latin typeface="맑은 고딕" panose="020B0503020000020004" pitchFamily="50" charset="-127"/>
                <a:ea typeface="맑은 고딕" panose="020B0503020000020004" pitchFamily="50" charset="-127"/>
              </a:rPr>
              <a:t>IMMUNITY AND MENTAL HEALTH</a:t>
            </a:r>
            <a:endParaRPr lang="ko-KR" altLang="en-US" sz="2400" spc="-150" dirty="0">
              <a:latin typeface="맑은 고딕" panose="020B0503020000020004" pitchFamily="50" charset="-127"/>
              <a:ea typeface="맑은 고딕" panose="020B0503020000020004" pitchFamily="50" charset="-127"/>
            </a:endParaRPr>
          </a:p>
        </p:txBody>
      </p:sp>
      <p:sp>
        <p:nvSpPr>
          <p:cNvPr id="5" name="TextBox 4"/>
          <p:cNvSpPr txBox="1"/>
          <p:nvPr/>
        </p:nvSpPr>
        <p:spPr>
          <a:xfrm>
            <a:off x="5592930" y="2093342"/>
            <a:ext cx="6161105" cy="2549609"/>
          </a:xfrm>
          <a:prstGeom prst="rect">
            <a:avLst/>
          </a:prstGeom>
          <a:noFill/>
        </p:spPr>
        <p:txBody>
          <a:bodyPr wrap="square" rtlCol="0">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The intestines are the largest immune organs, and 70% of the body's immune cells are concentrated there. Among them, the small intestine, which is about 7 meters long, absorbs nutrients from food and prevents the invasion of pathogens. The command center is the Pfeiffer plate distributed in the mucosa of the small intestine, where lymphocytes are densely concentrated. When a foreign substance such as a pathogen is found, some of the lymphocytes recognize the foreign substance and create immune antibodies that prevent the reaction. This is the intestinal immune system. Also, if the intestines are not healthy, nutrient absorption is not smooth, and immunity is weakened.</a:t>
            </a:r>
            <a:endParaRPr lang="ko-KR" altLang="en-US" sz="120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5599468" y="5043831"/>
            <a:ext cx="5964317" cy="1718612"/>
          </a:xfrm>
          <a:prstGeom prst="rect">
            <a:avLst/>
          </a:prstGeom>
          <a:noFill/>
        </p:spPr>
        <p:txBody>
          <a:bodyPr wrap="square" rtlCol="0">
            <a:spAutoFit/>
          </a:bodyPr>
          <a:lstStyle/>
          <a:p>
            <a:pPr>
              <a:lnSpc>
                <a:spcPct val="150000"/>
              </a:lnSpc>
            </a:pPr>
            <a:r>
              <a:rPr lang="en-US" altLang="ko-KR" sz="1200" dirty="0">
                <a:latin typeface="맑은 고딕" panose="020B0503020000020004" pitchFamily="50" charset="-127"/>
                <a:ea typeface="맑은 고딕" panose="020B0503020000020004" pitchFamily="50" charset="-127"/>
              </a:rPr>
              <a:t>More than 90% of the happiness hormone serotonin is secreted in the stomach. Serotonin is a neurotransmitter that exists in the medial hypothalamus and has a calming effect in the brain. Therefore, if there is a lack of serotonin, depression, anxiety, etc. occur, and American neurophysiologist Michael Gerson discovered that 90% of serotonin is produced in the intestines and named the intestines the second brain.</a:t>
            </a:r>
            <a:endParaRPr lang="ko-KR" altLang="en-US" sz="1200" dirty="0">
              <a:latin typeface="맑은 고딕" panose="020B0503020000020004" pitchFamily="50" charset="-127"/>
              <a:ea typeface="맑은 고딕" panose="020B0503020000020004" pitchFamily="50" charset="-127"/>
            </a:endParaRPr>
          </a:p>
        </p:txBody>
      </p:sp>
      <p:grpSp>
        <p:nvGrpSpPr>
          <p:cNvPr id="3" name="Group 2">
            <a:extLst>
              <a:ext uri="{FF2B5EF4-FFF2-40B4-BE49-F238E27FC236}">
                <a16:creationId xmlns:a16="http://schemas.microsoft.com/office/drawing/2014/main" id="{DF0B7728-7D09-4E3F-C11C-5C0D7521D471}"/>
              </a:ext>
            </a:extLst>
          </p:cNvPr>
          <p:cNvGrpSpPr/>
          <p:nvPr/>
        </p:nvGrpSpPr>
        <p:grpSpPr>
          <a:xfrm>
            <a:off x="5598658" y="1647408"/>
            <a:ext cx="4799162" cy="494494"/>
            <a:chOff x="5598658" y="1835298"/>
            <a:chExt cx="4799162" cy="494494"/>
          </a:xfrm>
        </p:grpSpPr>
        <p:sp>
          <p:nvSpPr>
            <p:cNvPr id="9" name="직사각형 8"/>
            <p:cNvSpPr/>
            <p:nvPr/>
          </p:nvSpPr>
          <p:spPr>
            <a:xfrm>
              <a:off x="5659728" y="1835298"/>
              <a:ext cx="4738092" cy="494494"/>
            </a:xfrm>
            <a:prstGeom prst="rect">
              <a:avLst/>
            </a:prstGeom>
          </p:spPr>
          <p:txBody>
            <a:bodyPr wrap="none">
              <a:spAutoFit/>
            </a:bodyPr>
            <a:lstStyle/>
            <a:p>
              <a:pPr>
                <a:lnSpc>
                  <a:spcPct val="150000"/>
                </a:lnSpc>
              </a:pPr>
              <a:r>
                <a:rPr lang="en-US" altLang="ko-KR" sz="2000" spc="-150" dirty="0">
                  <a:latin typeface="맑은 고딕" panose="020B0503020000020004" pitchFamily="50" charset="-127"/>
                  <a:ea typeface="맑은 고딕" panose="020B0503020000020004" pitchFamily="50" charset="-127"/>
                </a:rPr>
                <a:t>Another function of the intestines, immunity</a:t>
              </a:r>
              <a:r>
                <a:rPr lang="ko-KR" altLang="en-US" sz="2000" spc="-150" dirty="0">
                  <a:latin typeface="맑은 고딕" panose="020B0503020000020004" pitchFamily="50" charset="-127"/>
                  <a:ea typeface="맑은 고딕" panose="020B0503020000020004" pitchFamily="50" charset="-127"/>
                </a:rPr>
                <a:t>   </a:t>
              </a:r>
            </a:p>
          </p:txBody>
        </p:sp>
        <p:sp>
          <p:nvSpPr>
            <p:cNvPr id="7" name="양쪽 대괄호 6"/>
            <p:cNvSpPr/>
            <p:nvPr/>
          </p:nvSpPr>
          <p:spPr>
            <a:xfrm>
              <a:off x="5598658" y="1944209"/>
              <a:ext cx="4559949" cy="355107"/>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altLang="ko-KR" dirty="0"/>
                <a:t> </a:t>
              </a:r>
              <a:endParaRPr lang="ko-KR" altLang="en-US" dirty="0"/>
            </a:p>
          </p:txBody>
        </p:sp>
      </p:grpSp>
      <p:grpSp>
        <p:nvGrpSpPr>
          <p:cNvPr id="4" name="Group 3">
            <a:extLst>
              <a:ext uri="{FF2B5EF4-FFF2-40B4-BE49-F238E27FC236}">
                <a16:creationId xmlns:a16="http://schemas.microsoft.com/office/drawing/2014/main" id="{A0D3E21C-8D70-7B06-A246-4E057534D1AD}"/>
              </a:ext>
            </a:extLst>
          </p:cNvPr>
          <p:cNvGrpSpPr/>
          <p:nvPr/>
        </p:nvGrpSpPr>
        <p:grpSpPr>
          <a:xfrm>
            <a:off x="5614506" y="4556879"/>
            <a:ext cx="3413803" cy="494494"/>
            <a:chOff x="5614506" y="4556879"/>
            <a:chExt cx="3413803" cy="494494"/>
          </a:xfrm>
        </p:grpSpPr>
        <p:sp>
          <p:nvSpPr>
            <p:cNvPr id="11" name="직사각형 10"/>
            <p:cNvSpPr/>
            <p:nvPr/>
          </p:nvSpPr>
          <p:spPr>
            <a:xfrm>
              <a:off x="5686240" y="4556879"/>
              <a:ext cx="3342069" cy="494494"/>
            </a:xfrm>
            <a:prstGeom prst="rect">
              <a:avLst/>
            </a:prstGeom>
          </p:spPr>
          <p:txBody>
            <a:bodyPr wrap="none">
              <a:spAutoFit/>
            </a:bodyPr>
            <a:lstStyle/>
            <a:p>
              <a:pPr>
                <a:lnSpc>
                  <a:spcPct val="150000"/>
                </a:lnSpc>
              </a:pPr>
              <a:r>
                <a:rPr lang="en-US" altLang="ko-KR" sz="2000" spc="-150" dirty="0">
                  <a:latin typeface="맑은 고딕" panose="020B0503020000020004" pitchFamily="50" charset="-127"/>
                  <a:ea typeface="맑은 고딕" panose="020B0503020000020004" pitchFamily="50" charset="-127"/>
                </a:rPr>
                <a:t>The intestines, The second brain</a:t>
              </a:r>
              <a:endParaRPr lang="ko-KR" altLang="en-US" sz="2000" spc="-150" dirty="0">
                <a:latin typeface="맑은 고딕" panose="020B0503020000020004" pitchFamily="50" charset="-127"/>
                <a:ea typeface="맑은 고딕" panose="020B0503020000020004" pitchFamily="50" charset="-127"/>
              </a:endParaRPr>
            </a:p>
          </p:txBody>
        </p:sp>
        <p:sp>
          <p:nvSpPr>
            <p:cNvPr id="16" name="양쪽 대괄호 15"/>
            <p:cNvSpPr/>
            <p:nvPr/>
          </p:nvSpPr>
          <p:spPr>
            <a:xfrm>
              <a:off x="5614506" y="4671345"/>
              <a:ext cx="3413803" cy="355107"/>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sp>
        <p:nvSpPr>
          <p:cNvPr id="19" name="TextBox 18"/>
          <p:cNvSpPr txBox="1"/>
          <p:nvPr/>
        </p:nvSpPr>
        <p:spPr>
          <a:xfrm>
            <a:off x="3993277" y="325001"/>
            <a:ext cx="4454984"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18" name="TextBox 17"/>
          <p:cNvSpPr txBox="1"/>
          <p:nvPr/>
        </p:nvSpPr>
        <p:spPr>
          <a:xfrm>
            <a:off x="401165" y="892514"/>
            <a:ext cx="8187664" cy="655372"/>
          </a:xfrm>
          <a:prstGeom prst="rect">
            <a:avLst/>
          </a:prstGeom>
          <a:noFill/>
        </p:spPr>
        <p:txBody>
          <a:bodyPr wrap="square" rtlCol="0" anchor="ctr">
            <a:spAutoFit/>
          </a:bodyPr>
          <a:lstStyle/>
          <a:p>
            <a:pPr>
              <a:lnSpc>
                <a:spcPct val="150000"/>
              </a:lnSpc>
            </a:pPr>
            <a:r>
              <a:rPr lang="en-US" sz="2800" b="1" dirty="0"/>
              <a:t>THE REASON YOU SHOULD TAKE PROBIOTICS</a:t>
            </a:r>
            <a:endParaRPr lang="ko-KR" altLang="en-US" sz="2800" b="1" spc="-300" dirty="0">
              <a:latin typeface="맑은 고딕" panose="020B0503020000020004" pitchFamily="50" charset="-127"/>
              <a:ea typeface="맑은 고딕" panose="020B0503020000020004" pitchFamily="50" charset="-127"/>
            </a:endParaRPr>
          </a:p>
        </p:txBody>
      </p:sp>
      <p:pic>
        <p:nvPicPr>
          <p:cNvPr id="15" name="그림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88" y="2493158"/>
            <a:ext cx="5050378" cy="3703611"/>
          </a:xfrm>
          <a:prstGeom prst="rect">
            <a:avLst/>
          </a:prstGeom>
        </p:spPr>
      </p:pic>
      <p:sp>
        <p:nvSpPr>
          <p:cNvPr id="20" name="TextBox 19"/>
          <p:cNvSpPr txBox="1"/>
          <p:nvPr/>
        </p:nvSpPr>
        <p:spPr>
          <a:xfrm>
            <a:off x="1139577" y="3895220"/>
            <a:ext cx="992777" cy="815608"/>
          </a:xfrm>
          <a:prstGeom prst="rect">
            <a:avLst/>
          </a:prstGeom>
          <a:noFill/>
        </p:spPr>
        <p:txBody>
          <a:bodyPr wrap="square" rtlCol="0">
            <a:spAutoFit/>
          </a:bodyPr>
          <a:lstStyle/>
          <a:p>
            <a:pPr algn="ctr"/>
            <a:r>
              <a:rPr lang="en-US" altLang="ko-KR" sz="1400" b="1" dirty="0">
                <a:latin typeface="맑은 고딕" panose="020B0503020000020004" pitchFamily="50" charset="-127"/>
                <a:ea typeface="맑은 고딕" panose="020B0503020000020004" pitchFamily="50" charset="-127"/>
              </a:rPr>
              <a:t>70%</a:t>
            </a:r>
            <a:r>
              <a:rPr lang="en-US" altLang="ko-KR" sz="1100" dirty="0">
                <a:latin typeface="맑은 고딕" panose="020B0503020000020004" pitchFamily="50" charset="-127"/>
                <a:ea typeface="맑은 고딕" panose="020B0503020000020004" pitchFamily="50" charset="-127"/>
              </a:rPr>
              <a:t> OF IMMUNE CELLS PRESENT</a:t>
            </a:r>
            <a:endParaRPr lang="ko-KR" altLang="en-US" sz="1100" dirty="0">
              <a:latin typeface="맑은 고딕" panose="020B0503020000020004" pitchFamily="50" charset="-127"/>
              <a:ea typeface="맑은 고딕" panose="020B0503020000020004" pitchFamily="50" charset="-127"/>
            </a:endParaRPr>
          </a:p>
        </p:txBody>
      </p:sp>
      <p:sp>
        <p:nvSpPr>
          <p:cNvPr id="21" name="TextBox 20"/>
          <p:cNvSpPr txBox="1"/>
          <p:nvPr/>
        </p:nvSpPr>
        <p:spPr>
          <a:xfrm>
            <a:off x="3456058" y="3900196"/>
            <a:ext cx="992777" cy="646331"/>
          </a:xfrm>
          <a:prstGeom prst="rect">
            <a:avLst/>
          </a:prstGeom>
          <a:noFill/>
        </p:spPr>
        <p:txBody>
          <a:bodyPr wrap="square" rtlCol="0">
            <a:spAutoFit/>
          </a:bodyPr>
          <a:lstStyle/>
          <a:p>
            <a:pPr algn="ctr"/>
            <a:r>
              <a:rPr lang="en-US" altLang="ko-KR" sz="1400" b="1" dirty="0">
                <a:latin typeface="맑은 고딕" panose="020B0503020000020004" pitchFamily="50" charset="-127"/>
                <a:ea typeface="맑은 고딕" panose="020B0503020000020004" pitchFamily="50" charset="-127"/>
              </a:rPr>
              <a:t>90% </a:t>
            </a:r>
            <a:r>
              <a:rPr lang="en-US" altLang="ko-KR" sz="1100" dirty="0">
                <a:latin typeface="맑은 고딕" panose="020B0503020000020004" pitchFamily="50" charset="-127"/>
                <a:ea typeface="맑은 고딕" panose="020B0503020000020004" pitchFamily="50" charset="-127"/>
              </a:rPr>
              <a:t>SEROTONIN PRESENT</a:t>
            </a:r>
            <a:endParaRPr lang="ko-KR" altLang="en-US" sz="1100" dirty="0">
              <a:latin typeface="맑은 고딕" panose="020B0503020000020004" pitchFamily="50" charset="-127"/>
              <a:ea typeface="맑은 고딕" panose="020B0503020000020004" pitchFamily="50" charset="-127"/>
            </a:endParaRPr>
          </a:p>
        </p:txBody>
      </p:sp>
      <p:sp>
        <p:nvSpPr>
          <p:cNvPr id="22" name="TextBox 21"/>
          <p:cNvSpPr txBox="1"/>
          <p:nvPr/>
        </p:nvSpPr>
        <p:spPr>
          <a:xfrm>
            <a:off x="130629" y="3370569"/>
            <a:ext cx="1267097" cy="553998"/>
          </a:xfrm>
          <a:prstGeom prst="rect">
            <a:avLst/>
          </a:prstGeom>
          <a:noFill/>
        </p:spPr>
        <p:txBody>
          <a:bodyPr wrap="square" rtlCol="0">
            <a:spAutoFit/>
          </a:bodyPr>
          <a:lstStyle/>
          <a:p>
            <a:r>
              <a:rPr lang="en-US" altLang="ko-KR" sz="1000" dirty="0">
                <a:latin typeface="맑은 고딕" panose="020B0503020000020004" pitchFamily="50" charset="-127"/>
                <a:ea typeface="맑은 고딕" panose="020B0503020000020004" pitchFamily="50" charset="-127"/>
              </a:rPr>
              <a:t>THE INTESTINE:</a:t>
            </a:r>
          </a:p>
          <a:p>
            <a:r>
              <a:rPr lang="en-US" altLang="ko-KR" sz="1000" dirty="0">
                <a:latin typeface="맑은 고딕" panose="020B0503020000020004" pitchFamily="50" charset="-127"/>
                <a:ea typeface="맑은 고딕" panose="020B0503020000020004" pitchFamily="50" charset="-127"/>
              </a:rPr>
              <a:t>THE LARGEST IMMUNE ORGAN</a:t>
            </a:r>
          </a:p>
        </p:txBody>
      </p:sp>
      <p:sp>
        <p:nvSpPr>
          <p:cNvPr id="23" name="TextBox 22"/>
          <p:cNvSpPr txBox="1"/>
          <p:nvPr/>
        </p:nvSpPr>
        <p:spPr>
          <a:xfrm>
            <a:off x="4511040" y="3462902"/>
            <a:ext cx="1201783" cy="461665"/>
          </a:xfrm>
          <a:prstGeom prst="rect">
            <a:avLst/>
          </a:prstGeom>
          <a:noFill/>
        </p:spPr>
        <p:txBody>
          <a:bodyPr wrap="square" rtlCol="0">
            <a:spAutoFit/>
          </a:bodyPr>
          <a:lstStyle/>
          <a:p>
            <a:r>
              <a:rPr lang="en-US" altLang="ko-KR" sz="1200" dirty="0">
                <a:latin typeface="맑은 고딕" panose="020B0503020000020004" pitchFamily="50" charset="-127"/>
                <a:ea typeface="맑은 고딕" panose="020B0503020000020004" pitchFamily="50" charset="-127"/>
              </a:rPr>
              <a:t>HAPPY HORMONE</a:t>
            </a:r>
          </a:p>
        </p:txBody>
      </p:sp>
      <p:sp>
        <p:nvSpPr>
          <p:cNvPr id="24" name="TextBox 23"/>
          <p:cNvSpPr txBox="1"/>
          <p:nvPr/>
        </p:nvSpPr>
        <p:spPr>
          <a:xfrm>
            <a:off x="1703769" y="6176244"/>
            <a:ext cx="2185852" cy="577081"/>
          </a:xfrm>
          <a:prstGeom prst="rect">
            <a:avLst/>
          </a:prstGeom>
          <a:noFill/>
        </p:spPr>
        <p:txBody>
          <a:bodyPr wrap="square" rtlCol="0">
            <a:spAutoFit/>
          </a:bodyPr>
          <a:lstStyle/>
          <a:p>
            <a:pPr algn="ctr"/>
            <a:r>
              <a:rPr lang="en-US" altLang="ko-KR" sz="1050" dirty="0">
                <a:latin typeface="맑은 고딕" panose="020B0503020000020004" pitchFamily="50" charset="-127"/>
                <a:ea typeface="맑은 고딕" panose="020B0503020000020004" pitchFamily="50" charset="-127"/>
              </a:rPr>
              <a:t>CONSTIPATION, DIARRHEA, IRRITABLE BOWEL SYNDROME, ATOPY, RHINITIS, OBESITY, ETC.</a:t>
            </a:r>
          </a:p>
        </p:txBody>
      </p:sp>
      <p:sp>
        <p:nvSpPr>
          <p:cNvPr id="25" name="TextBox 24"/>
          <p:cNvSpPr txBox="1"/>
          <p:nvPr/>
        </p:nvSpPr>
        <p:spPr>
          <a:xfrm>
            <a:off x="2100833" y="3963102"/>
            <a:ext cx="1389888" cy="507831"/>
          </a:xfrm>
          <a:prstGeom prst="rect">
            <a:avLst/>
          </a:prstGeom>
          <a:noFill/>
        </p:spPr>
        <p:txBody>
          <a:bodyPr wrap="square" rtlCol="0">
            <a:spAutoFit/>
          </a:bodyPr>
          <a:lstStyle/>
          <a:p>
            <a:pPr algn="ctr"/>
            <a:r>
              <a:rPr lang="en-US" sz="900" dirty="0"/>
              <a:t>POOR INTESTINAL </a:t>
            </a:r>
          </a:p>
          <a:p>
            <a:pPr algn="ctr"/>
            <a:r>
              <a:rPr lang="en-US" sz="900" dirty="0"/>
              <a:t>HEALTH CAN CAUSE </a:t>
            </a:r>
          </a:p>
          <a:p>
            <a:pPr algn="ctr"/>
            <a:r>
              <a:rPr lang="en-US" sz="900" dirty="0"/>
              <a:t>VARIOUS DISEASES.</a:t>
            </a:r>
            <a:endParaRPr lang="en-US" altLang="ko-KR" sz="9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40930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마이크로바이옴 알아보기 - 유산균 이야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217" y="2451787"/>
            <a:ext cx="4580877" cy="237766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561507" y="5555811"/>
            <a:ext cx="5068985" cy="494494"/>
          </a:xfrm>
          <a:prstGeom prst="rect">
            <a:avLst/>
          </a:prstGeom>
          <a:noFill/>
        </p:spPr>
        <p:txBody>
          <a:bodyPr wrap="square" rtlCol="0" anchor="t">
            <a:spAutoFit/>
          </a:bodyPr>
          <a:lstStyle/>
          <a:p>
            <a:pPr>
              <a:lnSpc>
                <a:spcPct val="150000"/>
              </a:lnSpc>
            </a:pPr>
            <a:r>
              <a:rPr lang="en-US" altLang="ko-KR" sz="2000" spc="-150" dirty="0">
                <a:latin typeface="맑은 고딕" panose="020B0503020000020004" pitchFamily="50" charset="-127"/>
                <a:ea typeface="맑은 고딕" panose="020B0503020000020004" pitchFamily="50" charset="-127"/>
              </a:rPr>
              <a:t>Microbe : microorganism,   Biome  : Ecosystem</a:t>
            </a:r>
            <a:endParaRPr lang="ko-KR" altLang="en-US" sz="1600" spc="-150"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3220293" y="4793086"/>
            <a:ext cx="5698147" cy="923330"/>
          </a:xfrm>
          <a:prstGeom prst="rect">
            <a:avLst/>
          </a:prstGeom>
          <a:noFill/>
        </p:spPr>
        <p:txBody>
          <a:bodyPr wrap="square" rtlCol="0">
            <a:spAutoFit/>
          </a:bodyPr>
          <a:lstStyle/>
          <a:p>
            <a:pPr algn="ctr">
              <a:lnSpc>
                <a:spcPct val="150000"/>
              </a:lnSpc>
            </a:pPr>
            <a:r>
              <a:rPr lang="en-US" altLang="ko-KR" sz="3600" spc="-150" dirty="0">
                <a:solidFill>
                  <a:srgbClr val="C00000"/>
                </a:solidFill>
                <a:latin typeface="맑은 고딕" panose="020B0503020000020004" pitchFamily="50" charset="-127"/>
                <a:ea typeface="맑은 고딕" panose="020B0503020000020004" pitchFamily="50" charset="-127"/>
              </a:rPr>
              <a:t>Micro</a:t>
            </a:r>
            <a:r>
              <a:rPr lang="en-US" altLang="ko-KR" sz="3600" spc="-150" dirty="0">
                <a:solidFill>
                  <a:schemeClr val="tx2"/>
                </a:solidFill>
                <a:latin typeface="맑은 고딕" panose="020B0503020000020004" pitchFamily="50" charset="-127"/>
                <a:ea typeface="맑은 고딕" panose="020B0503020000020004" pitchFamily="50" charset="-127"/>
              </a:rPr>
              <a:t>biome</a:t>
            </a:r>
            <a:r>
              <a:rPr lang="en-US" altLang="ko-KR" sz="3200" spc="-150" dirty="0">
                <a:latin typeface="맑은 고딕" panose="020B0503020000020004" pitchFamily="50" charset="-127"/>
                <a:ea typeface="맑은 고딕" panose="020B0503020000020004" pitchFamily="50" charset="-127"/>
              </a:rPr>
              <a:t> = </a:t>
            </a:r>
            <a:r>
              <a:rPr lang="en-US" altLang="ko-KR" sz="3200" spc="-150" dirty="0">
                <a:solidFill>
                  <a:srgbClr val="C00000"/>
                </a:solidFill>
                <a:latin typeface="맑은 고딕" panose="020B0503020000020004" pitchFamily="50" charset="-127"/>
                <a:ea typeface="맑은 고딕" panose="020B0503020000020004" pitchFamily="50" charset="-127"/>
              </a:rPr>
              <a:t>Micro </a:t>
            </a:r>
            <a:r>
              <a:rPr lang="en-US" altLang="ko-KR" sz="3200" spc="-150" dirty="0">
                <a:latin typeface="맑은 고딕" panose="020B0503020000020004" pitchFamily="50" charset="-127"/>
                <a:ea typeface="맑은 고딕" panose="020B0503020000020004" pitchFamily="50" charset="-127"/>
              </a:rPr>
              <a:t>+ </a:t>
            </a:r>
            <a:r>
              <a:rPr lang="en-US" altLang="ko-KR" sz="3200" spc="-150" dirty="0">
                <a:solidFill>
                  <a:schemeClr val="tx2"/>
                </a:solidFill>
                <a:latin typeface="맑은 고딕" panose="020B0503020000020004" pitchFamily="50" charset="-127"/>
                <a:ea typeface="맑은 고딕" panose="020B0503020000020004" pitchFamily="50" charset="-127"/>
              </a:rPr>
              <a:t>Biome</a:t>
            </a:r>
            <a:endParaRPr lang="ko-KR" altLang="en-US" sz="3200" spc="-150" dirty="0">
              <a:solidFill>
                <a:schemeClr val="tx2"/>
              </a:solidFill>
              <a:latin typeface="맑은 고딕" panose="020B0503020000020004" pitchFamily="50" charset="-127"/>
              <a:ea typeface="맑은 고딕" panose="020B0503020000020004" pitchFamily="50" charset="-127"/>
            </a:endParaRPr>
          </a:p>
        </p:txBody>
      </p:sp>
      <p:sp>
        <p:nvSpPr>
          <p:cNvPr id="21" name="TextBox 20"/>
          <p:cNvSpPr txBox="1"/>
          <p:nvPr/>
        </p:nvSpPr>
        <p:spPr>
          <a:xfrm>
            <a:off x="3250705" y="6077697"/>
            <a:ext cx="5637321" cy="584775"/>
          </a:xfrm>
          <a:prstGeom prst="rect">
            <a:avLst/>
          </a:prstGeom>
          <a:noFill/>
        </p:spPr>
        <p:txBody>
          <a:bodyPr wrap="square" rtlCol="0">
            <a:spAutoFit/>
          </a:bodyPr>
          <a:lstStyle/>
          <a:p>
            <a:pPr algn="ctr"/>
            <a:r>
              <a:rPr lang="en-US" altLang="ko-KR" sz="1600" dirty="0">
                <a:latin typeface="맑은 고딕" panose="020B0503020000020004" pitchFamily="50" charset="-127"/>
                <a:ea typeface="맑은 고딕" panose="020B0503020000020004" pitchFamily="50" charset="-127"/>
              </a:rPr>
              <a:t>The microbiome is an ecosystem of microorganisms that coexist in various parts of the human body.</a:t>
            </a:r>
            <a:endParaRPr lang="ko-KR" altLang="en-US" sz="1600" dirty="0">
              <a:latin typeface="맑은 고딕" panose="020B0503020000020004" pitchFamily="50" charset="-127"/>
              <a:ea typeface="맑은 고딕" panose="020B0503020000020004" pitchFamily="50" charset="-127"/>
            </a:endParaRPr>
          </a:p>
        </p:txBody>
      </p:sp>
      <p:sp>
        <p:nvSpPr>
          <p:cNvPr id="11" name="직사각형 10"/>
          <p:cNvSpPr/>
          <p:nvPr/>
        </p:nvSpPr>
        <p:spPr>
          <a:xfrm>
            <a:off x="412736" y="1716728"/>
            <a:ext cx="3526158" cy="574966"/>
          </a:xfrm>
          <a:prstGeom prst="rect">
            <a:avLst/>
          </a:prstGeom>
        </p:spPr>
        <p:txBody>
          <a:bodyPr wrap="none">
            <a:spAutoFit/>
          </a:bodyPr>
          <a:lstStyle/>
          <a:p>
            <a:pPr>
              <a:lnSpc>
                <a:spcPct val="150000"/>
              </a:lnSpc>
            </a:pPr>
            <a:r>
              <a:rPr lang="ko-KR" altLang="en-US" sz="2400" spc="-150" dirty="0">
                <a:latin typeface="맑은 고딕" panose="020B0503020000020004" pitchFamily="50" charset="-127"/>
              </a:rPr>
              <a:t>③</a:t>
            </a:r>
            <a:r>
              <a:rPr lang="ko-KR" altLang="en-US" sz="2400" spc="-150" dirty="0">
                <a:latin typeface="맑은 고딕" panose="020B0503020000020004" pitchFamily="50" charset="-127"/>
                <a:ea typeface="맑은 고딕" panose="020B0503020000020004" pitchFamily="50" charset="-127"/>
              </a:rPr>
              <a:t> </a:t>
            </a:r>
            <a:r>
              <a:rPr lang="en-US" altLang="ko-KR" sz="2400" spc="-150" dirty="0">
                <a:latin typeface="맑은 고딕" panose="020B0503020000020004" pitchFamily="50" charset="-127"/>
                <a:ea typeface="맑은 고딕" panose="020B0503020000020004" pitchFamily="50" charset="-127"/>
              </a:rPr>
              <a:t>HEALTHY MICROBIOME</a:t>
            </a:r>
            <a:endParaRPr lang="ko-KR" altLang="en-US" sz="2400" spc="-150" dirty="0">
              <a:latin typeface="맑은 고딕" panose="020B0503020000020004" pitchFamily="50" charset="-127"/>
              <a:ea typeface="맑은 고딕" panose="020B0503020000020004" pitchFamily="50" charset="-127"/>
            </a:endParaRPr>
          </a:p>
        </p:txBody>
      </p:sp>
      <p:sp>
        <p:nvSpPr>
          <p:cNvPr id="15" name="TextBox 14"/>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16" name="TextBox 15"/>
          <p:cNvSpPr txBox="1"/>
          <p:nvPr/>
        </p:nvSpPr>
        <p:spPr>
          <a:xfrm>
            <a:off x="3993277" y="315168"/>
            <a:ext cx="458087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12" name="TextBox 11"/>
          <p:cNvSpPr txBox="1"/>
          <p:nvPr/>
        </p:nvSpPr>
        <p:spPr>
          <a:xfrm>
            <a:off x="381499" y="989584"/>
            <a:ext cx="9299214" cy="735842"/>
          </a:xfrm>
          <a:prstGeom prst="rect">
            <a:avLst/>
          </a:prstGeom>
          <a:noFill/>
        </p:spPr>
        <p:txBody>
          <a:bodyPr wrap="square" rtlCol="0" anchor="ctr">
            <a:spAutoFit/>
          </a:bodyPr>
          <a:lstStyle/>
          <a:p>
            <a:pPr>
              <a:lnSpc>
                <a:spcPct val="150000"/>
              </a:lnSpc>
            </a:pPr>
            <a:r>
              <a:rPr lang="en-US" altLang="ko-KR" sz="3200" b="1" dirty="0">
                <a:latin typeface="맑은 고딕" panose="020B0503020000020004" pitchFamily="50" charset="-127"/>
                <a:ea typeface="맑은 고딕" panose="020B0503020000020004" pitchFamily="50" charset="-127"/>
              </a:rPr>
              <a:t>THE REASON YOU SHOULD TAKE PROBIOTICS</a:t>
            </a:r>
            <a:endParaRPr lang="ko-KR" altLang="en-US" sz="3200" b="1" spc="-3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702087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209827" y="1859529"/>
            <a:ext cx="6245942" cy="574966"/>
          </a:xfrm>
          <a:prstGeom prst="rect">
            <a:avLst/>
          </a:prstGeom>
          <a:noFill/>
        </p:spPr>
        <p:txBody>
          <a:bodyPr wrap="square" rtlCol="0">
            <a:spAutoFit/>
          </a:bodyPr>
          <a:lstStyle/>
          <a:p>
            <a:pPr>
              <a:lnSpc>
                <a:spcPct val="150000"/>
              </a:lnSpc>
            </a:pPr>
            <a:r>
              <a:rPr lang="en-US" altLang="ko-KR" sz="2400" dirty="0">
                <a:latin typeface="맑은 고딕" panose="020B0503020000020004" pitchFamily="50" charset="-127"/>
                <a:ea typeface="맑은 고딕" panose="020B0503020000020004" pitchFamily="50" charset="-127"/>
              </a:rPr>
              <a:t>DISEASES AFFECTED BY THE MICROBIOME</a:t>
            </a:r>
            <a:endParaRPr lang="ko-KR" altLang="en-US" sz="2400" dirty="0">
              <a:latin typeface="맑은 고딕" panose="020B0503020000020004" pitchFamily="50" charset="-127"/>
              <a:ea typeface="맑은 고딕" panose="020B0503020000020004" pitchFamily="50" charset="-127"/>
            </a:endParaRPr>
          </a:p>
        </p:txBody>
      </p:sp>
      <p:grpSp>
        <p:nvGrpSpPr>
          <p:cNvPr id="6" name="그룹 5"/>
          <p:cNvGrpSpPr/>
          <p:nvPr/>
        </p:nvGrpSpPr>
        <p:grpSpPr>
          <a:xfrm>
            <a:off x="2747699" y="2608833"/>
            <a:ext cx="7170197" cy="4089199"/>
            <a:chOff x="3117542" y="2609003"/>
            <a:chExt cx="7170197" cy="4089199"/>
          </a:xfrm>
        </p:grpSpPr>
        <p:pic>
          <p:nvPicPr>
            <p:cNvPr id="4" name="그림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6097" y="2609003"/>
              <a:ext cx="6672401" cy="4089199"/>
            </a:xfrm>
            <a:prstGeom prst="rect">
              <a:avLst/>
            </a:prstGeom>
          </p:spPr>
        </p:pic>
        <p:sp>
          <p:nvSpPr>
            <p:cNvPr id="5" name="직사각형 4"/>
            <p:cNvSpPr/>
            <p:nvPr/>
          </p:nvSpPr>
          <p:spPr>
            <a:xfrm>
              <a:off x="3471168" y="3346882"/>
              <a:ext cx="1837678" cy="639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맑은 고딕" panose="020B0503020000020004" pitchFamily="50" charset="-127"/>
                  <a:ea typeface="맑은 고딕" panose="020B0503020000020004" pitchFamily="50" charset="-127"/>
                </a:rPr>
                <a:t>아토피</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천식</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알레르기</a:t>
              </a:r>
              <a:r>
                <a:rPr lang="en-US" altLang="ko-KR" sz="1200" dirty="0">
                  <a:solidFill>
                    <a:schemeClr val="tx1"/>
                  </a:solidFill>
                  <a:latin typeface="맑은 고딕" panose="020B0503020000020004" pitchFamily="50" charset="-127"/>
                  <a:ea typeface="맑은 고딕" panose="020B0503020000020004" pitchFamily="50" charset="-127"/>
                </a:rPr>
                <a:t>, </a:t>
              </a:r>
            </a:p>
            <a:p>
              <a:pPr algn="ctr"/>
              <a:r>
                <a:rPr lang="ko-KR" altLang="en-US" sz="1200" dirty="0">
                  <a:solidFill>
                    <a:schemeClr val="tx1"/>
                  </a:solidFill>
                  <a:latin typeface="맑은 고딕" panose="020B0503020000020004" pitchFamily="50" charset="-127"/>
                  <a:ea typeface="맑은 고딕" panose="020B0503020000020004" pitchFamily="50" charset="-127"/>
                </a:rPr>
                <a:t>갑상선항진증 등 </a:t>
              </a:r>
            </a:p>
          </p:txBody>
        </p:sp>
        <p:sp>
          <p:nvSpPr>
            <p:cNvPr id="18" name="직사각형 17"/>
            <p:cNvSpPr/>
            <p:nvPr/>
          </p:nvSpPr>
          <p:spPr>
            <a:xfrm>
              <a:off x="3117542" y="4582357"/>
              <a:ext cx="1837678" cy="639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맑은 고딕" panose="020B0503020000020004" pitchFamily="50" charset="-127"/>
                  <a:ea typeface="맑은 고딕" panose="020B0503020000020004" pitchFamily="50" charset="-127"/>
                </a:rPr>
                <a:t>비알콜성 지방간</a:t>
              </a:r>
              <a:r>
                <a:rPr lang="en-US" altLang="ko-KR" sz="1200" dirty="0">
                  <a:solidFill>
                    <a:schemeClr val="tx1"/>
                  </a:solidFill>
                  <a:latin typeface="맑은 고딕" panose="020B0503020000020004" pitchFamily="50" charset="-127"/>
                  <a:ea typeface="맑은 고딕" panose="020B0503020000020004" pitchFamily="50" charset="-127"/>
                </a:rPr>
                <a:t>, </a:t>
              </a:r>
            </a:p>
            <a:p>
              <a:pPr algn="ctr"/>
              <a:r>
                <a:rPr lang="ko-KR" altLang="en-US" sz="1200" dirty="0">
                  <a:solidFill>
                    <a:schemeClr val="tx1"/>
                  </a:solidFill>
                  <a:latin typeface="맑은 고딕" panose="020B0503020000020004" pitchFamily="50" charset="-127"/>
                  <a:ea typeface="맑은 고딕" panose="020B0503020000020004" pitchFamily="50" charset="-127"/>
                </a:rPr>
                <a:t>간경화</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간염</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간암</a:t>
              </a:r>
            </a:p>
          </p:txBody>
        </p:sp>
        <p:sp>
          <p:nvSpPr>
            <p:cNvPr id="19" name="직사각형 18"/>
            <p:cNvSpPr/>
            <p:nvPr/>
          </p:nvSpPr>
          <p:spPr>
            <a:xfrm>
              <a:off x="3163409" y="5894773"/>
              <a:ext cx="1837678" cy="7575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맑은 고딕" panose="020B0503020000020004" pitchFamily="50" charset="-127"/>
                  <a:ea typeface="맑은 고딕" panose="020B0503020000020004" pitchFamily="50" charset="-127"/>
                </a:rPr>
                <a:t>과민성장증후군</a:t>
              </a:r>
              <a:r>
                <a:rPr lang="en-US" altLang="ko-KR" sz="1200" dirty="0">
                  <a:solidFill>
                    <a:schemeClr val="tx1"/>
                  </a:solidFill>
                  <a:latin typeface="맑은 고딕" panose="020B0503020000020004" pitchFamily="50" charset="-127"/>
                  <a:ea typeface="맑은 고딕" panose="020B0503020000020004" pitchFamily="50" charset="-127"/>
                </a:rPr>
                <a:t>, </a:t>
              </a:r>
            </a:p>
            <a:p>
              <a:pPr algn="ctr"/>
              <a:r>
                <a:rPr lang="ko-KR" altLang="en-US" sz="1200" dirty="0">
                  <a:solidFill>
                    <a:schemeClr val="tx1"/>
                  </a:solidFill>
                  <a:latin typeface="맑은 고딕" panose="020B0503020000020004" pitchFamily="50" charset="-127"/>
                  <a:ea typeface="맑은 고딕" panose="020B0503020000020004" pitchFamily="50" charset="-127"/>
                </a:rPr>
                <a:t>크론병</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궤양성대장염</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대장암 등 </a:t>
              </a:r>
            </a:p>
          </p:txBody>
        </p:sp>
        <p:sp>
          <p:nvSpPr>
            <p:cNvPr id="20" name="직사각형 19"/>
            <p:cNvSpPr/>
            <p:nvPr/>
          </p:nvSpPr>
          <p:spPr>
            <a:xfrm>
              <a:off x="8171893" y="3197442"/>
              <a:ext cx="1837678" cy="690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맑은 고딕" panose="020B0503020000020004" pitchFamily="50" charset="-127"/>
                  <a:ea typeface="맑은 고딕" panose="020B0503020000020004" pitchFamily="50" charset="-127"/>
                </a:rPr>
                <a:t>치매</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파킨슨</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우울증</a:t>
              </a:r>
              <a:endParaRPr lang="en-US" altLang="ko-KR" sz="1200" dirty="0">
                <a:solidFill>
                  <a:schemeClr val="tx1"/>
                </a:solidFill>
                <a:latin typeface="맑은 고딕" panose="020B0503020000020004" pitchFamily="50" charset="-127"/>
                <a:ea typeface="맑은 고딕" panose="020B0503020000020004" pitchFamily="50" charset="-127"/>
              </a:endParaRPr>
            </a:p>
            <a:p>
              <a:pPr algn="ctr"/>
              <a:r>
                <a:rPr lang="ko-KR" altLang="en-US" sz="1200" dirty="0">
                  <a:solidFill>
                    <a:schemeClr val="tx1"/>
                  </a:solidFill>
                  <a:latin typeface="맑은 고딕" panose="020B0503020000020004" pitchFamily="50" charset="-127"/>
                  <a:ea typeface="맑은 고딕" panose="020B0503020000020004" pitchFamily="50" charset="-127"/>
                </a:rPr>
                <a:t>자페스펙트럼 장애</a:t>
              </a:r>
            </a:p>
          </p:txBody>
        </p:sp>
        <p:sp>
          <p:nvSpPr>
            <p:cNvPr id="21" name="직사각형 20"/>
            <p:cNvSpPr/>
            <p:nvPr/>
          </p:nvSpPr>
          <p:spPr>
            <a:xfrm>
              <a:off x="8191128" y="4379651"/>
              <a:ext cx="1837678" cy="690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latin typeface="맑은 고딕" panose="020B0503020000020004" pitchFamily="50" charset="-127"/>
                  <a:ea typeface="맑은 고딕" panose="020B0503020000020004" pitchFamily="50" charset="-127"/>
                </a:rPr>
                <a:t>동맥경화</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심근경색</a:t>
              </a:r>
              <a:r>
                <a:rPr lang="en-US" altLang="ko-KR" sz="1200" dirty="0">
                  <a:solidFill>
                    <a:schemeClr val="tx1"/>
                  </a:solidFill>
                  <a:latin typeface="맑은 고딕" panose="020B0503020000020004" pitchFamily="50" charset="-127"/>
                  <a:ea typeface="맑은 고딕" panose="020B0503020000020004" pitchFamily="50" charset="-127"/>
                </a:rPr>
                <a:t>, </a:t>
              </a:r>
            </a:p>
            <a:p>
              <a:pPr algn="ctr"/>
              <a:r>
                <a:rPr lang="ko-KR" altLang="en-US" sz="1200" dirty="0">
                  <a:solidFill>
                    <a:schemeClr val="tx1"/>
                  </a:solidFill>
                  <a:latin typeface="맑은 고딕" panose="020B0503020000020004" pitchFamily="50" charset="-127"/>
                  <a:ea typeface="맑은 고딕" panose="020B0503020000020004" pitchFamily="50" charset="-127"/>
                </a:rPr>
                <a:t>뇌졸중</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고혈압</a:t>
              </a:r>
            </a:p>
          </p:txBody>
        </p:sp>
        <p:sp>
          <p:nvSpPr>
            <p:cNvPr id="22" name="직사각형 21"/>
            <p:cNvSpPr/>
            <p:nvPr/>
          </p:nvSpPr>
          <p:spPr>
            <a:xfrm>
              <a:off x="8450061" y="5615126"/>
              <a:ext cx="1837678" cy="690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a:solidFill>
                    <a:schemeClr val="tx1"/>
                  </a:solidFill>
                  <a:latin typeface="맑은 고딕" panose="020B0503020000020004" pitchFamily="50" charset="-127"/>
                  <a:ea typeface="맑은 고딕" panose="020B0503020000020004" pitchFamily="50" charset="-127"/>
                </a:rPr>
                <a:t>제</a:t>
              </a:r>
              <a:r>
                <a:rPr lang="en-US" altLang="ko-KR" sz="1200" dirty="0">
                  <a:solidFill>
                    <a:schemeClr val="tx1"/>
                  </a:solidFill>
                  <a:latin typeface="맑은 고딕" panose="020B0503020000020004" pitchFamily="50" charset="-127"/>
                  <a:ea typeface="맑은 고딕" panose="020B0503020000020004" pitchFamily="50" charset="-127"/>
                </a:rPr>
                <a:t>2</a:t>
              </a:r>
              <a:r>
                <a:rPr lang="ko-KR" altLang="en-US" sz="1200" dirty="0">
                  <a:solidFill>
                    <a:schemeClr val="tx1"/>
                  </a:solidFill>
                  <a:latin typeface="맑은 고딕" panose="020B0503020000020004" pitchFamily="50" charset="-127"/>
                  <a:ea typeface="맑은 고딕" panose="020B0503020000020004" pitchFamily="50" charset="-127"/>
                </a:rPr>
                <a:t>형 당뇨</a:t>
              </a:r>
              <a:r>
                <a:rPr lang="en-US" altLang="ko-KR" sz="1200" dirty="0">
                  <a:solidFill>
                    <a:schemeClr val="tx1"/>
                  </a:solidFill>
                  <a:latin typeface="맑은 고딕" panose="020B0503020000020004" pitchFamily="50" charset="-127"/>
                  <a:ea typeface="맑은 고딕" panose="020B0503020000020004" pitchFamily="50" charset="-127"/>
                </a:rPr>
                <a:t>, </a:t>
              </a:r>
              <a:r>
                <a:rPr lang="ko-KR" altLang="en-US" sz="1200" dirty="0">
                  <a:solidFill>
                    <a:schemeClr val="tx1"/>
                  </a:solidFill>
                  <a:latin typeface="맑은 고딕" panose="020B0503020000020004" pitchFamily="50" charset="-127"/>
                  <a:ea typeface="맑은 고딕" panose="020B0503020000020004" pitchFamily="50" charset="-127"/>
                </a:rPr>
                <a:t>비만 등</a:t>
              </a:r>
            </a:p>
          </p:txBody>
        </p:sp>
      </p:grpSp>
      <p:sp>
        <p:nvSpPr>
          <p:cNvPr id="23" name="TextBox 22"/>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24" name="TextBox 23"/>
          <p:cNvSpPr txBox="1"/>
          <p:nvPr/>
        </p:nvSpPr>
        <p:spPr>
          <a:xfrm>
            <a:off x="3993278" y="325001"/>
            <a:ext cx="4679040"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
        <p:nvSpPr>
          <p:cNvPr id="14" name="TextBox 13"/>
          <p:cNvSpPr txBox="1"/>
          <p:nvPr/>
        </p:nvSpPr>
        <p:spPr>
          <a:xfrm>
            <a:off x="381499" y="1029819"/>
            <a:ext cx="8229101" cy="655372"/>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THE REASON YOU SHOULD TAKE PROBIOTICS</a:t>
            </a:r>
            <a:endParaRPr lang="ko-KR" altLang="en-US" sz="2800" b="1" spc="-300"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A4B634F2-2B7B-5D0E-666A-D2AE8DC154FF}"/>
              </a:ext>
            </a:extLst>
          </p:cNvPr>
          <p:cNvSpPr txBox="1"/>
          <p:nvPr/>
        </p:nvSpPr>
        <p:spPr>
          <a:xfrm>
            <a:off x="3770478" y="3044612"/>
            <a:ext cx="1017422" cy="214931"/>
          </a:xfrm>
          <a:prstGeom prst="rect">
            <a:avLst/>
          </a:prstGeom>
          <a:solidFill>
            <a:srgbClr val="FF3F3D"/>
          </a:solidFill>
        </p:spPr>
        <p:txBody>
          <a:bodyPr wrap="square" rtlCol="0">
            <a:spAutoFit/>
          </a:bodyPr>
          <a:lstStyle/>
          <a:p>
            <a:pPr algn="ctr">
              <a:lnSpc>
                <a:spcPct val="150000"/>
              </a:lnSpc>
            </a:pPr>
            <a:r>
              <a:rPr lang="en-US" sz="600" b="1" i="0" dirty="0">
                <a:solidFill>
                  <a:schemeClr val="bg1"/>
                </a:solidFill>
                <a:effectLst/>
                <a:latin typeface="Roboto" panose="02000000000000000000" pitchFamily="2" charset="0"/>
              </a:rPr>
              <a:t>AUTOIMMUNE DISEASE</a:t>
            </a:r>
            <a:endParaRPr lang="ko-KR" altLang="en-US" sz="600" b="1" dirty="0">
              <a:solidFill>
                <a:schemeClr val="bg1"/>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4CABA337-ABF4-81BB-D84D-2575CCC0E480}"/>
              </a:ext>
            </a:extLst>
          </p:cNvPr>
          <p:cNvSpPr txBox="1"/>
          <p:nvPr/>
        </p:nvSpPr>
        <p:spPr>
          <a:xfrm>
            <a:off x="3359846" y="4272015"/>
            <a:ext cx="1017422" cy="214931"/>
          </a:xfrm>
          <a:prstGeom prst="rect">
            <a:avLst/>
          </a:prstGeom>
          <a:solidFill>
            <a:srgbClr val="FF3F3D"/>
          </a:solidFill>
        </p:spPr>
        <p:txBody>
          <a:bodyPr wrap="square" rtlCol="0">
            <a:spAutoFit/>
          </a:bodyPr>
          <a:lstStyle/>
          <a:p>
            <a:pPr algn="ctr">
              <a:lnSpc>
                <a:spcPct val="150000"/>
              </a:lnSpc>
            </a:pPr>
            <a:r>
              <a:rPr lang="en-US" sz="600" b="1" dirty="0">
                <a:solidFill>
                  <a:schemeClr val="bg1"/>
                </a:solidFill>
                <a:latin typeface="Roboto" panose="02000000000000000000" pitchFamily="2" charset="0"/>
              </a:rPr>
              <a:t>LIVER</a:t>
            </a:r>
            <a:r>
              <a:rPr lang="en-US" sz="600" b="1" i="0" dirty="0">
                <a:solidFill>
                  <a:schemeClr val="bg1"/>
                </a:solidFill>
                <a:effectLst/>
                <a:latin typeface="Roboto" panose="02000000000000000000" pitchFamily="2" charset="0"/>
              </a:rPr>
              <a:t> DISEASE</a:t>
            </a:r>
            <a:endParaRPr lang="ko-KR" altLang="en-US" sz="600" b="1" dirty="0">
              <a:solidFill>
                <a:schemeClr val="bg1"/>
              </a:solidFill>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0518F8E5-5025-7F12-BDED-533A99979D12}"/>
              </a:ext>
            </a:extLst>
          </p:cNvPr>
          <p:cNvSpPr txBox="1"/>
          <p:nvPr/>
        </p:nvSpPr>
        <p:spPr>
          <a:xfrm>
            <a:off x="3502987" y="5553379"/>
            <a:ext cx="1017422" cy="214931"/>
          </a:xfrm>
          <a:prstGeom prst="rect">
            <a:avLst/>
          </a:prstGeom>
          <a:solidFill>
            <a:srgbClr val="FF3F3D"/>
          </a:solidFill>
        </p:spPr>
        <p:txBody>
          <a:bodyPr wrap="square" rtlCol="0">
            <a:spAutoFit/>
          </a:bodyPr>
          <a:lstStyle/>
          <a:p>
            <a:pPr algn="ctr">
              <a:lnSpc>
                <a:spcPct val="150000"/>
              </a:lnSpc>
            </a:pPr>
            <a:r>
              <a:rPr lang="en-US" sz="600" b="1" dirty="0">
                <a:solidFill>
                  <a:schemeClr val="bg1"/>
                </a:solidFill>
                <a:latin typeface="Roboto" panose="02000000000000000000" pitchFamily="2" charset="0"/>
              </a:rPr>
              <a:t>INTESTINAL</a:t>
            </a:r>
            <a:r>
              <a:rPr lang="en-US" sz="600" b="1" i="0" dirty="0">
                <a:solidFill>
                  <a:schemeClr val="bg1"/>
                </a:solidFill>
                <a:effectLst/>
                <a:latin typeface="Roboto" panose="02000000000000000000" pitchFamily="2" charset="0"/>
              </a:rPr>
              <a:t> DISEASE</a:t>
            </a:r>
            <a:endParaRPr lang="ko-KR" altLang="en-US" sz="600" b="1" dirty="0">
              <a:solidFill>
                <a:schemeClr val="bg1"/>
              </a:solidFill>
              <a:latin typeface="맑은 고딕" panose="020B0503020000020004" pitchFamily="50" charset="-127"/>
              <a:ea typeface="맑은 고딕" panose="020B0503020000020004" pitchFamily="50" charset="-127"/>
            </a:endParaRPr>
          </a:p>
        </p:txBody>
      </p:sp>
      <p:sp>
        <p:nvSpPr>
          <p:cNvPr id="8" name="TextBox 7">
            <a:extLst>
              <a:ext uri="{FF2B5EF4-FFF2-40B4-BE49-F238E27FC236}">
                <a16:creationId xmlns:a16="http://schemas.microsoft.com/office/drawing/2014/main" id="{4CA65A6B-D0A9-D87E-B10C-89DD7D17BB6E}"/>
              </a:ext>
            </a:extLst>
          </p:cNvPr>
          <p:cNvSpPr txBox="1"/>
          <p:nvPr/>
        </p:nvSpPr>
        <p:spPr>
          <a:xfrm>
            <a:off x="7881187" y="2900951"/>
            <a:ext cx="1017422" cy="214931"/>
          </a:xfrm>
          <a:prstGeom prst="rect">
            <a:avLst/>
          </a:prstGeom>
          <a:solidFill>
            <a:srgbClr val="FF3F3D"/>
          </a:solidFill>
        </p:spPr>
        <p:txBody>
          <a:bodyPr wrap="square" rtlCol="0">
            <a:spAutoFit/>
          </a:bodyPr>
          <a:lstStyle/>
          <a:p>
            <a:pPr algn="ctr">
              <a:lnSpc>
                <a:spcPct val="150000"/>
              </a:lnSpc>
            </a:pPr>
            <a:r>
              <a:rPr lang="en-US" sz="600" b="1" i="0" dirty="0">
                <a:solidFill>
                  <a:schemeClr val="bg1"/>
                </a:solidFill>
                <a:effectLst/>
                <a:latin typeface="Roboto" panose="02000000000000000000" pitchFamily="2" charset="0"/>
              </a:rPr>
              <a:t>BRAIN DISEASE</a:t>
            </a:r>
            <a:endParaRPr lang="ko-KR" altLang="en-US" sz="600" b="1" dirty="0">
              <a:solidFill>
                <a:schemeClr val="bg1"/>
              </a:solidFill>
              <a:latin typeface="맑은 고딕" panose="020B0503020000020004" pitchFamily="50" charset="-127"/>
              <a:ea typeface="맑은 고딕" panose="020B0503020000020004" pitchFamily="50" charset="-127"/>
            </a:endParaRPr>
          </a:p>
        </p:txBody>
      </p:sp>
      <p:sp>
        <p:nvSpPr>
          <p:cNvPr id="9" name="TextBox 8">
            <a:extLst>
              <a:ext uri="{FF2B5EF4-FFF2-40B4-BE49-F238E27FC236}">
                <a16:creationId xmlns:a16="http://schemas.microsoft.com/office/drawing/2014/main" id="{41B3FC81-7A8F-54C6-772A-3C7FC3CC196F}"/>
              </a:ext>
            </a:extLst>
          </p:cNvPr>
          <p:cNvSpPr txBox="1"/>
          <p:nvPr/>
        </p:nvSpPr>
        <p:spPr>
          <a:xfrm>
            <a:off x="7905735" y="4076757"/>
            <a:ext cx="1017422" cy="266420"/>
          </a:xfrm>
          <a:prstGeom prst="rect">
            <a:avLst/>
          </a:prstGeom>
          <a:solidFill>
            <a:srgbClr val="FF3F3D"/>
          </a:solidFill>
        </p:spPr>
        <p:txBody>
          <a:bodyPr wrap="square" rtlCol="0">
            <a:spAutoFit/>
          </a:bodyPr>
          <a:lstStyle/>
          <a:p>
            <a:pPr algn="ctr">
              <a:lnSpc>
                <a:spcPct val="150000"/>
              </a:lnSpc>
            </a:pPr>
            <a:r>
              <a:rPr lang="en-US" sz="400" b="1" i="0" dirty="0">
                <a:solidFill>
                  <a:schemeClr val="bg1"/>
                </a:solidFill>
                <a:effectLst/>
                <a:latin typeface="Roboto" panose="02000000000000000000" pitchFamily="2" charset="0"/>
              </a:rPr>
              <a:t>CARDIOVASCULAR</a:t>
            </a:r>
          </a:p>
          <a:p>
            <a:pPr algn="ctr">
              <a:lnSpc>
                <a:spcPct val="150000"/>
              </a:lnSpc>
            </a:pPr>
            <a:r>
              <a:rPr lang="en-US" sz="400" b="1" i="0" dirty="0">
                <a:solidFill>
                  <a:schemeClr val="bg1"/>
                </a:solidFill>
                <a:effectLst/>
                <a:latin typeface="Roboto" panose="02000000000000000000" pitchFamily="2" charset="0"/>
              </a:rPr>
              <a:t>DISEASE</a:t>
            </a:r>
            <a:endParaRPr lang="ko-KR" altLang="en-US" sz="400" b="1" dirty="0">
              <a:solidFill>
                <a:schemeClr val="bg1"/>
              </a:solidFill>
              <a:latin typeface="맑은 고딕" panose="020B0503020000020004" pitchFamily="50" charset="-127"/>
              <a:ea typeface="맑은 고딕" panose="020B0503020000020004" pitchFamily="50" charset="-127"/>
            </a:endParaRPr>
          </a:p>
        </p:txBody>
      </p:sp>
      <p:sp>
        <p:nvSpPr>
          <p:cNvPr id="10" name="TextBox 9">
            <a:extLst>
              <a:ext uri="{FF2B5EF4-FFF2-40B4-BE49-F238E27FC236}">
                <a16:creationId xmlns:a16="http://schemas.microsoft.com/office/drawing/2014/main" id="{8926450D-7846-C984-6320-27E4DA2C1F10}"/>
              </a:ext>
            </a:extLst>
          </p:cNvPr>
          <p:cNvSpPr txBox="1"/>
          <p:nvPr/>
        </p:nvSpPr>
        <p:spPr>
          <a:xfrm>
            <a:off x="8195834" y="5335478"/>
            <a:ext cx="1017422" cy="214931"/>
          </a:xfrm>
          <a:prstGeom prst="rect">
            <a:avLst/>
          </a:prstGeom>
          <a:solidFill>
            <a:srgbClr val="FF3F3D"/>
          </a:solidFill>
        </p:spPr>
        <p:txBody>
          <a:bodyPr wrap="square" rtlCol="0">
            <a:spAutoFit/>
          </a:bodyPr>
          <a:lstStyle/>
          <a:p>
            <a:pPr algn="ctr">
              <a:lnSpc>
                <a:spcPct val="150000"/>
              </a:lnSpc>
            </a:pPr>
            <a:r>
              <a:rPr lang="en-US" sz="600" b="1" dirty="0">
                <a:solidFill>
                  <a:schemeClr val="bg1"/>
                </a:solidFill>
                <a:latin typeface="Roboto" panose="02000000000000000000" pitchFamily="2" charset="0"/>
              </a:rPr>
              <a:t>METABOLIC</a:t>
            </a:r>
            <a:r>
              <a:rPr lang="en-US" sz="600" b="1" i="0" dirty="0">
                <a:solidFill>
                  <a:schemeClr val="bg1"/>
                </a:solidFill>
                <a:effectLst/>
                <a:latin typeface="Roboto" panose="02000000000000000000" pitchFamily="2" charset="0"/>
              </a:rPr>
              <a:t> DISEASE</a:t>
            </a:r>
            <a:endParaRPr lang="ko-KR" altLang="en-US" sz="600" b="1" dirty="0">
              <a:solidFill>
                <a:schemeClr val="bg1"/>
              </a:solidFill>
              <a:latin typeface="맑은 고딕" panose="020B0503020000020004" pitchFamily="50" charset="-127"/>
              <a:ea typeface="맑은 고딕" panose="020B0503020000020004" pitchFamily="50" charset="-127"/>
            </a:endParaRPr>
          </a:p>
        </p:txBody>
      </p:sp>
      <p:sp>
        <p:nvSpPr>
          <p:cNvPr id="12" name="TextBox 11">
            <a:extLst>
              <a:ext uri="{FF2B5EF4-FFF2-40B4-BE49-F238E27FC236}">
                <a16:creationId xmlns:a16="http://schemas.microsoft.com/office/drawing/2014/main" id="{F699FD41-63EE-F84F-48EC-B1097B6F057D}"/>
              </a:ext>
            </a:extLst>
          </p:cNvPr>
          <p:cNvSpPr txBox="1"/>
          <p:nvPr/>
        </p:nvSpPr>
        <p:spPr>
          <a:xfrm>
            <a:off x="8147442" y="5660844"/>
            <a:ext cx="1747005" cy="567399"/>
          </a:xfrm>
          <a:prstGeom prst="rect">
            <a:avLst/>
          </a:prstGeom>
          <a:solidFill>
            <a:srgbClr val="FFFFFF"/>
          </a:solidFill>
        </p:spPr>
        <p:txBody>
          <a:bodyPr wrap="square" rtlCol="0">
            <a:spAutoFit/>
          </a:bodyPr>
          <a:lstStyle/>
          <a:p>
            <a:pPr>
              <a:lnSpc>
                <a:spcPct val="150000"/>
              </a:lnSpc>
            </a:pPr>
            <a:r>
              <a:rPr lang="en-US" sz="1100" dirty="0"/>
              <a:t>Type 2 diabetes, obesity, etc.</a:t>
            </a:r>
            <a:endParaRPr lang="ko-KR" altLang="en-US" sz="1100" dirty="0">
              <a:latin typeface="맑은 고딕" panose="020B0503020000020004" pitchFamily="50" charset="-127"/>
              <a:ea typeface="맑은 고딕" panose="020B0503020000020004" pitchFamily="50" charset="-127"/>
            </a:endParaRPr>
          </a:p>
        </p:txBody>
      </p:sp>
      <p:sp>
        <p:nvSpPr>
          <p:cNvPr id="15" name="TextBox 14">
            <a:extLst>
              <a:ext uri="{FF2B5EF4-FFF2-40B4-BE49-F238E27FC236}">
                <a16:creationId xmlns:a16="http://schemas.microsoft.com/office/drawing/2014/main" id="{66BA363D-B62C-35B5-8F74-E514A01B2811}"/>
              </a:ext>
            </a:extLst>
          </p:cNvPr>
          <p:cNvSpPr txBox="1"/>
          <p:nvPr/>
        </p:nvSpPr>
        <p:spPr>
          <a:xfrm>
            <a:off x="7929807" y="4396545"/>
            <a:ext cx="1747005" cy="824969"/>
          </a:xfrm>
          <a:prstGeom prst="rect">
            <a:avLst/>
          </a:prstGeom>
          <a:solidFill>
            <a:srgbClr val="FFFFFF"/>
          </a:solidFill>
        </p:spPr>
        <p:txBody>
          <a:bodyPr wrap="square" rtlCol="0">
            <a:spAutoFit/>
          </a:bodyPr>
          <a:lstStyle/>
          <a:p>
            <a:pPr>
              <a:lnSpc>
                <a:spcPct val="150000"/>
              </a:lnSpc>
            </a:pPr>
            <a:r>
              <a:rPr lang="en-US" sz="1100" b="0" i="0" dirty="0">
                <a:solidFill>
                  <a:srgbClr val="1F1F1F"/>
                </a:solidFill>
                <a:effectLst/>
                <a:latin typeface="Roboto" panose="02000000000000000000" pitchFamily="2" charset="0"/>
              </a:rPr>
              <a:t>Arteriosclerosis, myocardial infarction, stroke,</a:t>
            </a:r>
          </a:p>
          <a:p>
            <a:pPr>
              <a:lnSpc>
                <a:spcPct val="150000"/>
              </a:lnSpc>
            </a:pPr>
            <a:r>
              <a:rPr lang="en-US" sz="1100" b="0" i="0" dirty="0">
                <a:solidFill>
                  <a:srgbClr val="1F1F1F"/>
                </a:solidFill>
                <a:effectLst/>
                <a:latin typeface="Roboto" panose="02000000000000000000" pitchFamily="2" charset="0"/>
              </a:rPr>
              <a:t>hypertension</a:t>
            </a:r>
            <a:endParaRPr lang="ko-KR" altLang="en-US" sz="1100" dirty="0">
              <a:latin typeface="맑은 고딕" panose="020B0503020000020004" pitchFamily="50" charset="-127"/>
              <a:ea typeface="맑은 고딕" panose="020B0503020000020004" pitchFamily="50" charset="-127"/>
            </a:endParaRPr>
          </a:p>
        </p:txBody>
      </p:sp>
      <p:sp>
        <p:nvSpPr>
          <p:cNvPr id="16" name="TextBox 15">
            <a:extLst>
              <a:ext uri="{FF2B5EF4-FFF2-40B4-BE49-F238E27FC236}">
                <a16:creationId xmlns:a16="http://schemas.microsoft.com/office/drawing/2014/main" id="{62BE222C-C559-1E59-F1BF-0C714DB1CAAB}"/>
              </a:ext>
            </a:extLst>
          </p:cNvPr>
          <p:cNvSpPr txBox="1"/>
          <p:nvPr/>
        </p:nvSpPr>
        <p:spPr>
          <a:xfrm>
            <a:off x="7906691" y="3210601"/>
            <a:ext cx="1747005" cy="821315"/>
          </a:xfrm>
          <a:prstGeom prst="rect">
            <a:avLst/>
          </a:prstGeom>
          <a:solidFill>
            <a:srgbClr val="FFFFFF"/>
          </a:solidFill>
        </p:spPr>
        <p:txBody>
          <a:bodyPr wrap="square" rtlCol="0">
            <a:spAutoFit/>
          </a:bodyPr>
          <a:lstStyle/>
          <a:p>
            <a:pPr>
              <a:lnSpc>
                <a:spcPct val="150000"/>
              </a:lnSpc>
            </a:pPr>
            <a:r>
              <a:rPr lang="en-US" sz="1100" dirty="0"/>
              <a:t>Dementia, Parkinson's, depression, autism spectrum disorders</a:t>
            </a:r>
            <a:endParaRPr lang="ko-KR" altLang="en-US" sz="1100" dirty="0">
              <a:latin typeface="맑은 고딕" panose="020B0503020000020004" pitchFamily="50" charset="-127"/>
              <a:ea typeface="맑은 고딕" panose="020B0503020000020004" pitchFamily="50" charset="-127"/>
            </a:endParaRPr>
          </a:p>
        </p:txBody>
      </p:sp>
      <p:sp>
        <p:nvSpPr>
          <p:cNvPr id="17" name="TextBox 16">
            <a:extLst>
              <a:ext uri="{FF2B5EF4-FFF2-40B4-BE49-F238E27FC236}">
                <a16:creationId xmlns:a16="http://schemas.microsoft.com/office/drawing/2014/main" id="{D85389A7-1E34-5271-7677-A06EE142FDDF}"/>
              </a:ext>
            </a:extLst>
          </p:cNvPr>
          <p:cNvSpPr txBox="1"/>
          <p:nvPr/>
        </p:nvSpPr>
        <p:spPr>
          <a:xfrm>
            <a:off x="2738785" y="5916647"/>
            <a:ext cx="1864514" cy="824969"/>
          </a:xfrm>
          <a:prstGeom prst="rect">
            <a:avLst/>
          </a:prstGeom>
          <a:solidFill>
            <a:srgbClr val="FFFFFF"/>
          </a:solidFill>
        </p:spPr>
        <p:txBody>
          <a:bodyPr wrap="square" rtlCol="0">
            <a:spAutoFit/>
          </a:bodyPr>
          <a:lstStyle/>
          <a:p>
            <a:pPr>
              <a:lnSpc>
                <a:spcPct val="150000"/>
              </a:lnSpc>
            </a:pPr>
            <a:r>
              <a:rPr lang="en-US" sz="1100" b="0" i="0" dirty="0">
                <a:solidFill>
                  <a:srgbClr val="1F1F1F"/>
                </a:solidFill>
                <a:effectLst/>
                <a:latin typeface="Roboto" panose="02000000000000000000" pitchFamily="2" charset="0"/>
              </a:rPr>
              <a:t>Irritable bowel syndrome, Crohn's disease, ulcerative colitis, colon cancer, etc.</a:t>
            </a:r>
            <a:endParaRPr lang="ko-KR" altLang="en-US" sz="1100" dirty="0">
              <a:latin typeface="맑은 고딕" panose="020B0503020000020004" pitchFamily="50" charset="-127"/>
              <a:ea typeface="맑은 고딕" panose="020B0503020000020004" pitchFamily="50" charset="-127"/>
            </a:endParaRPr>
          </a:p>
        </p:txBody>
      </p:sp>
      <p:sp>
        <p:nvSpPr>
          <p:cNvPr id="25" name="TextBox 24">
            <a:extLst>
              <a:ext uri="{FF2B5EF4-FFF2-40B4-BE49-F238E27FC236}">
                <a16:creationId xmlns:a16="http://schemas.microsoft.com/office/drawing/2014/main" id="{50766A96-17DA-F7BB-D463-3115EE303A79}"/>
              </a:ext>
            </a:extLst>
          </p:cNvPr>
          <p:cNvSpPr txBox="1"/>
          <p:nvPr/>
        </p:nvSpPr>
        <p:spPr>
          <a:xfrm>
            <a:off x="2738785" y="4576603"/>
            <a:ext cx="1747005" cy="821315"/>
          </a:xfrm>
          <a:prstGeom prst="rect">
            <a:avLst/>
          </a:prstGeom>
          <a:solidFill>
            <a:srgbClr val="FFFFFF"/>
          </a:solidFill>
        </p:spPr>
        <p:txBody>
          <a:bodyPr wrap="square" rtlCol="0">
            <a:spAutoFit/>
          </a:bodyPr>
          <a:lstStyle/>
          <a:p>
            <a:pPr>
              <a:lnSpc>
                <a:spcPct val="150000"/>
              </a:lnSpc>
            </a:pPr>
            <a:r>
              <a:rPr lang="en-US" sz="1100" dirty="0"/>
              <a:t>Nonalcoholic fatty liver disease, cirrhosis, hepatitis, liver cancer</a:t>
            </a:r>
            <a:endParaRPr lang="ko-KR" altLang="en-US" sz="1100" dirty="0">
              <a:latin typeface="맑은 고딕" panose="020B0503020000020004" pitchFamily="50" charset="-127"/>
              <a:ea typeface="맑은 고딕" panose="020B0503020000020004" pitchFamily="50" charset="-127"/>
            </a:endParaRPr>
          </a:p>
        </p:txBody>
      </p:sp>
      <p:sp>
        <p:nvSpPr>
          <p:cNvPr id="26" name="TextBox 25">
            <a:extLst>
              <a:ext uri="{FF2B5EF4-FFF2-40B4-BE49-F238E27FC236}">
                <a16:creationId xmlns:a16="http://schemas.microsoft.com/office/drawing/2014/main" id="{C0B43584-2D20-932F-53A3-36B97AA7C628}"/>
              </a:ext>
            </a:extLst>
          </p:cNvPr>
          <p:cNvSpPr txBox="1"/>
          <p:nvPr/>
        </p:nvSpPr>
        <p:spPr>
          <a:xfrm>
            <a:off x="3129261" y="3382608"/>
            <a:ext cx="1747005" cy="567399"/>
          </a:xfrm>
          <a:prstGeom prst="rect">
            <a:avLst/>
          </a:prstGeom>
          <a:solidFill>
            <a:srgbClr val="FFFFFF"/>
          </a:solidFill>
        </p:spPr>
        <p:txBody>
          <a:bodyPr wrap="square" rtlCol="0">
            <a:spAutoFit/>
          </a:bodyPr>
          <a:lstStyle/>
          <a:p>
            <a:pPr>
              <a:lnSpc>
                <a:spcPct val="150000"/>
              </a:lnSpc>
            </a:pPr>
            <a:r>
              <a:rPr lang="en-US" sz="1100" dirty="0"/>
              <a:t>Atopy, asthma, allergies, hyperthyroidism, etc.</a:t>
            </a:r>
            <a:endParaRPr lang="ko-KR" altLang="en-US" sz="11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42905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55243" y="1754809"/>
            <a:ext cx="11481512" cy="816249"/>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WHY </a:t>
            </a:r>
            <a:r>
              <a:rPr lang="en-US" altLang="ko-KR" sz="3600" b="1" dirty="0">
                <a:latin typeface="맑은 고딕" panose="020B0503020000020004" pitchFamily="50" charset="-127"/>
                <a:ea typeface="맑은 고딕" panose="020B0503020000020004" pitchFamily="50" charset="-127"/>
              </a:rPr>
              <a:t>CONTINUOUS INTAKE</a:t>
            </a:r>
            <a:r>
              <a:rPr lang="en-US" altLang="ko-KR" sz="2800" b="1" dirty="0">
                <a:latin typeface="맑은 고딕" panose="020B0503020000020004" pitchFamily="50" charset="-127"/>
                <a:ea typeface="맑은 고딕" panose="020B0503020000020004" pitchFamily="50" charset="-127"/>
              </a:rPr>
              <a:t> OF PROBIOTICS IS IMPORTANT!</a:t>
            </a:r>
            <a:endParaRPr lang="ko-KR" altLang="en-US" sz="2800" b="1" dirty="0">
              <a:latin typeface="맑은 고딕" panose="020B0503020000020004" pitchFamily="50" charset="-127"/>
              <a:ea typeface="맑은 고딕" panose="020B0503020000020004" pitchFamily="50" charset="-127"/>
            </a:endParaRPr>
          </a:p>
        </p:txBody>
      </p:sp>
      <p:sp>
        <p:nvSpPr>
          <p:cNvPr id="3" name="TextBox 2"/>
          <p:cNvSpPr txBox="1"/>
          <p:nvPr/>
        </p:nvSpPr>
        <p:spPr>
          <a:xfrm>
            <a:off x="791462" y="3063508"/>
            <a:ext cx="10837178" cy="1700787"/>
          </a:xfrm>
          <a:prstGeom prst="rect">
            <a:avLst/>
          </a:prstGeom>
          <a:noFill/>
        </p:spPr>
        <p:txBody>
          <a:bodyPr wrap="square" rtlCol="0">
            <a:spAutoFit/>
          </a:bodyPr>
          <a:lstStyle/>
          <a:p>
            <a:pPr algn="ctr">
              <a:lnSpc>
                <a:spcPct val="150000"/>
              </a:lnSpc>
            </a:pPr>
            <a:r>
              <a:rPr lang="ko-KR" altLang="en-US" dirty="0">
                <a:latin typeface="맑은 고딕" panose="020B0503020000020004" pitchFamily="50" charset="-127"/>
                <a:ea typeface="맑은 고딕" panose="020B0503020000020004" pitchFamily="50" charset="-127"/>
              </a:rPr>
              <a:t>〮 </a:t>
            </a:r>
            <a:r>
              <a:rPr lang="en-US" dirty="0"/>
              <a:t>Probiotics are </a:t>
            </a:r>
            <a:r>
              <a:rPr lang="en-US" b="1" u="sng" dirty="0"/>
              <a:t>temporary visitors in the body</a:t>
            </a:r>
            <a:r>
              <a:rPr lang="en-US" dirty="0"/>
              <a:t> and are different from the native bacteria in the gut.</a:t>
            </a:r>
            <a:endParaRPr lang="en-US" altLang="ko-KR" dirty="0">
              <a:latin typeface="맑은 고딕" panose="020B0503020000020004" pitchFamily="50" charset="-127"/>
              <a:ea typeface="맑은 고딕" panose="020B0503020000020004" pitchFamily="50" charset="-127"/>
            </a:endParaRPr>
          </a:p>
          <a:p>
            <a:pPr algn="ctr">
              <a:lnSpc>
                <a:spcPct val="150000"/>
              </a:lnSpc>
            </a:pPr>
            <a:r>
              <a:rPr lang="ko-KR" altLang="en-US" dirty="0">
                <a:latin typeface="맑은 고딕" panose="020B0503020000020004" pitchFamily="50" charset="-127"/>
                <a:ea typeface="맑은 고딕" panose="020B0503020000020004" pitchFamily="50" charset="-127"/>
              </a:rPr>
              <a:t>〮 </a:t>
            </a:r>
            <a:r>
              <a:rPr lang="en-US" dirty="0"/>
              <a:t>Most are excreted within about two weeks after consumption.</a:t>
            </a:r>
            <a:r>
              <a:rPr lang="ko-KR" altLang="en-US" dirty="0">
                <a:latin typeface="맑은 고딕" panose="020B0503020000020004" pitchFamily="50" charset="-127"/>
                <a:ea typeface="맑은 고딕" panose="020B0503020000020004" pitchFamily="50" charset="-127"/>
              </a:rPr>
              <a:t> → </a:t>
            </a:r>
            <a:r>
              <a:rPr lang="en-US" altLang="ko-KR" dirty="0">
                <a:latin typeface="맑은 고딕" panose="020B0503020000020004" pitchFamily="50" charset="-127"/>
                <a:ea typeface="맑은 고딕" panose="020B0503020000020004" pitchFamily="50" charset="-127"/>
              </a:rPr>
              <a:t>Does not settle in the intestines.</a:t>
            </a:r>
          </a:p>
          <a:p>
            <a:pPr algn="ctr">
              <a:lnSpc>
                <a:spcPct val="150000"/>
              </a:lnSpc>
            </a:pPr>
            <a:r>
              <a:rPr lang="ko-KR" altLang="en-US" dirty="0">
                <a:latin typeface="맑은 고딕" panose="020B0503020000020004" pitchFamily="50" charset="-127"/>
                <a:ea typeface="맑은 고딕" panose="020B0503020000020004" pitchFamily="50" charset="-127"/>
              </a:rPr>
              <a:t>〮 </a:t>
            </a:r>
            <a:r>
              <a:rPr lang="en-US" dirty="0"/>
              <a:t>However, they help support gut health and fight off harmful bacteria.</a:t>
            </a:r>
          </a:p>
          <a:p>
            <a:pPr algn="ctr">
              <a:lnSpc>
                <a:spcPct val="150000"/>
              </a:lnSpc>
            </a:pPr>
            <a:r>
              <a:rPr lang="ko-KR" altLang="en-US" dirty="0">
                <a:latin typeface="맑은 고딕" panose="020B0503020000020004" pitchFamily="50" charset="-127"/>
                <a:ea typeface="맑은 고딕" panose="020B0503020000020004" pitchFamily="50" charset="-127"/>
              </a:rPr>
              <a:t>〮 </a:t>
            </a:r>
            <a:r>
              <a:rPr lang="en-US" dirty="0"/>
              <a:t>The gut environment is constantly changing due to diet, stress, medications, and other factors.</a:t>
            </a:r>
            <a:r>
              <a:rPr lang="en-US" altLang="ko-KR" dirty="0"/>
              <a:t> </a:t>
            </a:r>
            <a:endParaRPr lang="ko-KR" altLang="en-US" dirty="0"/>
          </a:p>
        </p:txBody>
      </p:sp>
      <p:sp>
        <p:nvSpPr>
          <p:cNvPr id="10" name="직사각형 9"/>
          <p:cNvSpPr/>
          <p:nvPr/>
        </p:nvSpPr>
        <p:spPr>
          <a:xfrm>
            <a:off x="1173511" y="5678319"/>
            <a:ext cx="10073079" cy="494494"/>
          </a:xfrm>
          <a:prstGeom prst="rect">
            <a:avLst/>
          </a:prstGeom>
          <a:solidFill>
            <a:srgbClr val="002060"/>
          </a:solidFill>
        </p:spPr>
        <p:txBody>
          <a:bodyPr wrap="none" anchor="ctr">
            <a:spAutoFit/>
          </a:bodyPr>
          <a:lstStyle/>
          <a:p>
            <a:pPr>
              <a:lnSpc>
                <a:spcPct val="150000"/>
              </a:lnSpc>
            </a:pPr>
            <a:r>
              <a:rPr lang="ko-KR" altLang="en-US" dirty="0">
                <a:latin typeface="맑은 고딕" panose="020B0503020000020004" pitchFamily="50" charset="-127"/>
                <a:ea typeface="맑은 고딕" panose="020B0503020000020004" pitchFamily="50" charset="-127"/>
              </a:rPr>
              <a:t> </a:t>
            </a:r>
            <a:r>
              <a:rPr lang="en-US" sz="2000" dirty="0">
                <a:solidFill>
                  <a:schemeClr val="bg1"/>
                </a:solidFill>
              </a:rPr>
              <a:t>CONSISTENT PROBIOTIC INTAKE IS ESSENTIAL FOR MAINTAINING A HEALTHY GUT!</a:t>
            </a:r>
            <a:endParaRPr lang="en-US" altLang="ko-KR" sz="2000" dirty="0">
              <a:solidFill>
                <a:schemeClr val="bg1"/>
              </a:solidFill>
              <a:latin typeface="맑은 고딕" panose="020B0503020000020004" pitchFamily="50" charset="-127"/>
              <a:ea typeface="맑은 고딕" panose="020B0503020000020004" pitchFamily="50" charset="-127"/>
            </a:endParaRPr>
          </a:p>
        </p:txBody>
      </p:sp>
      <p:sp>
        <p:nvSpPr>
          <p:cNvPr id="7" name="TextBox 6"/>
          <p:cNvSpPr txBox="1"/>
          <p:nvPr/>
        </p:nvSpPr>
        <p:spPr>
          <a:xfrm>
            <a:off x="1808879" y="320382"/>
            <a:ext cx="2388180" cy="323165"/>
          </a:xfrm>
          <a:prstGeom prst="rect">
            <a:avLst/>
          </a:prstGeom>
          <a:noFill/>
        </p:spPr>
        <p:txBody>
          <a:bodyPr wrap="square" rtlCol="0">
            <a:spAutoFit/>
          </a:bodyPr>
          <a:lstStyle/>
          <a:p>
            <a:r>
              <a:rPr lang="en-US" altLang="ko-KR" sz="1500" b="1" dirty="0">
                <a:latin typeface="맑은 고딕" panose="020B0503020000020004" pitchFamily="50" charset="-127"/>
                <a:ea typeface="맑은 고딕" panose="020B0503020000020004" pitchFamily="50" charset="-127"/>
              </a:rPr>
              <a:t>3. PROBIOTICS</a:t>
            </a:r>
          </a:p>
        </p:txBody>
      </p:sp>
      <p:sp>
        <p:nvSpPr>
          <p:cNvPr id="8" name="TextBox 7"/>
          <p:cNvSpPr txBox="1"/>
          <p:nvPr/>
        </p:nvSpPr>
        <p:spPr>
          <a:xfrm>
            <a:off x="3993278" y="325001"/>
            <a:ext cx="4433546"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THE REASON YOU SHOULD TAKE PROBIOTICS</a:t>
            </a:r>
          </a:p>
        </p:txBody>
      </p:sp>
    </p:spTree>
    <p:extLst>
      <p:ext uri="{BB962C8B-B14F-4D97-AF65-F5344CB8AC3E}">
        <p14:creationId xmlns:p14="http://schemas.microsoft.com/office/powerpoint/2010/main" val="3263649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980620" y="4708596"/>
            <a:ext cx="2190187" cy="104580"/>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9" name="TextBox 8"/>
          <p:cNvSpPr txBox="1"/>
          <p:nvPr/>
        </p:nvSpPr>
        <p:spPr>
          <a:xfrm>
            <a:off x="916131" y="2152379"/>
            <a:ext cx="5277543" cy="574966"/>
          </a:xfrm>
          <a:prstGeom prst="rect">
            <a:avLst/>
          </a:prstGeom>
          <a:noFill/>
        </p:spPr>
        <p:txBody>
          <a:bodyPr wrap="square" rtlCol="0" anchor="ctr">
            <a:spAutoFit/>
          </a:bodyPr>
          <a:lstStyle/>
          <a:p>
            <a:pPr>
              <a:lnSpc>
                <a:spcPct val="150000"/>
              </a:lnSpc>
            </a:pPr>
            <a:r>
              <a:rPr lang="en-US" altLang="ko-KR" sz="2400" b="1" dirty="0">
                <a:latin typeface="맑은 고딕" panose="020B0503020000020004" pitchFamily="50" charset="-127"/>
                <a:ea typeface="맑은 고딕" panose="020B0503020000020004" pitchFamily="50" charset="-127"/>
              </a:rPr>
              <a:t>DEFINITION OF MICROBIOME</a:t>
            </a:r>
            <a:endParaRPr lang="ko-KR" altLang="en-US" sz="2400" b="1" dirty="0">
              <a:latin typeface="맑은 고딕" panose="020B0503020000020004" pitchFamily="50" charset="-127"/>
              <a:ea typeface="맑은 고딕" panose="020B0503020000020004" pitchFamily="50" charset="-127"/>
            </a:endParaRPr>
          </a:p>
        </p:txBody>
      </p:sp>
      <p:sp>
        <p:nvSpPr>
          <p:cNvPr id="8" name="TextBox 7"/>
          <p:cNvSpPr txBox="1"/>
          <p:nvPr/>
        </p:nvSpPr>
        <p:spPr>
          <a:xfrm>
            <a:off x="782619" y="4050531"/>
            <a:ext cx="6335732" cy="414088"/>
          </a:xfrm>
          <a:prstGeom prst="rect">
            <a:avLst/>
          </a:prstGeom>
          <a:noFill/>
        </p:spPr>
        <p:txBody>
          <a:bodyPr wrap="square" rtlCol="0" anchor="ctr">
            <a:spAutoFit/>
          </a:bodyPr>
          <a:lstStyle/>
          <a:p>
            <a:pPr>
              <a:lnSpc>
                <a:spcPct val="150000"/>
              </a:lnSpc>
            </a:pPr>
            <a:r>
              <a:rPr lang="ko-KR" altLang="en-US" sz="1600" spc="-150" dirty="0">
                <a:latin typeface="맑은 고딕" panose="020B0503020000020004" pitchFamily="50" charset="-127"/>
                <a:ea typeface="맑은 고딕" panose="020B0503020000020004" pitchFamily="50" charset="-127"/>
              </a:rPr>
              <a:t>〮 </a:t>
            </a:r>
            <a:r>
              <a:rPr lang="en-US" sz="1600" dirty="0"/>
              <a:t>It changes easily Unlike the human genome.</a:t>
            </a:r>
            <a:endParaRPr lang="ko-KR" altLang="en-US" sz="1600" spc="-150" dirty="0">
              <a:latin typeface="맑은 고딕" panose="020B0503020000020004" pitchFamily="50" charset="-127"/>
              <a:ea typeface="맑은 고딕" panose="020B0503020000020004" pitchFamily="50" charset="-127"/>
            </a:endParaRPr>
          </a:p>
        </p:txBody>
      </p:sp>
      <p:sp>
        <p:nvSpPr>
          <p:cNvPr id="10" name="TextBox 9"/>
          <p:cNvSpPr txBox="1"/>
          <p:nvPr/>
        </p:nvSpPr>
        <p:spPr>
          <a:xfrm>
            <a:off x="798253" y="4469753"/>
            <a:ext cx="6335732" cy="783420"/>
          </a:xfrm>
          <a:prstGeom prst="rect">
            <a:avLst/>
          </a:prstGeom>
          <a:noFill/>
        </p:spPr>
        <p:txBody>
          <a:bodyPr wrap="square" rtlCol="0" anchor="ctr">
            <a:spAutoFit/>
          </a:bodyPr>
          <a:lstStyle/>
          <a:p>
            <a:pPr>
              <a:lnSpc>
                <a:spcPct val="150000"/>
              </a:lnSpc>
            </a:pPr>
            <a:r>
              <a:rPr lang="ko-KR" altLang="en-US" sz="1600" spc="-150" dirty="0">
                <a:latin typeface="맑은 고딕" panose="020B0503020000020004" pitchFamily="50" charset="-127"/>
                <a:ea typeface="맑은 고딕" panose="020B0503020000020004" pitchFamily="50" charset="-127"/>
              </a:rPr>
              <a:t>〮 </a:t>
            </a:r>
            <a:r>
              <a:rPr lang="en-US" altLang="ko-KR" sz="1600" spc="-150" dirty="0">
                <a:latin typeface="맑은 고딕" panose="020B0503020000020004" pitchFamily="50" charset="-127"/>
                <a:ea typeface="맑은 고딕" panose="020B0503020000020004" pitchFamily="50" charset="-127"/>
              </a:rPr>
              <a:t>It acts on the immune, nervous, and endocrine systems</a:t>
            </a:r>
          </a:p>
          <a:p>
            <a:pPr>
              <a:lnSpc>
                <a:spcPct val="150000"/>
              </a:lnSpc>
            </a:pPr>
            <a:r>
              <a:rPr lang="en-US" altLang="ko-KR" sz="1600" spc="-150" dirty="0">
                <a:latin typeface="맑은 고딕" panose="020B0503020000020004" pitchFamily="50" charset="-127"/>
                <a:ea typeface="맑은 고딕" panose="020B0503020000020004" pitchFamily="50" charset="-127"/>
              </a:rPr>
              <a:t>  and is associated with various diseases.</a:t>
            </a:r>
            <a:endParaRPr lang="ko-KR" altLang="en-US" sz="1600" spc="-150"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6743701" y="3361758"/>
            <a:ext cx="5594579" cy="1891415"/>
          </a:xfrm>
          <a:prstGeom prst="rect">
            <a:avLst/>
          </a:prstGeom>
          <a:noFill/>
        </p:spPr>
        <p:txBody>
          <a:bodyPr wrap="square" rtlCol="0" anchor="ctr">
            <a:spAutoFit/>
          </a:bodyPr>
          <a:lstStyle/>
          <a:p>
            <a:pPr>
              <a:lnSpc>
                <a:spcPct val="150000"/>
              </a:lnSpc>
            </a:pPr>
            <a:r>
              <a:rPr lang="en-US" altLang="ko-KR" sz="1600" dirty="0">
                <a:latin typeface="맑은 고딕" panose="020B0503020000020004" pitchFamily="50" charset="-127"/>
                <a:ea typeface="맑은 고딕" panose="020B0503020000020004" pitchFamily="50" charset="-127"/>
              </a:rPr>
              <a:t>OBESITY DIABETES</a:t>
            </a:r>
          </a:p>
          <a:p>
            <a:pPr>
              <a:lnSpc>
                <a:spcPct val="150000"/>
              </a:lnSpc>
            </a:pPr>
            <a:r>
              <a:rPr lang="en-US" altLang="ko-KR" sz="1600" dirty="0">
                <a:latin typeface="맑은 고딕" panose="020B0503020000020004" pitchFamily="50" charset="-127"/>
                <a:ea typeface="맑은 고딕" panose="020B0503020000020004" pitchFamily="50" charset="-127"/>
              </a:rPr>
              <a:t>INFLAMMATORY BOWEL DISEASE</a:t>
            </a:r>
          </a:p>
          <a:p>
            <a:pPr>
              <a:lnSpc>
                <a:spcPct val="150000"/>
              </a:lnSpc>
            </a:pPr>
            <a:r>
              <a:rPr lang="en-US" altLang="ko-KR" sz="1600" dirty="0">
                <a:latin typeface="맑은 고딕" panose="020B0503020000020004" pitchFamily="50" charset="-127"/>
                <a:ea typeface="맑은 고딕" panose="020B0503020000020004" pitchFamily="50" charset="-127"/>
              </a:rPr>
              <a:t>AUTOIMMUNE</a:t>
            </a:r>
          </a:p>
          <a:p>
            <a:pPr>
              <a:lnSpc>
                <a:spcPct val="150000"/>
              </a:lnSpc>
            </a:pPr>
            <a:r>
              <a:rPr lang="en-US" altLang="ko-KR" sz="1600" dirty="0">
                <a:latin typeface="맑은 고딕" panose="020B0503020000020004" pitchFamily="50" charset="-127"/>
                <a:ea typeface="맑은 고딕" panose="020B0503020000020004" pitchFamily="50" charset="-127"/>
              </a:rPr>
              <a:t>BRAIN DISEASE (DEMENTIA, PARKINSON'S, AUTISM)</a:t>
            </a:r>
          </a:p>
          <a:p>
            <a:pPr>
              <a:lnSpc>
                <a:spcPct val="150000"/>
              </a:lnSpc>
            </a:pPr>
            <a:r>
              <a:rPr lang="en-US" altLang="ko-KR" sz="1600" dirty="0">
                <a:latin typeface="맑은 고딕" panose="020B0503020000020004" pitchFamily="50" charset="-127"/>
                <a:ea typeface="맑은 고딕" panose="020B0503020000020004" pitchFamily="50" charset="-127"/>
              </a:rPr>
              <a:t>CANCER</a:t>
            </a:r>
          </a:p>
        </p:txBody>
      </p:sp>
      <p:sp>
        <p:nvSpPr>
          <p:cNvPr id="12" name="TextBox 11"/>
          <p:cNvSpPr txBox="1"/>
          <p:nvPr/>
        </p:nvSpPr>
        <p:spPr>
          <a:xfrm>
            <a:off x="1808879" y="244180"/>
            <a:ext cx="2388180" cy="492443"/>
          </a:xfrm>
          <a:prstGeom prst="rect">
            <a:avLst/>
          </a:prstGeom>
          <a:noFill/>
        </p:spPr>
        <p:txBody>
          <a:bodyPr wrap="square" rtlCol="0">
            <a:spAutoFit/>
          </a:bodyPr>
          <a:lstStyle/>
          <a:p>
            <a:r>
              <a:rPr lang="en-US" altLang="ko-KR" sz="1400" b="1" dirty="0">
                <a:latin typeface="맑은 고딕" panose="020B0503020000020004" pitchFamily="50" charset="-127"/>
                <a:ea typeface="맑은 고딕" panose="020B0503020000020004" pitchFamily="50" charset="-127"/>
              </a:rPr>
              <a:t>4. </a:t>
            </a:r>
            <a:r>
              <a:rPr lang="en-US" altLang="ko-KR" sz="1200" b="1" dirty="0">
                <a:latin typeface="맑은 고딕" panose="020B0503020000020004" pitchFamily="50" charset="-127"/>
                <a:ea typeface="맑은 고딕" panose="020B0503020000020004" pitchFamily="50" charset="-127"/>
              </a:rPr>
              <a:t>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13" name="TextBox 12"/>
          <p:cNvSpPr txBox="1"/>
          <p:nvPr/>
        </p:nvSpPr>
        <p:spPr>
          <a:xfrm>
            <a:off x="3993278" y="325001"/>
            <a:ext cx="283364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1) WHAT IS A MICROBIOME?</a:t>
            </a:r>
          </a:p>
        </p:txBody>
      </p:sp>
      <p:sp>
        <p:nvSpPr>
          <p:cNvPr id="15" name="TextBox 14"/>
          <p:cNvSpPr txBox="1"/>
          <p:nvPr/>
        </p:nvSpPr>
        <p:spPr>
          <a:xfrm>
            <a:off x="6769855" y="2143189"/>
            <a:ext cx="5942841" cy="574966"/>
          </a:xfrm>
          <a:prstGeom prst="rect">
            <a:avLst/>
          </a:prstGeom>
          <a:noFill/>
        </p:spPr>
        <p:txBody>
          <a:bodyPr wrap="square" rtlCol="0" anchor="ctr">
            <a:spAutoFit/>
          </a:bodyPr>
          <a:lstStyle/>
          <a:p>
            <a:pPr>
              <a:lnSpc>
                <a:spcPct val="150000"/>
              </a:lnSpc>
            </a:pPr>
            <a:r>
              <a:rPr lang="en-US" altLang="ko-KR" sz="2400" b="1" dirty="0">
                <a:latin typeface="맑은 고딕" panose="020B0503020000020004" pitchFamily="50" charset="-127"/>
                <a:ea typeface="맑은 고딕" panose="020B0503020000020004" pitchFamily="50" charset="-127"/>
              </a:rPr>
              <a:t>MICROBIOME-RELATED DISEASES</a:t>
            </a:r>
            <a:endParaRPr lang="ko-KR" altLang="en-US" sz="2400" b="1" dirty="0">
              <a:latin typeface="맑은 고딕" panose="020B0503020000020004" pitchFamily="50" charset="-127"/>
              <a:ea typeface="맑은 고딕" panose="020B0503020000020004" pitchFamily="50" charset="-127"/>
            </a:endParaRPr>
          </a:p>
        </p:txBody>
      </p:sp>
      <p:cxnSp>
        <p:nvCxnSpPr>
          <p:cNvPr id="3" name="직선 연결선 2"/>
          <p:cNvCxnSpPr/>
          <p:nvPr/>
        </p:nvCxnSpPr>
        <p:spPr>
          <a:xfrm>
            <a:off x="6096000" y="2894120"/>
            <a:ext cx="0" cy="2982896"/>
          </a:xfrm>
          <a:prstGeom prst="line">
            <a:avLst/>
          </a:prstGeom>
          <a:ln w="28575">
            <a:solidFill>
              <a:srgbClr val="E398A2"/>
            </a:solidFill>
            <a:prstDash val="sysDot"/>
          </a:ln>
        </p:spPr>
        <p:style>
          <a:lnRef idx="1">
            <a:schemeClr val="accent1"/>
          </a:lnRef>
          <a:fillRef idx="0">
            <a:schemeClr val="accent1"/>
          </a:fillRef>
          <a:effectRef idx="0">
            <a:schemeClr val="accent1"/>
          </a:effectRef>
          <a:fontRef idx="minor">
            <a:schemeClr val="tx1"/>
          </a:fontRef>
        </p:style>
      </p:cxnSp>
      <p:sp>
        <p:nvSpPr>
          <p:cNvPr id="16" name="직사각형 15"/>
          <p:cNvSpPr/>
          <p:nvPr/>
        </p:nvSpPr>
        <p:spPr>
          <a:xfrm>
            <a:off x="1050162" y="3854860"/>
            <a:ext cx="2190187" cy="104580"/>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7" name="TextBox 6"/>
          <p:cNvSpPr txBox="1"/>
          <p:nvPr/>
        </p:nvSpPr>
        <p:spPr>
          <a:xfrm>
            <a:off x="798253" y="3616472"/>
            <a:ext cx="6335732" cy="414088"/>
          </a:xfrm>
          <a:prstGeom prst="rect">
            <a:avLst/>
          </a:prstGeom>
          <a:noFill/>
        </p:spPr>
        <p:txBody>
          <a:bodyPr wrap="square" rtlCol="0" anchor="ctr">
            <a:spAutoFit/>
          </a:bodyPr>
          <a:lstStyle/>
          <a:p>
            <a:pPr>
              <a:lnSpc>
                <a:spcPct val="150000"/>
              </a:lnSpc>
            </a:pPr>
            <a:r>
              <a:rPr lang="ko-KR" altLang="en-US" sz="1600" spc="-150">
                <a:latin typeface="맑은 고딕" panose="020B0503020000020004" pitchFamily="50" charset="-127"/>
                <a:ea typeface="맑은 고딕" panose="020B0503020000020004" pitchFamily="50" charset="-127"/>
              </a:rPr>
              <a:t>〮 </a:t>
            </a:r>
            <a:r>
              <a:rPr lang="en-US" altLang="ko-KR" sz="1600" spc="-150">
                <a:latin typeface="맑은 고딕" panose="020B0503020000020004" pitchFamily="50" charset="-127"/>
                <a:ea typeface="맑은 고딕" panose="020B0503020000020004" pitchFamily="50" charset="-127"/>
              </a:rPr>
              <a:t>A state where beneficial and harmful bacteria form an ecosystem</a:t>
            </a:r>
            <a:endParaRPr lang="ko-KR" altLang="en-US" sz="1600" spc="-150" dirty="0">
              <a:latin typeface="맑은 고딕" panose="020B0503020000020004" pitchFamily="50" charset="-127"/>
              <a:ea typeface="맑은 고딕" panose="020B0503020000020004" pitchFamily="50" charset="-127"/>
            </a:endParaRPr>
          </a:p>
        </p:txBody>
      </p:sp>
      <p:pic>
        <p:nvPicPr>
          <p:cNvPr id="18" name="그림 17"/>
          <p:cNvPicPr>
            <a:picLocks noChangeAspect="1"/>
          </p:cNvPicPr>
          <p:nvPr/>
        </p:nvPicPr>
        <p:blipFill>
          <a:blip r:embed="rId2"/>
          <a:stretch>
            <a:fillRect/>
          </a:stretch>
        </p:blipFill>
        <p:spPr>
          <a:xfrm>
            <a:off x="457675" y="2258768"/>
            <a:ext cx="438253" cy="469155"/>
          </a:xfrm>
          <a:prstGeom prst="rect">
            <a:avLst/>
          </a:prstGeom>
        </p:spPr>
      </p:pic>
      <p:pic>
        <p:nvPicPr>
          <p:cNvPr id="19" name="그림 18"/>
          <p:cNvPicPr>
            <a:picLocks noChangeAspect="1"/>
          </p:cNvPicPr>
          <p:nvPr/>
        </p:nvPicPr>
        <p:blipFill>
          <a:blip r:embed="rId3"/>
          <a:stretch>
            <a:fillRect/>
          </a:stretch>
        </p:blipFill>
        <p:spPr>
          <a:xfrm>
            <a:off x="6348896" y="2244419"/>
            <a:ext cx="394805" cy="450022"/>
          </a:xfrm>
          <a:prstGeom prst="rect">
            <a:avLst/>
          </a:prstGeom>
        </p:spPr>
      </p:pic>
    </p:spTree>
    <p:extLst>
      <p:ext uri="{BB962C8B-B14F-4D97-AF65-F5344CB8AC3E}">
        <p14:creationId xmlns:p14="http://schemas.microsoft.com/office/powerpoint/2010/main" val="1438313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33669" y="991606"/>
            <a:ext cx="10124661" cy="1128963"/>
          </a:xfrm>
          <a:prstGeom prst="rect">
            <a:avLst/>
          </a:prstGeom>
          <a:noFill/>
        </p:spPr>
        <p:txBody>
          <a:bodyPr wrap="square" rtlCol="0" anchor="ctr">
            <a:spAutoFit/>
          </a:bodyPr>
          <a:lstStyle/>
          <a:p>
            <a:pPr>
              <a:lnSpc>
                <a:spcPct val="150000"/>
              </a:lnSpc>
            </a:pPr>
            <a:r>
              <a:rPr lang="en-US" sz="2400" b="1" dirty="0"/>
              <a:t>THE MICROBIOME: THE KEY TO DISEASE</a:t>
            </a:r>
          </a:p>
          <a:p>
            <a:pPr>
              <a:lnSpc>
                <a:spcPct val="150000"/>
              </a:lnSpc>
            </a:pPr>
            <a:r>
              <a:rPr lang="en-US" sz="2400" b="1" dirty="0"/>
              <a:t>                           CURRENT RESEARCH INSIGHTS AND FINDINGS.</a:t>
            </a:r>
            <a:endParaRPr lang="ko-KR" altLang="en-US" sz="2400" b="1" spc="-300" dirty="0">
              <a:latin typeface="맑은 고딕" panose="020B0503020000020004" pitchFamily="50" charset="-127"/>
              <a:ea typeface="맑은 고딕" panose="020B0503020000020004" pitchFamily="50" charset="-127"/>
            </a:endParaRPr>
          </a:p>
        </p:txBody>
      </p:sp>
      <p:pic>
        <p:nvPicPr>
          <p:cNvPr id="12" name="그림 11"/>
          <p:cNvPicPr>
            <a:picLocks noChangeAspect="1"/>
          </p:cNvPicPr>
          <p:nvPr/>
        </p:nvPicPr>
        <p:blipFill rotWithShape="1">
          <a:blip r:embed="rId2"/>
          <a:srcRect t="6664"/>
          <a:stretch/>
        </p:blipFill>
        <p:spPr>
          <a:xfrm>
            <a:off x="2584252" y="2300636"/>
            <a:ext cx="6701049" cy="3494431"/>
          </a:xfrm>
          <a:prstGeom prst="rect">
            <a:avLst/>
          </a:prstGeom>
        </p:spPr>
      </p:pic>
      <p:sp>
        <p:nvSpPr>
          <p:cNvPr id="7" name="TextBox 6"/>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8" name="TextBox 7"/>
          <p:cNvSpPr txBox="1"/>
          <p:nvPr/>
        </p:nvSpPr>
        <p:spPr>
          <a:xfrm>
            <a:off x="3993278" y="325001"/>
            <a:ext cx="4001665"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DIRECTION OF MICROBIOME RESEARCH</a:t>
            </a:r>
          </a:p>
        </p:txBody>
      </p:sp>
      <p:sp>
        <p:nvSpPr>
          <p:cNvPr id="2" name="직사각형 1"/>
          <p:cNvSpPr/>
          <p:nvPr/>
        </p:nvSpPr>
        <p:spPr>
          <a:xfrm>
            <a:off x="0" y="5795067"/>
            <a:ext cx="12609564" cy="589264"/>
          </a:xfrm>
          <a:prstGeom prst="rect">
            <a:avLst/>
          </a:prstGeom>
        </p:spPr>
        <p:txBody>
          <a:bodyPr wrap="square">
            <a:spAutoFit/>
          </a:bodyPr>
          <a:lstStyle/>
          <a:p>
            <a:endParaRPr lang="ko-KR" altLang="en-US" sz="1400" dirty="0"/>
          </a:p>
          <a:p>
            <a:pPr algn="ctr">
              <a:lnSpc>
                <a:spcPct val="150000"/>
              </a:lnSpc>
            </a:pPr>
            <a:r>
              <a:rPr lang="en-US" altLang="ko-KR" sz="1400" dirty="0">
                <a:latin typeface="맑은 고딕" panose="020B0503020000020004" pitchFamily="50" charset="-127"/>
                <a:ea typeface="맑은 고딕" panose="020B0503020000020004" pitchFamily="50" charset="-127"/>
              </a:rPr>
              <a:t>The number of microbiome research papers continues to grow, and interest in the correlation between health and disease is growing.</a:t>
            </a:r>
          </a:p>
        </p:txBody>
      </p:sp>
      <p:pic>
        <p:nvPicPr>
          <p:cNvPr id="10" name="그림 9"/>
          <p:cNvPicPr>
            <a:picLocks noChangeAspect="1"/>
          </p:cNvPicPr>
          <p:nvPr/>
        </p:nvPicPr>
        <p:blipFill rotWithShape="1">
          <a:blip r:embed="rId3" cstate="print">
            <a:extLst>
              <a:ext uri="{28A0092B-C50C-407E-A947-70E740481C1C}">
                <a14:useLocalDpi xmlns:a14="http://schemas.microsoft.com/office/drawing/2010/main" val="0"/>
              </a:ext>
            </a:extLst>
          </a:blip>
          <a:srcRect l="57353" t="-971" r="27999" b="84812"/>
          <a:stretch/>
        </p:blipFill>
        <p:spPr>
          <a:xfrm rot="821262">
            <a:off x="408314" y="6085820"/>
            <a:ext cx="324129" cy="344859"/>
          </a:xfrm>
          <a:prstGeom prst="rect">
            <a:avLst/>
          </a:prstGeom>
        </p:spPr>
      </p:pic>
    </p:spTree>
    <p:extLst>
      <p:ext uri="{BB962C8B-B14F-4D97-AF65-F5344CB8AC3E}">
        <p14:creationId xmlns:p14="http://schemas.microsoft.com/office/powerpoint/2010/main" val="3874532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82092" y="1140115"/>
            <a:ext cx="10311414" cy="655372"/>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HISTORY AND DEVELOPMENT OF MICROBIOME RESEARCH</a:t>
            </a:r>
            <a:endParaRPr lang="ko-KR" altLang="en-US" sz="2800" b="1" dirty="0">
              <a:latin typeface="맑은 고딕" panose="020B0503020000020004" pitchFamily="50" charset="-127"/>
              <a:ea typeface="맑은 고딕" panose="020B0503020000020004" pitchFamily="50" charset="-127"/>
            </a:endParaRPr>
          </a:p>
        </p:txBody>
      </p:sp>
      <p:sp>
        <p:nvSpPr>
          <p:cNvPr id="11" name="TextBox 10"/>
          <p:cNvSpPr txBox="1"/>
          <p:nvPr/>
        </p:nvSpPr>
        <p:spPr>
          <a:xfrm>
            <a:off x="478787" y="1940834"/>
            <a:ext cx="6782625" cy="2143536"/>
          </a:xfrm>
          <a:prstGeom prst="rect">
            <a:avLst/>
          </a:prstGeom>
          <a:noFill/>
        </p:spPr>
        <p:txBody>
          <a:bodyPr wrap="square" rtlCol="0">
            <a:spAutoFit/>
          </a:bodyPr>
          <a:lstStyle/>
          <a:p>
            <a:pPr>
              <a:lnSpc>
                <a:spcPct val="150000"/>
              </a:lnSpc>
            </a:pPr>
            <a:r>
              <a:rPr lang="en-US" altLang="ko-KR" b="1" dirty="0">
                <a:latin typeface="맑은 고딕" panose="020B0503020000020004" pitchFamily="50" charset="-127"/>
                <a:ea typeface="맑은 고딕" panose="020B0503020000020004" pitchFamily="50" charset="-127"/>
              </a:rPr>
              <a:t>■ BEFORE 2000: CONSIDERED A SIMPLE ASSISTANT</a:t>
            </a:r>
            <a:endParaRPr lang="ko-KR" altLang="en-US" b="1" dirty="0">
              <a:latin typeface="맑은 고딕" panose="020B0503020000020004" pitchFamily="50" charset="-127"/>
              <a:ea typeface="맑은 고딕" panose="020B0503020000020004" pitchFamily="50" charset="-127"/>
            </a:endParaRPr>
          </a:p>
          <a:p>
            <a:r>
              <a:rPr lang="ko-KR" altLang="en-US" dirty="0">
                <a:latin typeface="맑은 고딕" panose="020B0503020000020004" pitchFamily="50" charset="-127"/>
                <a:ea typeface="맑은 고딕" panose="020B0503020000020004" pitchFamily="50" charset="-127"/>
              </a:rPr>
              <a:t> </a:t>
            </a:r>
            <a:endParaRPr lang="en-US" altLang="ko-KR" dirty="0">
              <a:latin typeface="맑은 고딕" panose="020B0503020000020004" pitchFamily="50" charset="-127"/>
              <a:ea typeface="맑은 고딕" panose="020B0503020000020004" pitchFamily="50" charset="-127"/>
            </a:endParaRPr>
          </a:p>
          <a:p>
            <a:r>
              <a:rPr lang="en-US" altLang="ko-KR" sz="1400" dirty="0">
                <a:latin typeface="맑은 고딕" panose="020B0503020000020004" pitchFamily="50" charset="-127"/>
                <a:ea typeface="맑은 고딕" panose="020B0503020000020004" pitchFamily="50" charset="-127"/>
              </a:rPr>
              <a:t> - R</a:t>
            </a:r>
            <a:r>
              <a:rPr lang="en-US" sz="1400" dirty="0"/>
              <a:t>esearch on gut microbes was once rare</a:t>
            </a:r>
          </a:p>
          <a:p>
            <a:endParaRPr lang="en-US" sz="1400" dirty="0"/>
          </a:p>
          <a:p>
            <a:r>
              <a:rPr lang="en-US" sz="1400" dirty="0"/>
              <a:t> - Mainly recognized as mere aids for digestion</a:t>
            </a:r>
          </a:p>
          <a:p>
            <a:endParaRPr lang="en-US" sz="1400" dirty="0"/>
          </a:p>
          <a:p>
            <a:r>
              <a:rPr lang="en-US" sz="1400" dirty="0"/>
              <a:t> - Little awareness of their direct connection to overall health</a:t>
            </a:r>
          </a:p>
          <a:p>
            <a:pPr>
              <a:lnSpc>
                <a:spcPct val="150000"/>
              </a:lnSpc>
            </a:pPr>
            <a:endParaRPr lang="ko-KR" altLang="en-US" sz="1400" dirty="0">
              <a:latin typeface="맑은 고딕" panose="020B0503020000020004" pitchFamily="50" charset="-127"/>
              <a:ea typeface="맑은 고딕" panose="020B0503020000020004" pitchFamily="50" charset="-127"/>
            </a:endParaRPr>
          </a:p>
        </p:txBody>
      </p:sp>
      <p:sp>
        <p:nvSpPr>
          <p:cNvPr id="2" name="직사각형 1"/>
          <p:cNvSpPr/>
          <p:nvPr/>
        </p:nvSpPr>
        <p:spPr>
          <a:xfrm>
            <a:off x="536466" y="4123504"/>
            <a:ext cx="9037162" cy="2405146"/>
          </a:xfrm>
          <a:prstGeom prst="rect">
            <a:avLst/>
          </a:prstGeom>
        </p:spPr>
        <p:txBody>
          <a:bodyPr wrap="square">
            <a:spAutoFit/>
          </a:bodyPr>
          <a:lstStyle/>
          <a:p>
            <a:pPr>
              <a:lnSpc>
                <a:spcPct val="150000"/>
              </a:lnSpc>
            </a:pPr>
            <a:r>
              <a:rPr lang="en-US" altLang="ko-KR" b="1" dirty="0">
                <a:latin typeface="맑은 고딕" panose="020B0503020000020004" pitchFamily="50" charset="-127"/>
              </a:rPr>
              <a:t>■ </a:t>
            </a:r>
            <a:r>
              <a:rPr lang="en-US" altLang="ko-KR" b="1" dirty="0">
                <a:latin typeface="맑은 고딕" panose="020B0503020000020004" pitchFamily="50" charset="-127"/>
                <a:ea typeface="맑은 고딕" panose="020B0503020000020004" pitchFamily="50" charset="-127"/>
              </a:rPr>
              <a:t>Early 2000s: NEW TECHNOLOGIES AND DISCOVERIES</a:t>
            </a:r>
            <a:endParaRPr lang="ko-KR" altLang="en-US" b="1" dirty="0">
              <a:latin typeface="맑은 고딕" panose="020B0503020000020004" pitchFamily="50" charset="-127"/>
              <a:ea typeface="맑은 고딕" panose="020B0503020000020004" pitchFamily="50" charset="-127"/>
            </a:endParaRPr>
          </a:p>
          <a:p>
            <a:pPr>
              <a:lnSpc>
                <a:spcPct val="150000"/>
              </a:lnSpc>
            </a:pPr>
            <a:r>
              <a:rPr lang="en-US" altLang="ko-KR" sz="1400" dirty="0">
                <a:latin typeface="맑은 고딕" panose="020B0503020000020004" pitchFamily="50" charset="-127"/>
                <a:ea typeface="맑은 고딕" panose="020B0503020000020004" pitchFamily="50" charset="-127"/>
              </a:rPr>
              <a:t> </a:t>
            </a:r>
          </a:p>
          <a:p>
            <a:pPr>
              <a:lnSpc>
                <a:spcPct val="150000"/>
              </a:lnSpc>
            </a:pPr>
            <a:r>
              <a:rPr lang="en-US" altLang="ko-KR" sz="1400" dirty="0">
                <a:latin typeface="맑은 고딕" panose="020B0503020000020004" pitchFamily="50" charset="-127"/>
                <a:ea typeface="맑은 고딕" panose="020B0503020000020004" pitchFamily="50" charset="-127"/>
              </a:rPr>
              <a:t>  - T</a:t>
            </a:r>
            <a:r>
              <a:rPr lang="en-US" sz="1400" dirty="0"/>
              <a:t>he emergence of NGS (Next-Generation Sequencing) technology</a:t>
            </a:r>
          </a:p>
          <a:p>
            <a:pPr>
              <a:lnSpc>
                <a:spcPct val="150000"/>
              </a:lnSpc>
            </a:pPr>
            <a:r>
              <a:rPr lang="en-US" sz="1400" dirty="0"/>
              <a:t>     revolutionized microbial gene analysis.</a:t>
            </a:r>
          </a:p>
          <a:p>
            <a:pPr>
              <a:lnSpc>
                <a:spcPct val="150000"/>
              </a:lnSpc>
            </a:pPr>
            <a:endParaRPr lang="ko-KR" altLang="en-US" sz="1400" dirty="0">
              <a:latin typeface="맑은 고딕" panose="020B0503020000020004" pitchFamily="50" charset="-127"/>
              <a:ea typeface="맑은 고딕" panose="020B0503020000020004" pitchFamily="50" charset="-127"/>
            </a:endParaRPr>
          </a:p>
          <a:p>
            <a:pP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 C</a:t>
            </a:r>
            <a:r>
              <a:rPr lang="en-US" sz="1400" dirty="0"/>
              <a:t>ompletion of the human genome project (2003) revealed</a:t>
            </a:r>
          </a:p>
          <a:p>
            <a:pPr>
              <a:lnSpc>
                <a:spcPct val="150000"/>
              </a:lnSpc>
            </a:pPr>
            <a:r>
              <a:rPr lang="en-US" sz="1400" dirty="0"/>
              <a:t>      the limitations of explaining disease through genes alone.</a:t>
            </a:r>
            <a:endParaRPr lang="ko-KR" altLang="en-US" sz="14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1808879" y="244180"/>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13" name="TextBox 12"/>
          <p:cNvSpPr txBox="1"/>
          <p:nvPr/>
        </p:nvSpPr>
        <p:spPr>
          <a:xfrm>
            <a:off x="3993278" y="325001"/>
            <a:ext cx="4001665"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DIRECTION OF MICROBIOME RESEARCH</a:t>
            </a: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090" y="2037805"/>
            <a:ext cx="4719484" cy="3701143"/>
          </a:xfrm>
          <a:prstGeom prst="rect">
            <a:avLst/>
          </a:prstGeom>
        </p:spPr>
      </p:pic>
    </p:spTree>
    <p:extLst>
      <p:ext uri="{BB962C8B-B14F-4D97-AF65-F5344CB8AC3E}">
        <p14:creationId xmlns:p14="http://schemas.microsoft.com/office/powerpoint/2010/main" val="1306831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296120" y="4527774"/>
            <a:ext cx="9037162" cy="1758815"/>
          </a:xfrm>
          <a:prstGeom prst="rect">
            <a:avLst/>
          </a:prstGeom>
        </p:spPr>
        <p:txBody>
          <a:bodyPr wrap="square">
            <a:spAutoFit/>
          </a:bodyPr>
          <a:lstStyle/>
          <a:p>
            <a:pPr>
              <a:lnSpc>
                <a:spcPct val="150000"/>
              </a:lnSpc>
            </a:pPr>
            <a:r>
              <a:rPr lang="en-US" altLang="ko-KR" b="1" dirty="0">
                <a:latin typeface="맑은 고딕" panose="020B0503020000020004" pitchFamily="50" charset="-127"/>
              </a:rPr>
              <a:t>■ </a:t>
            </a:r>
            <a:r>
              <a:rPr lang="en-US" altLang="ko-KR" b="1" dirty="0">
                <a:latin typeface="맑은 고딕" panose="020B0503020000020004" pitchFamily="50" charset="-127"/>
                <a:ea typeface="맑은 고딕" panose="020B0503020000020004" pitchFamily="50" charset="-127"/>
              </a:rPr>
              <a:t>EARLY 2000S: NEW TECHNOLOGIES AND DISCOVERIES</a:t>
            </a:r>
            <a:endParaRPr lang="ko-KR" altLang="en-US" b="1" dirty="0">
              <a:latin typeface="맑은 고딕" panose="020B0503020000020004" pitchFamily="50" charset="-127"/>
              <a:ea typeface="맑은 고딕" panose="020B0503020000020004" pitchFamily="50" charset="-127"/>
            </a:endParaRPr>
          </a:p>
          <a:p>
            <a:pPr>
              <a:lnSpc>
                <a:spcPct val="150000"/>
              </a:lnSpc>
            </a:pPr>
            <a:r>
              <a:rPr lang="en-US" altLang="ko-KR" sz="1400" dirty="0">
                <a:latin typeface="맑은 고딕" panose="020B0503020000020004" pitchFamily="50" charset="-127"/>
                <a:ea typeface="맑은 고딕" panose="020B0503020000020004" pitchFamily="50" charset="-127"/>
              </a:rPr>
              <a:t>  - The emergence of NGS (Next Generation Sequencing) technology</a:t>
            </a:r>
          </a:p>
          <a:p>
            <a:pPr>
              <a:lnSpc>
                <a:spcPct val="150000"/>
              </a:lnSpc>
            </a:pPr>
            <a:r>
              <a:rPr lang="en-US" altLang="ko-KR" sz="1400" dirty="0">
                <a:latin typeface="맑은 고딕" panose="020B0503020000020004" pitchFamily="50" charset="-127"/>
                <a:ea typeface="맑은 고딕" panose="020B0503020000020004" pitchFamily="50" charset="-127"/>
              </a:rPr>
              <a:t>     → Innovation in microbial genetic analysis</a:t>
            </a:r>
            <a:endParaRPr lang="ko-KR" altLang="en-US" sz="1400" dirty="0">
              <a:latin typeface="맑은 고딕" panose="020B0503020000020004" pitchFamily="50" charset="-127"/>
              <a:ea typeface="맑은 고딕" panose="020B0503020000020004" pitchFamily="50" charset="-127"/>
            </a:endParaRPr>
          </a:p>
          <a:p>
            <a:pP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 Completion of the Human Genome Project (2003)</a:t>
            </a:r>
          </a:p>
          <a:p>
            <a:pPr>
              <a:lnSpc>
                <a:spcPct val="150000"/>
              </a:lnSpc>
            </a:pPr>
            <a:r>
              <a:rPr lang="en-US" altLang="ko-KR" sz="1400" dirty="0">
                <a:latin typeface="맑은 고딕" panose="020B0503020000020004" pitchFamily="50" charset="-127"/>
                <a:ea typeface="맑은 고딕" panose="020B0503020000020004" pitchFamily="50" charset="-127"/>
              </a:rPr>
              <a:t>     → Recognition of the limitations of explaining diseases using genes alone</a:t>
            </a:r>
            <a:endParaRPr lang="ko-KR" altLang="en-US" sz="14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13" name="TextBox 12"/>
          <p:cNvSpPr txBox="1"/>
          <p:nvPr/>
        </p:nvSpPr>
        <p:spPr>
          <a:xfrm>
            <a:off x="3993278" y="325001"/>
            <a:ext cx="4001665"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2) DIRECTION OF MICROBIOME RESEARCH</a:t>
            </a:r>
          </a:p>
        </p:txBody>
      </p:sp>
      <p:sp>
        <p:nvSpPr>
          <p:cNvPr id="8" name="직사각형 7"/>
          <p:cNvSpPr/>
          <p:nvPr/>
        </p:nvSpPr>
        <p:spPr>
          <a:xfrm>
            <a:off x="201893" y="2354412"/>
            <a:ext cx="7248772" cy="1758815"/>
          </a:xfrm>
          <a:prstGeom prst="rect">
            <a:avLst/>
          </a:prstGeom>
        </p:spPr>
        <p:txBody>
          <a:bodyPr wrap="square">
            <a:spAutoFit/>
          </a:bodyPr>
          <a:lstStyle/>
          <a:p>
            <a:pPr>
              <a:lnSpc>
                <a:spcPct val="150000"/>
              </a:lnSpc>
            </a:pPr>
            <a:r>
              <a:rPr lang="en-US" altLang="ko-KR" b="1" dirty="0">
                <a:latin typeface="맑은 고딕" panose="020B0503020000020004" pitchFamily="50" charset="-127"/>
              </a:rPr>
              <a:t>■ </a:t>
            </a:r>
            <a:r>
              <a:rPr lang="en-US" b="1" dirty="0"/>
              <a:t>ADVANCEMENTS IN MICROBIOME RESEARCH</a:t>
            </a:r>
            <a:endParaRPr lang="ko-KR" altLang="en-US" b="1" dirty="0">
              <a:latin typeface="맑은 고딕" panose="020B0503020000020004" pitchFamily="50" charset="-127"/>
              <a:ea typeface="맑은 고딕" panose="020B0503020000020004" pitchFamily="50" charset="-127"/>
            </a:endParaRPr>
          </a:p>
          <a:p>
            <a:pPr>
              <a:lnSpc>
                <a:spcPct val="150000"/>
              </a:lnSpc>
            </a:pP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 - </a:t>
            </a:r>
            <a:r>
              <a:rPr lang="en-US" sz="1400" dirty="0"/>
              <a:t>Dr. Jeffrey Gordon: Unveiling the Link Between Gut Microbes and Human Health</a:t>
            </a:r>
            <a:endParaRPr lang="en-US" sz="1400" dirty="0">
              <a:latin typeface="맑은 고딕" panose="020B0503020000020004" pitchFamily="50" charset="-127"/>
              <a:ea typeface="맑은 고딕" panose="020B0503020000020004" pitchFamily="50" charset="-127"/>
            </a:endParaRPr>
          </a:p>
          <a:p>
            <a:pPr>
              <a:lnSpc>
                <a:spcPct val="150000"/>
              </a:lnSpc>
            </a:pPr>
            <a:r>
              <a:rPr lang="en-US" sz="1400" dirty="0">
                <a:latin typeface="맑은 고딕" panose="020B0503020000020004" pitchFamily="50" charset="-127"/>
                <a:ea typeface="맑은 고딕" panose="020B0503020000020004" pitchFamily="50" charset="-127"/>
              </a:rPr>
              <a:t>  - </a:t>
            </a:r>
            <a:r>
              <a:rPr lang="en-US" sz="1400" dirty="0"/>
              <a:t>First to demonstrate the link between gut microbiota and obesity.</a:t>
            </a:r>
            <a:endParaRPr lang="en-US" altLang="ko-KR" sz="1400" dirty="0">
              <a:latin typeface="맑은 고딕" panose="020B0503020000020004" pitchFamily="50" charset="-127"/>
              <a:ea typeface="맑은 고딕" panose="020B0503020000020004" pitchFamily="50" charset="-127"/>
            </a:endParaRPr>
          </a:p>
          <a:p>
            <a:pPr>
              <a:lnSpc>
                <a:spcPct val="150000"/>
              </a:lnSpc>
            </a:pPr>
            <a:r>
              <a:rPr lang="ko-KR" altLang="en-US" sz="1400" dirty="0">
                <a:latin typeface="맑은 고딕" panose="020B0503020000020004" pitchFamily="50" charset="-127"/>
                <a:ea typeface="맑은 고딕" panose="020B0503020000020004" pitchFamily="50" charset="-127"/>
              </a:rPr>
              <a:t>         → </a:t>
            </a:r>
            <a:r>
              <a:rPr lang="en-US" sz="1400" dirty="0"/>
              <a:t>Discovery of differences in gut microbiota composition in individuals</a:t>
            </a:r>
          </a:p>
          <a:p>
            <a:pPr>
              <a:lnSpc>
                <a:spcPct val="150000"/>
              </a:lnSpc>
            </a:pPr>
            <a:r>
              <a:rPr lang="en-US" sz="1400" dirty="0"/>
              <a:t>             with obesity.</a:t>
            </a:r>
            <a:endParaRPr lang="ko-KR" altLang="en-US" sz="1400" dirty="0">
              <a:latin typeface="맑은 고딕" panose="020B0503020000020004" pitchFamily="50" charset="-127"/>
              <a:ea typeface="맑은 고딕" panose="020B0503020000020004" pitchFamily="50" charset="-127"/>
            </a:endParaRPr>
          </a:p>
        </p:txBody>
      </p:sp>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6243" y="2218871"/>
            <a:ext cx="4748981" cy="3692433"/>
          </a:xfrm>
          <a:prstGeom prst="rect">
            <a:avLst/>
          </a:prstGeom>
        </p:spPr>
      </p:pic>
      <p:sp>
        <p:nvSpPr>
          <p:cNvPr id="11" name="TextBox 10"/>
          <p:cNvSpPr txBox="1"/>
          <p:nvPr/>
        </p:nvSpPr>
        <p:spPr>
          <a:xfrm>
            <a:off x="482092" y="1140115"/>
            <a:ext cx="10687931" cy="655372"/>
          </a:xfrm>
          <a:prstGeom prst="rect">
            <a:avLst/>
          </a:prstGeom>
          <a:noFill/>
        </p:spPr>
        <p:txBody>
          <a:bodyPr wrap="square" rtlCol="0" anchor="ctr">
            <a:spAutoFit/>
          </a:bodyPr>
          <a:lstStyle/>
          <a:p>
            <a:pPr>
              <a:lnSpc>
                <a:spcPct val="150000"/>
              </a:lnSpc>
            </a:pPr>
            <a:r>
              <a:rPr lang="en-US" sz="2800" dirty="0"/>
              <a:t>THE HISTORY AND DEVELOPMENT OF MICROBIOME RESEARCH</a:t>
            </a:r>
            <a:endParaRPr lang="ko-KR" altLang="en-US" sz="2800" spc="-3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798225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0954" y="1096123"/>
            <a:ext cx="9891313" cy="655372"/>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DISCOVERING THE MICROBIOME THAT CAUSES OBESITY</a:t>
            </a:r>
            <a:endParaRPr lang="ko-KR" altLang="en-US" sz="2800" b="1" dirty="0">
              <a:latin typeface="맑은 고딕" panose="020B0503020000020004" pitchFamily="50" charset="-127"/>
              <a:ea typeface="맑은 고딕" panose="020B0503020000020004" pitchFamily="50" charset="-127"/>
            </a:endParaRPr>
          </a:p>
        </p:txBody>
      </p:sp>
      <p:sp>
        <p:nvSpPr>
          <p:cNvPr id="6" name="TextBox 5"/>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8" name="TextBox 7"/>
          <p:cNvSpPr txBox="1"/>
          <p:nvPr/>
        </p:nvSpPr>
        <p:spPr>
          <a:xfrm>
            <a:off x="3993278" y="325001"/>
            <a:ext cx="3223951"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MICROBIOME RELATED PAPERS</a:t>
            </a:r>
          </a:p>
        </p:txBody>
      </p:sp>
      <p:pic>
        <p:nvPicPr>
          <p:cNvPr id="7" name="Picture 2" descr="https://static.wixstatic.com/media/a27d24_e86757e9fe42437899cef9eb136f4e55~mv2.jpg/v1/fill/w_704,h_425,al_c,q_80,usm_0.66_1.00_0.01,enc_auto/a27d24_e86757e9fe42437899cef9eb136f4e55~mv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95" y="2644542"/>
            <a:ext cx="5468156" cy="3511959"/>
          </a:xfrm>
          <a:prstGeom prst="rect">
            <a:avLst/>
          </a:prstGeom>
          <a:noFill/>
          <a:extLst>
            <a:ext uri="{909E8E84-426E-40DD-AFC4-6F175D3DCCD1}">
              <a14:hiddenFill xmlns:a14="http://schemas.microsoft.com/office/drawing/2010/main">
                <a:solidFill>
                  <a:srgbClr val="FFFFFF"/>
                </a:solidFill>
              </a14:hiddenFill>
            </a:ext>
          </a:extLst>
        </p:spPr>
      </p:pic>
      <p:sp>
        <p:nvSpPr>
          <p:cNvPr id="11" name="직사각형 10"/>
          <p:cNvSpPr/>
          <p:nvPr/>
        </p:nvSpPr>
        <p:spPr>
          <a:xfrm>
            <a:off x="737564" y="2091566"/>
            <a:ext cx="5284545" cy="369332"/>
          </a:xfrm>
          <a:prstGeom prst="rect">
            <a:avLst/>
          </a:prstGeom>
        </p:spPr>
        <p:txBody>
          <a:bodyPr wrap="square">
            <a:spAutoFit/>
          </a:bodyPr>
          <a:lstStyle/>
          <a:p>
            <a:r>
              <a:rPr lang="ko-KR" altLang="en-US" dirty="0" err="1">
                <a:latin typeface="맑은 고딕" panose="020B0503020000020004" pitchFamily="50" charset="-127"/>
                <a:ea typeface="맑은 고딕" panose="020B0503020000020004" pitchFamily="50" charset="-127"/>
              </a:rPr>
              <a:t>ㅣ</a:t>
            </a:r>
            <a:r>
              <a:rPr lang="en-US" altLang="ko-KR" dirty="0">
                <a:latin typeface="맑은 고딕" panose="020B0503020000020004" pitchFamily="50" charset="-127"/>
                <a:ea typeface="맑은 고딕" panose="020B0503020000020004" pitchFamily="50" charset="-127"/>
              </a:rPr>
              <a:t> </a:t>
            </a:r>
            <a:r>
              <a:rPr lang="en-US" altLang="ko-KR" b="1" dirty="0">
                <a:latin typeface="맑은 고딕" panose="020B0503020000020004" pitchFamily="50" charset="-127"/>
                <a:ea typeface="맑은 고딕" panose="020B0503020000020004" pitchFamily="50" charset="-127"/>
              </a:rPr>
              <a:t>EXPERIMENTS ON LEAN VS OBESE MICE</a:t>
            </a:r>
            <a:r>
              <a:rPr lang="ko-KR" altLang="en-US" dirty="0" err="1">
                <a:latin typeface="맑은 고딕" panose="020B0503020000020004" pitchFamily="50" charset="-127"/>
                <a:ea typeface="맑은 고딕" panose="020B0503020000020004" pitchFamily="50" charset="-127"/>
              </a:rPr>
              <a:t>ㅣ</a:t>
            </a:r>
            <a:r>
              <a:rPr lang="ko-KR" altLang="en-US" dirty="0">
                <a:latin typeface="맑은 고딕" panose="020B0503020000020004" pitchFamily="50" charset="-127"/>
                <a:ea typeface="맑은 고딕" panose="020B0503020000020004" pitchFamily="50" charset="-127"/>
              </a:rPr>
              <a:t> </a:t>
            </a:r>
          </a:p>
        </p:txBody>
      </p:sp>
      <p:sp>
        <p:nvSpPr>
          <p:cNvPr id="12" name="직사각형 11"/>
          <p:cNvSpPr/>
          <p:nvPr/>
        </p:nvSpPr>
        <p:spPr>
          <a:xfrm>
            <a:off x="6851796" y="3259803"/>
            <a:ext cx="4687456" cy="2492990"/>
          </a:xfrm>
          <a:prstGeom prst="rect">
            <a:avLst/>
          </a:prstGeom>
          <a:ln>
            <a:noFill/>
          </a:ln>
        </p:spPr>
        <p:txBody>
          <a:bodyPr wrap="square" anchor="b">
            <a:spAutoFit/>
          </a:bodyPr>
          <a:lstStyle/>
          <a:p>
            <a:r>
              <a:rPr lang="ko-KR" altLang="en-US" sz="1200" dirty="0">
                <a:latin typeface="맑은 고딕" panose="020B0503020000020004" pitchFamily="50" charset="-127"/>
                <a:ea typeface="맑은 고딕" panose="020B0503020000020004" pitchFamily="50" charset="-127"/>
              </a:rPr>
              <a:t>∙ </a:t>
            </a:r>
            <a:r>
              <a:rPr lang="en-US" sz="1200" dirty="0"/>
              <a:t>When fecal matter from obese and lean mice was transplanted    </a:t>
            </a:r>
          </a:p>
          <a:p>
            <a:r>
              <a:rPr lang="en-US" sz="1200" dirty="0"/>
              <a:t>  into germ-free mice, those that received the obese mouse</a:t>
            </a:r>
          </a:p>
          <a:p>
            <a:r>
              <a:rPr lang="en-US" sz="1200" dirty="0"/>
              <a:t>  feces gained weight more quickly.</a:t>
            </a:r>
          </a:p>
          <a:p>
            <a:endParaRPr lang="en-US" altLang="ko-KR" sz="1200" dirty="0">
              <a:latin typeface="맑은 고딕" panose="020B0503020000020004" pitchFamily="50" charset="-127"/>
              <a:ea typeface="맑은 고딕" panose="020B0503020000020004" pitchFamily="50" charset="-127"/>
            </a:endParaRPr>
          </a:p>
          <a:p>
            <a:r>
              <a:rPr lang="ko-KR" altLang="en-US" sz="1200" dirty="0">
                <a:latin typeface="맑은 고딕" panose="020B0503020000020004" pitchFamily="50" charset="-127"/>
              </a:rPr>
              <a:t>∙ </a:t>
            </a:r>
            <a:r>
              <a:rPr lang="en-US" sz="1200" dirty="0"/>
              <a:t>A study revealed that the gut microbiome composition differs </a:t>
            </a:r>
          </a:p>
          <a:p>
            <a:r>
              <a:rPr lang="en-US" sz="1200" dirty="0"/>
              <a:t>  between obese and lean individuals.</a:t>
            </a:r>
          </a:p>
          <a:p>
            <a:endParaRPr lang="en-US" altLang="ko-KR" sz="1200" dirty="0">
              <a:latin typeface="맑은 고딕" panose="020B0503020000020004" pitchFamily="50" charset="-127"/>
              <a:ea typeface="맑은 고딕" panose="020B0503020000020004" pitchFamily="50" charset="-127"/>
            </a:endParaRPr>
          </a:p>
          <a:p>
            <a:r>
              <a:rPr lang="ko-KR" altLang="en-US" sz="1200" dirty="0">
                <a:latin typeface="맑은 고딕" panose="020B0503020000020004" pitchFamily="50" charset="-127"/>
              </a:rPr>
              <a:t>∙ </a:t>
            </a:r>
            <a:r>
              <a:rPr lang="en-US" sz="1200" dirty="0"/>
              <a:t>Later, fecal transplants from obese and lean human twins into </a:t>
            </a:r>
          </a:p>
          <a:p>
            <a:r>
              <a:rPr lang="en-US" sz="1200" dirty="0"/>
              <a:t>  germ-free mice showed that mice receiving the obese twin’s</a:t>
            </a:r>
          </a:p>
          <a:p>
            <a:r>
              <a:rPr lang="en-US" sz="1200" dirty="0"/>
              <a:t>  microbiota gained fat more rapidly.</a:t>
            </a:r>
          </a:p>
          <a:p>
            <a:endParaRPr lang="en-US" altLang="ko-KR" sz="1200" dirty="0">
              <a:latin typeface="맑은 고딕" panose="020B0503020000020004" pitchFamily="50" charset="-127"/>
              <a:ea typeface="맑은 고딕" panose="020B0503020000020004" pitchFamily="50" charset="-127"/>
            </a:endParaRPr>
          </a:p>
          <a:p>
            <a:r>
              <a:rPr lang="ko-KR" altLang="en-US" sz="1200" dirty="0">
                <a:latin typeface="맑은 고딕" panose="020B0503020000020004" pitchFamily="50" charset="-127"/>
              </a:rPr>
              <a:t>∙ </a:t>
            </a:r>
            <a:r>
              <a:rPr lang="en-US" sz="1200" dirty="0"/>
              <a:t>Since then, extensive research has explored the correlation</a:t>
            </a:r>
          </a:p>
          <a:p>
            <a:r>
              <a:rPr lang="en-US" sz="1200" dirty="0"/>
              <a:t>  between the microbiome and various diseases.</a:t>
            </a:r>
            <a:endParaRPr lang="en-US" altLang="ko-KR" sz="1200" dirty="0">
              <a:latin typeface="맑은 고딕" panose="020B0503020000020004" pitchFamily="50" charset="-127"/>
              <a:ea typeface="맑은 고딕" panose="020B0503020000020004" pitchFamily="50" charset="-127"/>
            </a:endParaRPr>
          </a:p>
        </p:txBody>
      </p:sp>
      <p:sp>
        <p:nvSpPr>
          <p:cNvPr id="13" name="오각형 12"/>
          <p:cNvSpPr/>
          <p:nvPr/>
        </p:nvSpPr>
        <p:spPr>
          <a:xfrm>
            <a:off x="6022109" y="4397102"/>
            <a:ext cx="378823" cy="202474"/>
          </a:xfrm>
          <a:prstGeom prst="homePlate">
            <a:avLst/>
          </a:prstGeom>
          <a:solidFill>
            <a:srgbClr val="E3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4" name="직사각형 13"/>
          <p:cNvSpPr/>
          <p:nvPr/>
        </p:nvSpPr>
        <p:spPr>
          <a:xfrm>
            <a:off x="189346" y="6472489"/>
            <a:ext cx="6008254" cy="261610"/>
          </a:xfrm>
          <a:prstGeom prst="rect">
            <a:avLst/>
          </a:prstGeom>
        </p:spPr>
        <p:txBody>
          <a:bodyPr wrap="square">
            <a:spAutoFit/>
          </a:bodyPr>
          <a:lstStyle/>
          <a:p>
            <a:r>
              <a:rPr lang="en-US" altLang="ko-KR" sz="1100" dirty="0">
                <a:latin typeface="맑은 고딕" panose="020B0503020000020004" pitchFamily="50" charset="-127"/>
                <a:ea typeface="맑은 고딕" panose="020B0503020000020004" pitchFamily="50" charset="-127"/>
              </a:rPr>
              <a:t>Source </a:t>
            </a:r>
            <a:r>
              <a:rPr lang="en-US" altLang="ko-KR" sz="1100" dirty="0" err="1">
                <a:latin typeface="맑은 고딕" panose="020B0503020000020004" pitchFamily="50" charset="-127"/>
                <a:ea typeface="맑은 고딕" panose="020B0503020000020004" pitchFamily="50" charset="-127"/>
              </a:rPr>
              <a:t>Ridaura</a:t>
            </a:r>
            <a:r>
              <a:rPr lang="en-US" altLang="ko-KR" sz="1100" dirty="0">
                <a:latin typeface="맑은 고딕" panose="020B0503020000020004" pitchFamily="50" charset="-127"/>
                <a:ea typeface="맑은 고딕" panose="020B0503020000020004" pitchFamily="50" charset="-127"/>
              </a:rPr>
              <a:t> et al. (2013), Science</a:t>
            </a:r>
            <a:endParaRPr lang="ko-KR" altLang="en-US" sz="1100" dirty="0"/>
          </a:p>
        </p:txBody>
      </p:sp>
      <p:sp>
        <p:nvSpPr>
          <p:cNvPr id="2" name="직사각형 1"/>
          <p:cNvSpPr/>
          <p:nvPr/>
        </p:nvSpPr>
        <p:spPr>
          <a:xfrm>
            <a:off x="6676008" y="2752078"/>
            <a:ext cx="5122415" cy="3426780"/>
          </a:xfrm>
          <a:prstGeom prst="rect">
            <a:avLst/>
          </a:prstGeom>
          <a:noFill/>
          <a:ln>
            <a:solidFill>
              <a:srgbClr val="E39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2">
            <a:extLst>
              <a:ext uri="{FF2B5EF4-FFF2-40B4-BE49-F238E27FC236}">
                <a16:creationId xmlns:a16="http://schemas.microsoft.com/office/drawing/2014/main" id="{FBCB3889-4535-66DB-BBB7-62FC64F0AC46}"/>
              </a:ext>
            </a:extLst>
          </p:cNvPr>
          <p:cNvSpPr/>
          <p:nvPr/>
        </p:nvSpPr>
        <p:spPr>
          <a:xfrm>
            <a:off x="6400932" y="2671258"/>
            <a:ext cx="706661" cy="403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5" name="Rectangle 4">
            <a:extLst>
              <a:ext uri="{FF2B5EF4-FFF2-40B4-BE49-F238E27FC236}">
                <a16:creationId xmlns:a16="http://schemas.microsoft.com/office/drawing/2014/main" id="{67BFD9AA-B4B0-74CF-B84E-425A0AA05EF4}"/>
              </a:ext>
            </a:extLst>
          </p:cNvPr>
          <p:cNvSpPr/>
          <p:nvPr/>
        </p:nvSpPr>
        <p:spPr>
          <a:xfrm>
            <a:off x="4756653" y="3994062"/>
            <a:ext cx="706661" cy="6055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 name="TextBox 3">
            <a:extLst>
              <a:ext uri="{FF2B5EF4-FFF2-40B4-BE49-F238E27FC236}">
                <a16:creationId xmlns:a16="http://schemas.microsoft.com/office/drawing/2014/main" id="{A250E18B-5C17-6591-A85A-1AF6AED283F8}"/>
              </a:ext>
            </a:extLst>
          </p:cNvPr>
          <p:cNvSpPr txBox="1"/>
          <p:nvPr/>
        </p:nvSpPr>
        <p:spPr>
          <a:xfrm>
            <a:off x="4584037" y="4057082"/>
            <a:ext cx="1051891" cy="276999"/>
          </a:xfrm>
          <a:prstGeom prst="rect">
            <a:avLst/>
          </a:prstGeom>
          <a:noFill/>
        </p:spPr>
        <p:txBody>
          <a:bodyPr wrap="none" rtlCol="0">
            <a:spAutoFit/>
          </a:bodyPr>
          <a:lstStyle/>
          <a:p>
            <a:r>
              <a:rPr lang="en-US" altLang="ko-KR" sz="1200" dirty="0"/>
              <a:t>OBESE MICE</a:t>
            </a:r>
            <a:endParaRPr lang="en-US" sz="1200" dirty="0"/>
          </a:p>
        </p:txBody>
      </p:sp>
      <p:sp>
        <p:nvSpPr>
          <p:cNvPr id="10" name="Rectangle 9">
            <a:extLst>
              <a:ext uri="{FF2B5EF4-FFF2-40B4-BE49-F238E27FC236}">
                <a16:creationId xmlns:a16="http://schemas.microsoft.com/office/drawing/2014/main" id="{B7F515BA-640D-020B-E193-71EB5CFC9882}"/>
              </a:ext>
            </a:extLst>
          </p:cNvPr>
          <p:cNvSpPr/>
          <p:nvPr/>
        </p:nvSpPr>
        <p:spPr>
          <a:xfrm>
            <a:off x="4747071" y="5734631"/>
            <a:ext cx="706661" cy="4218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5" name="TextBox 14">
            <a:extLst>
              <a:ext uri="{FF2B5EF4-FFF2-40B4-BE49-F238E27FC236}">
                <a16:creationId xmlns:a16="http://schemas.microsoft.com/office/drawing/2014/main" id="{6626769D-E2DA-BE5F-8EE2-2E5B8C846E96}"/>
              </a:ext>
            </a:extLst>
          </p:cNvPr>
          <p:cNvSpPr txBox="1"/>
          <p:nvPr/>
        </p:nvSpPr>
        <p:spPr>
          <a:xfrm>
            <a:off x="4574455" y="5797651"/>
            <a:ext cx="972574" cy="276999"/>
          </a:xfrm>
          <a:prstGeom prst="rect">
            <a:avLst/>
          </a:prstGeom>
          <a:noFill/>
        </p:spPr>
        <p:txBody>
          <a:bodyPr wrap="none" rtlCol="0">
            <a:spAutoFit/>
          </a:bodyPr>
          <a:lstStyle/>
          <a:p>
            <a:r>
              <a:rPr lang="en-US" altLang="ko-KR" sz="1200" dirty="0"/>
              <a:t>LEAN MICE</a:t>
            </a:r>
            <a:endParaRPr lang="en-US" sz="1200" dirty="0"/>
          </a:p>
        </p:txBody>
      </p:sp>
      <p:sp>
        <p:nvSpPr>
          <p:cNvPr id="16" name="Rectangle 15">
            <a:extLst>
              <a:ext uri="{FF2B5EF4-FFF2-40B4-BE49-F238E27FC236}">
                <a16:creationId xmlns:a16="http://schemas.microsoft.com/office/drawing/2014/main" id="{2F6BE2E3-2F45-4B49-A369-3A59FD74603F}"/>
              </a:ext>
            </a:extLst>
          </p:cNvPr>
          <p:cNvSpPr/>
          <p:nvPr/>
        </p:nvSpPr>
        <p:spPr>
          <a:xfrm>
            <a:off x="2740293" y="3994062"/>
            <a:ext cx="706661" cy="6055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7" name="TextBox 16">
            <a:extLst>
              <a:ext uri="{FF2B5EF4-FFF2-40B4-BE49-F238E27FC236}">
                <a16:creationId xmlns:a16="http://schemas.microsoft.com/office/drawing/2014/main" id="{A21D7C58-7989-FA8A-1E75-B9CD96F88B1D}"/>
              </a:ext>
            </a:extLst>
          </p:cNvPr>
          <p:cNvSpPr txBox="1"/>
          <p:nvPr/>
        </p:nvSpPr>
        <p:spPr>
          <a:xfrm>
            <a:off x="2488695" y="4068646"/>
            <a:ext cx="1245854" cy="276999"/>
          </a:xfrm>
          <a:prstGeom prst="rect">
            <a:avLst/>
          </a:prstGeom>
          <a:noFill/>
        </p:spPr>
        <p:txBody>
          <a:bodyPr wrap="none" rtlCol="0">
            <a:spAutoFit/>
          </a:bodyPr>
          <a:lstStyle/>
          <a:p>
            <a:r>
              <a:rPr lang="en-US" altLang="ko-KR" sz="1200" dirty="0"/>
              <a:t>NORMAL MICE</a:t>
            </a:r>
            <a:endParaRPr lang="en-US" sz="1200" dirty="0"/>
          </a:p>
        </p:txBody>
      </p:sp>
      <p:sp>
        <p:nvSpPr>
          <p:cNvPr id="18" name="Rectangle 17">
            <a:extLst>
              <a:ext uri="{FF2B5EF4-FFF2-40B4-BE49-F238E27FC236}">
                <a16:creationId xmlns:a16="http://schemas.microsoft.com/office/drawing/2014/main" id="{84B0CDA5-E3A7-B173-444F-D219A68CF013}"/>
              </a:ext>
            </a:extLst>
          </p:cNvPr>
          <p:cNvSpPr/>
          <p:nvPr/>
        </p:nvSpPr>
        <p:spPr>
          <a:xfrm>
            <a:off x="2740293" y="5752361"/>
            <a:ext cx="706661" cy="3515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TextBox 18">
            <a:extLst>
              <a:ext uri="{FF2B5EF4-FFF2-40B4-BE49-F238E27FC236}">
                <a16:creationId xmlns:a16="http://schemas.microsoft.com/office/drawing/2014/main" id="{2C6C3628-450F-19F4-6C0D-D80C0CEDD42A}"/>
              </a:ext>
            </a:extLst>
          </p:cNvPr>
          <p:cNvSpPr txBox="1"/>
          <p:nvPr/>
        </p:nvSpPr>
        <p:spPr>
          <a:xfrm>
            <a:off x="2488695" y="5826945"/>
            <a:ext cx="1245854" cy="276999"/>
          </a:xfrm>
          <a:prstGeom prst="rect">
            <a:avLst/>
          </a:prstGeom>
          <a:noFill/>
        </p:spPr>
        <p:txBody>
          <a:bodyPr wrap="none" rtlCol="0">
            <a:spAutoFit/>
          </a:bodyPr>
          <a:lstStyle/>
          <a:p>
            <a:r>
              <a:rPr lang="en-US" altLang="ko-KR" sz="1200" dirty="0"/>
              <a:t>NORMAL MICE</a:t>
            </a:r>
            <a:endParaRPr lang="en-US" sz="1200" dirty="0"/>
          </a:p>
        </p:txBody>
      </p:sp>
      <p:sp>
        <p:nvSpPr>
          <p:cNvPr id="20" name="Rectangle 19">
            <a:extLst>
              <a:ext uri="{FF2B5EF4-FFF2-40B4-BE49-F238E27FC236}">
                <a16:creationId xmlns:a16="http://schemas.microsoft.com/office/drawing/2014/main" id="{59A53EAB-3E2E-9530-55E0-BD46D7AB1E67}"/>
              </a:ext>
            </a:extLst>
          </p:cNvPr>
          <p:cNvSpPr/>
          <p:nvPr/>
        </p:nvSpPr>
        <p:spPr>
          <a:xfrm>
            <a:off x="590566" y="3994062"/>
            <a:ext cx="1610534" cy="403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 name="TextBox 20">
            <a:extLst>
              <a:ext uri="{FF2B5EF4-FFF2-40B4-BE49-F238E27FC236}">
                <a16:creationId xmlns:a16="http://schemas.microsoft.com/office/drawing/2014/main" id="{A7A8C1F5-0A47-64C1-922E-A842B483161A}"/>
              </a:ext>
            </a:extLst>
          </p:cNvPr>
          <p:cNvSpPr txBox="1"/>
          <p:nvPr/>
        </p:nvSpPr>
        <p:spPr>
          <a:xfrm>
            <a:off x="338968" y="4068646"/>
            <a:ext cx="2318263" cy="400110"/>
          </a:xfrm>
          <a:prstGeom prst="rect">
            <a:avLst/>
          </a:prstGeom>
          <a:noFill/>
        </p:spPr>
        <p:txBody>
          <a:bodyPr wrap="none" rtlCol="0">
            <a:spAutoFit/>
          </a:bodyPr>
          <a:lstStyle/>
          <a:p>
            <a:r>
              <a:rPr lang="en-US" altLang="ko-KR" sz="1000" dirty="0"/>
              <a:t>Transplanting</a:t>
            </a:r>
          </a:p>
          <a:p>
            <a:r>
              <a:rPr lang="en-US" altLang="ko-KR" sz="1000" dirty="0"/>
              <a:t>the Microbiome of an Obese Person</a:t>
            </a:r>
            <a:endParaRPr lang="en-US" sz="1000" dirty="0"/>
          </a:p>
        </p:txBody>
      </p:sp>
      <p:sp>
        <p:nvSpPr>
          <p:cNvPr id="24" name="Rectangle 23">
            <a:extLst>
              <a:ext uri="{FF2B5EF4-FFF2-40B4-BE49-F238E27FC236}">
                <a16:creationId xmlns:a16="http://schemas.microsoft.com/office/drawing/2014/main" id="{A30636E6-47DD-7001-9436-C80B0BBBB260}"/>
              </a:ext>
            </a:extLst>
          </p:cNvPr>
          <p:cNvSpPr/>
          <p:nvPr/>
        </p:nvSpPr>
        <p:spPr>
          <a:xfrm>
            <a:off x="594889" y="5675707"/>
            <a:ext cx="1610534" cy="403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5" name="TextBox 24">
            <a:extLst>
              <a:ext uri="{FF2B5EF4-FFF2-40B4-BE49-F238E27FC236}">
                <a16:creationId xmlns:a16="http://schemas.microsoft.com/office/drawing/2014/main" id="{617BE8F6-658C-AD26-E62A-7B13E105C30C}"/>
              </a:ext>
            </a:extLst>
          </p:cNvPr>
          <p:cNvSpPr txBox="1"/>
          <p:nvPr/>
        </p:nvSpPr>
        <p:spPr>
          <a:xfrm>
            <a:off x="343291" y="5750291"/>
            <a:ext cx="2218877" cy="400110"/>
          </a:xfrm>
          <a:prstGeom prst="rect">
            <a:avLst/>
          </a:prstGeom>
          <a:noFill/>
        </p:spPr>
        <p:txBody>
          <a:bodyPr wrap="none" rtlCol="0">
            <a:spAutoFit/>
          </a:bodyPr>
          <a:lstStyle/>
          <a:p>
            <a:r>
              <a:rPr lang="en-US" altLang="ko-KR" sz="1000" dirty="0"/>
              <a:t>Transplanting</a:t>
            </a:r>
          </a:p>
          <a:p>
            <a:r>
              <a:rPr lang="en-US" altLang="ko-KR" sz="1000" dirty="0"/>
              <a:t>the Microbiome of a Lean Person</a:t>
            </a:r>
            <a:endParaRPr lang="en-US" sz="1000" dirty="0"/>
          </a:p>
        </p:txBody>
      </p:sp>
      <p:sp>
        <p:nvSpPr>
          <p:cNvPr id="26" name="Rectangle 25">
            <a:extLst>
              <a:ext uri="{FF2B5EF4-FFF2-40B4-BE49-F238E27FC236}">
                <a16:creationId xmlns:a16="http://schemas.microsoft.com/office/drawing/2014/main" id="{CB086EA4-B449-AD74-9C9C-BDC325784E16}"/>
              </a:ext>
            </a:extLst>
          </p:cNvPr>
          <p:cNvSpPr/>
          <p:nvPr/>
        </p:nvSpPr>
        <p:spPr>
          <a:xfrm>
            <a:off x="3675646" y="3573379"/>
            <a:ext cx="727911" cy="420683"/>
          </a:xfrm>
          <a:prstGeom prst="rect">
            <a:avLst/>
          </a:prstGeom>
          <a:solidFill>
            <a:srgbClr val="EAC3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7" name="Rectangle 26">
            <a:extLst>
              <a:ext uri="{FF2B5EF4-FFF2-40B4-BE49-F238E27FC236}">
                <a16:creationId xmlns:a16="http://schemas.microsoft.com/office/drawing/2014/main" id="{0383200A-CEE9-C310-7110-3349971E4395}"/>
              </a:ext>
            </a:extLst>
          </p:cNvPr>
          <p:cNvSpPr/>
          <p:nvPr/>
        </p:nvSpPr>
        <p:spPr>
          <a:xfrm>
            <a:off x="3690581" y="5281390"/>
            <a:ext cx="727911" cy="394318"/>
          </a:xfrm>
          <a:prstGeom prst="rect">
            <a:avLst/>
          </a:prstGeom>
          <a:solidFill>
            <a:srgbClr val="EAC3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8" name="TextBox 27">
            <a:extLst>
              <a:ext uri="{FF2B5EF4-FFF2-40B4-BE49-F238E27FC236}">
                <a16:creationId xmlns:a16="http://schemas.microsoft.com/office/drawing/2014/main" id="{DEB04A0D-2634-2168-675F-07659428EAB7}"/>
              </a:ext>
            </a:extLst>
          </p:cNvPr>
          <p:cNvSpPr txBox="1"/>
          <p:nvPr/>
        </p:nvSpPr>
        <p:spPr>
          <a:xfrm>
            <a:off x="3647347" y="3618530"/>
            <a:ext cx="971741" cy="338554"/>
          </a:xfrm>
          <a:prstGeom prst="rect">
            <a:avLst/>
          </a:prstGeom>
          <a:noFill/>
        </p:spPr>
        <p:txBody>
          <a:bodyPr wrap="none" rtlCol="0">
            <a:spAutoFit/>
          </a:bodyPr>
          <a:lstStyle/>
          <a:p>
            <a:r>
              <a:rPr lang="en-US" altLang="ko-KR" sz="800" dirty="0"/>
              <a:t>LOW-FAT,</a:t>
            </a:r>
          </a:p>
          <a:p>
            <a:r>
              <a:rPr lang="en-US" altLang="ko-KR" sz="800" dirty="0"/>
              <a:t>HIGH-FIBER DIET</a:t>
            </a:r>
            <a:endParaRPr lang="en-US" sz="800" dirty="0"/>
          </a:p>
        </p:txBody>
      </p:sp>
      <p:sp>
        <p:nvSpPr>
          <p:cNvPr id="29" name="TextBox 28">
            <a:extLst>
              <a:ext uri="{FF2B5EF4-FFF2-40B4-BE49-F238E27FC236}">
                <a16:creationId xmlns:a16="http://schemas.microsoft.com/office/drawing/2014/main" id="{8CA4B417-41A1-328A-96AB-70CD7CA5541D}"/>
              </a:ext>
            </a:extLst>
          </p:cNvPr>
          <p:cNvSpPr txBox="1"/>
          <p:nvPr/>
        </p:nvSpPr>
        <p:spPr>
          <a:xfrm>
            <a:off x="3675646" y="5319833"/>
            <a:ext cx="971741" cy="338554"/>
          </a:xfrm>
          <a:prstGeom prst="rect">
            <a:avLst/>
          </a:prstGeom>
          <a:noFill/>
        </p:spPr>
        <p:txBody>
          <a:bodyPr wrap="none" rtlCol="0">
            <a:spAutoFit/>
          </a:bodyPr>
          <a:lstStyle/>
          <a:p>
            <a:r>
              <a:rPr lang="en-US" altLang="ko-KR" sz="800" dirty="0"/>
              <a:t>LOW-FAT,</a:t>
            </a:r>
          </a:p>
          <a:p>
            <a:r>
              <a:rPr lang="en-US" altLang="ko-KR" sz="800" dirty="0"/>
              <a:t>HIGH-FIBER DIET</a:t>
            </a:r>
            <a:endParaRPr lang="en-US" sz="800" dirty="0"/>
          </a:p>
        </p:txBody>
      </p:sp>
    </p:spTree>
    <p:extLst>
      <p:ext uri="{BB962C8B-B14F-4D97-AF65-F5344CB8AC3E}">
        <p14:creationId xmlns:p14="http://schemas.microsoft.com/office/powerpoint/2010/main" val="3031849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64890" y="1186425"/>
            <a:ext cx="7769838" cy="655372"/>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RESEARCH RELATED TO GERM-FREE MICE </a:t>
            </a:r>
            <a:r>
              <a:rPr lang="ko-KR" altLang="en-US" sz="2800" b="1" spc="-300" dirty="0">
                <a:latin typeface="맑은 고딕" panose="020B0503020000020004" pitchFamily="50" charset="-127"/>
                <a:ea typeface="맑은 고딕" panose="020B0503020000020004" pitchFamily="50" charset="-127"/>
              </a:rPr>
              <a:t>① </a:t>
            </a:r>
          </a:p>
        </p:txBody>
      </p:sp>
      <p:sp>
        <p:nvSpPr>
          <p:cNvPr id="6" name="TextBox 5"/>
          <p:cNvSpPr txBox="1"/>
          <p:nvPr/>
        </p:nvSpPr>
        <p:spPr>
          <a:xfrm>
            <a:off x="1808879" y="244180"/>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pic>
        <p:nvPicPr>
          <p:cNvPr id="3" name="그림 2"/>
          <p:cNvPicPr>
            <a:picLocks noChangeAspect="1"/>
          </p:cNvPicPr>
          <p:nvPr/>
        </p:nvPicPr>
        <p:blipFill rotWithShape="1">
          <a:blip r:embed="rId2"/>
          <a:srcRect b="3557"/>
          <a:stretch/>
        </p:blipFill>
        <p:spPr>
          <a:xfrm>
            <a:off x="354318" y="2520521"/>
            <a:ext cx="5566191" cy="2919697"/>
          </a:xfrm>
          <a:prstGeom prst="rect">
            <a:avLst/>
          </a:prstGeom>
        </p:spPr>
      </p:pic>
      <p:sp>
        <p:nvSpPr>
          <p:cNvPr id="10" name="직사각형 9"/>
          <p:cNvSpPr/>
          <p:nvPr/>
        </p:nvSpPr>
        <p:spPr>
          <a:xfrm>
            <a:off x="354318" y="5748329"/>
            <a:ext cx="6008253" cy="276999"/>
          </a:xfrm>
          <a:prstGeom prst="rect">
            <a:avLst/>
          </a:prstGeom>
        </p:spPr>
        <p:txBody>
          <a:bodyPr wrap="square">
            <a:spAutoFit/>
          </a:bodyPr>
          <a:lstStyle/>
          <a:p>
            <a:r>
              <a:rPr lang="en-US" altLang="ko-KR" sz="1200" u="sng" dirty="0">
                <a:latin typeface="맑은 고딕" panose="020B0503020000020004" pitchFamily="50" charset="-127"/>
                <a:ea typeface="맑은 고딕" panose="020B0503020000020004" pitchFamily="50" charset="-127"/>
              </a:rPr>
              <a:t>EQUIPMENT FOR CONDUCTING EXPERIMENTS ON MICE IN STERILE CONDITIONS</a:t>
            </a:r>
            <a:endParaRPr lang="ko-KR" altLang="en-US" sz="1200" u="sng" dirty="0"/>
          </a:p>
        </p:txBody>
      </p:sp>
      <p:pic>
        <p:nvPicPr>
          <p:cNvPr id="4" name="그림 3"/>
          <p:cNvPicPr>
            <a:picLocks noChangeAspect="1"/>
          </p:cNvPicPr>
          <p:nvPr/>
        </p:nvPicPr>
        <p:blipFill>
          <a:blip r:embed="rId3"/>
          <a:stretch>
            <a:fillRect/>
          </a:stretch>
        </p:blipFill>
        <p:spPr>
          <a:xfrm>
            <a:off x="6589247" y="2581694"/>
            <a:ext cx="4956209" cy="2599906"/>
          </a:xfrm>
          <a:prstGeom prst="rect">
            <a:avLst/>
          </a:prstGeom>
        </p:spPr>
      </p:pic>
      <p:sp>
        <p:nvSpPr>
          <p:cNvPr id="12" name="직사각형 11"/>
          <p:cNvSpPr/>
          <p:nvPr/>
        </p:nvSpPr>
        <p:spPr>
          <a:xfrm>
            <a:off x="189346" y="6472489"/>
            <a:ext cx="6008254" cy="261610"/>
          </a:xfrm>
          <a:prstGeom prst="rect">
            <a:avLst/>
          </a:prstGeom>
        </p:spPr>
        <p:txBody>
          <a:bodyPr wrap="square">
            <a:spAutoFit/>
          </a:bodyPr>
          <a:lstStyle/>
          <a:p>
            <a:r>
              <a:rPr lang="en-US" altLang="ko-KR" sz="1100" dirty="0">
                <a:latin typeface="맑은 고딕" panose="020B0503020000020004" pitchFamily="50" charset="-127"/>
                <a:ea typeface="맑은 고딕" panose="020B0503020000020004" pitchFamily="50" charset="-127"/>
              </a:rPr>
              <a:t>Source</a:t>
            </a: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 Al-</a:t>
            </a:r>
            <a:r>
              <a:rPr lang="en-US" altLang="ko-KR" sz="1100" dirty="0" err="1">
                <a:latin typeface="맑은 고딕" panose="020B0503020000020004" pitchFamily="50" charset="-127"/>
                <a:ea typeface="맑은 고딕" panose="020B0503020000020004" pitchFamily="50" charset="-127"/>
              </a:rPr>
              <a:t>Asmakh</a:t>
            </a:r>
            <a:r>
              <a:rPr lang="en-US" altLang="ko-KR" sz="1100" dirty="0">
                <a:latin typeface="맑은 고딕" panose="020B0503020000020004" pitchFamily="50" charset="-127"/>
                <a:ea typeface="맑은 고딕" panose="020B0503020000020004" pitchFamily="50" charset="-127"/>
              </a:rPr>
              <a:t> &amp; Fahad </a:t>
            </a:r>
            <a:r>
              <a:rPr lang="en-US" altLang="ko-KR" sz="1100" dirty="0" err="1">
                <a:latin typeface="맑은 고딕" panose="020B0503020000020004" pitchFamily="50" charset="-127"/>
                <a:ea typeface="맑은 고딕" panose="020B0503020000020004" pitchFamily="50" charset="-127"/>
              </a:rPr>
              <a:t>Zadjali</a:t>
            </a:r>
            <a:r>
              <a:rPr lang="en-US" altLang="ko-KR" sz="1100" dirty="0">
                <a:latin typeface="맑은 고딕" panose="020B0503020000020004" pitchFamily="50" charset="-127"/>
                <a:ea typeface="맑은 고딕" panose="020B0503020000020004" pitchFamily="50" charset="-127"/>
              </a:rPr>
              <a:t>(2015), </a:t>
            </a:r>
            <a:r>
              <a:rPr lang="en-US" altLang="ko-KR" sz="1100" dirty="0" err="1">
                <a:latin typeface="맑은 고딕" panose="020B0503020000020004" pitchFamily="50" charset="-127"/>
                <a:ea typeface="맑은 고딕" panose="020B0503020000020004" pitchFamily="50" charset="-127"/>
              </a:rPr>
              <a:t>Stappenbeck</a:t>
            </a:r>
            <a:r>
              <a:rPr lang="en-US" altLang="ko-KR" sz="1100" dirty="0">
                <a:latin typeface="맑은 고딕" panose="020B0503020000020004" pitchFamily="50" charset="-127"/>
                <a:ea typeface="맑은 고딕" panose="020B0503020000020004" pitchFamily="50" charset="-127"/>
              </a:rPr>
              <a:t> et al.(2002) </a:t>
            </a:r>
            <a:endParaRPr lang="ko-KR" altLang="en-US" sz="1100" dirty="0"/>
          </a:p>
        </p:txBody>
      </p:sp>
      <p:sp>
        <p:nvSpPr>
          <p:cNvPr id="13" name="직사각형 12"/>
          <p:cNvSpPr/>
          <p:nvPr/>
        </p:nvSpPr>
        <p:spPr>
          <a:xfrm>
            <a:off x="6636327" y="5687399"/>
            <a:ext cx="4798291" cy="738664"/>
          </a:xfrm>
          <a:prstGeom prst="rect">
            <a:avLst/>
          </a:prstGeom>
        </p:spPr>
        <p:txBody>
          <a:bodyPr wrap="square">
            <a:spAutoFit/>
          </a:bodyPr>
          <a:lstStyle/>
          <a:p>
            <a:r>
              <a:rPr lang="en-US" altLang="ko-KR" sz="1400" dirty="0">
                <a:latin typeface="맑은 고딕" panose="020B0503020000020004" pitchFamily="50" charset="-127"/>
                <a:ea typeface="맑은 고딕" panose="020B0503020000020004" pitchFamily="50" charset="-127"/>
              </a:rPr>
              <a:t>Mice with microbes in their gut had well-formed blood vessels, while germ-free mice had poorly formed blood vessels.</a:t>
            </a:r>
            <a:endParaRPr lang="ko-KR" altLang="en-US" sz="1400" dirty="0"/>
          </a:p>
        </p:txBody>
      </p:sp>
      <p:sp>
        <p:nvSpPr>
          <p:cNvPr id="14" name="직사각형 13"/>
          <p:cNvSpPr/>
          <p:nvPr/>
        </p:nvSpPr>
        <p:spPr>
          <a:xfrm>
            <a:off x="6886223" y="5128598"/>
            <a:ext cx="1986843" cy="523220"/>
          </a:xfrm>
          <a:prstGeom prst="rect">
            <a:avLst/>
          </a:prstGeom>
        </p:spPr>
        <p:txBody>
          <a:bodyPr wrap="square">
            <a:spAutoFit/>
          </a:bodyPr>
          <a:lstStyle/>
          <a:p>
            <a:pPr algn="ctr"/>
            <a:r>
              <a:rPr lang="en-US" altLang="ko-KR" sz="1400" u="sng" dirty="0">
                <a:latin typeface="맑은 고딕" panose="020B0503020000020004" pitchFamily="50" charset="-127"/>
                <a:ea typeface="맑은 고딕" panose="020B0503020000020004" pitchFamily="50" charset="-127"/>
              </a:rPr>
              <a:t>GERM-FREE MOUSE BLOOD VESSELS</a:t>
            </a:r>
            <a:endParaRPr lang="ko-KR" altLang="en-US" sz="1400" u="sng" dirty="0"/>
          </a:p>
        </p:txBody>
      </p:sp>
      <p:sp>
        <p:nvSpPr>
          <p:cNvPr id="15" name="직사각형 14"/>
          <p:cNvSpPr/>
          <p:nvPr/>
        </p:nvSpPr>
        <p:spPr>
          <a:xfrm>
            <a:off x="9358490" y="5124683"/>
            <a:ext cx="1862666" cy="523220"/>
          </a:xfrm>
          <a:prstGeom prst="rect">
            <a:avLst/>
          </a:prstGeom>
        </p:spPr>
        <p:txBody>
          <a:bodyPr wrap="square">
            <a:spAutoFit/>
          </a:bodyPr>
          <a:lstStyle/>
          <a:p>
            <a:pPr algn="ctr"/>
            <a:r>
              <a:rPr lang="en-US" altLang="ko-KR" sz="1400" u="sng" dirty="0">
                <a:latin typeface="맑은 고딕" panose="020B0503020000020004" pitchFamily="50" charset="-127"/>
                <a:ea typeface="맑은 고딕" panose="020B0503020000020004" pitchFamily="50" charset="-127"/>
              </a:rPr>
              <a:t>NORMAL MOUSE BLOOD VESSELS</a:t>
            </a:r>
            <a:endParaRPr lang="ko-KR" altLang="en-US" sz="1400" u="sng" dirty="0"/>
          </a:p>
        </p:txBody>
      </p:sp>
      <p:sp>
        <p:nvSpPr>
          <p:cNvPr id="16" name="오각형 15"/>
          <p:cNvSpPr/>
          <p:nvPr/>
        </p:nvSpPr>
        <p:spPr>
          <a:xfrm>
            <a:off x="6110774" y="3891254"/>
            <a:ext cx="378823" cy="202474"/>
          </a:xfrm>
          <a:prstGeom prst="homePlate">
            <a:avLst/>
          </a:prstGeom>
          <a:solidFill>
            <a:srgbClr val="E3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E398A2"/>
              </a:solidFill>
            </a:endParaRPr>
          </a:p>
        </p:txBody>
      </p:sp>
      <p:sp>
        <p:nvSpPr>
          <p:cNvPr id="17" name="TextBox 16"/>
          <p:cNvSpPr txBox="1"/>
          <p:nvPr/>
        </p:nvSpPr>
        <p:spPr>
          <a:xfrm>
            <a:off x="3993278" y="325001"/>
            <a:ext cx="3321922"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MICROBIOME RELATED PAPERS</a:t>
            </a:r>
          </a:p>
        </p:txBody>
      </p:sp>
    </p:spTree>
    <p:extLst>
      <p:ext uri="{BB962C8B-B14F-4D97-AF65-F5344CB8AC3E}">
        <p14:creationId xmlns:p14="http://schemas.microsoft.com/office/powerpoint/2010/main" val="2165698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12" name="직사각형 11"/>
          <p:cNvSpPr/>
          <p:nvPr/>
        </p:nvSpPr>
        <p:spPr>
          <a:xfrm>
            <a:off x="215472" y="6402820"/>
            <a:ext cx="6008254" cy="261610"/>
          </a:xfrm>
          <a:prstGeom prst="rect">
            <a:avLst/>
          </a:prstGeom>
        </p:spPr>
        <p:txBody>
          <a:bodyPr wrap="square">
            <a:spAutoFit/>
          </a:bodyPr>
          <a:lstStyle/>
          <a:p>
            <a:r>
              <a:rPr lang="en-US" altLang="ko-KR" sz="1100" dirty="0">
                <a:latin typeface="맑은 고딕" panose="020B0503020000020004" pitchFamily="50" charset="-127"/>
                <a:ea typeface="맑은 고딕" panose="020B0503020000020004" pitchFamily="50" charset="-127"/>
              </a:rPr>
              <a:t>Source</a:t>
            </a:r>
            <a:r>
              <a:rPr lang="ko-KR" altLang="en-US" sz="1100" dirty="0">
                <a:latin typeface="맑은 고딕" panose="020B0503020000020004" pitchFamily="50" charset="-127"/>
                <a:ea typeface="맑은 고딕" panose="020B0503020000020004" pitchFamily="50" charset="-127"/>
              </a:rPr>
              <a:t> </a:t>
            </a:r>
            <a:r>
              <a:rPr lang="en-US" altLang="ko-KR" sz="1100" dirty="0">
                <a:latin typeface="맑은 고딕" panose="020B0503020000020004" pitchFamily="50" charset="-127"/>
                <a:ea typeface="맑은 고딕" panose="020B0503020000020004" pitchFamily="50" charset="-127"/>
              </a:rPr>
              <a:t>: </a:t>
            </a:r>
            <a:r>
              <a:rPr lang="en-US" altLang="ko-KR" sz="1100" dirty="0" err="1">
                <a:latin typeface="맑은 고딕" panose="020B0503020000020004" pitchFamily="50" charset="-127"/>
                <a:ea typeface="맑은 고딕" panose="020B0503020000020004" pitchFamily="50" charset="-127"/>
              </a:rPr>
              <a:t>Gabay</a:t>
            </a:r>
            <a:r>
              <a:rPr lang="en-US" altLang="ko-KR" sz="1100" dirty="0">
                <a:latin typeface="맑은 고딕" panose="020B0503020000020004" pitchFamily="50" charset="-127"/>
                <a:ea typeface="맑은 고딕" panose="020B0503020000020004" pitchFamily="50" charset="-127"/>
              </a:rPr>
              <a:t> et al. (2002)</a:t>
            </a:r>
            <a:endParaRPr lang="ko-KR" altLang="en-US" sz="1100" dirty="0"/>
          </a:p>
        </p:txBody>
      </p:sp>
      <p:pic>
        <p:nvPicPr>
          <p:cNvPr id="7" name="그림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225" y="2590368"/>
            <a:ext cx="3199245" cy="2177264"/>
          </a:xfrm>
          <a:prstGeom prst="rect">
            <a:avLst/>
          </a:prstGeom>
        </p:spPr>
      </p:pic>
      <p:pic>
        <p:nvPicPr>
          <p:cNvPr id="11" name="그림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1656" y="2581997"/>
            <a:ext cx="3117047" cy="2073131"/>
          </a:xfrm>
          <a:prstGeom prst="rect">
            <a:avLst/>
          </a:prstGeom>
        </p:spPr>
      </p:pic>
      <p:pic>
        <p:nvPicPr>
          <p:cNvPr id="17" name="그림 16"/>
          <p:cNvPicPr>
            <a:picLocks noChangeAspect="1"/>
          </p:cNvPicPr>
          <p:nvPr/>
        </p:nvPicPr>
        <p:blipFill>
          <a:blip r:embed="rId4"/>
          <a:stretch>
            <a:fillRect/>
          </a:stretch>
        </p:blipFill>
        <p:spPr>
          <a:xfrm>
            <a:off x="5160970" y="3526448"/>
            <a:ext cx="819264" cy="514422"/>
          </a:xfrm>
          <a:prstGeom prst="rect">
            <a:avLst/>
          </a:prstGeom>
        </p:spPr>
      </p:pic>
      <p:sp>
        <p:nvSpPr>
          <p:cNvPr id="18" name="TextBox 17"/>
          <p:cNvSpPr txBox="1"/>
          <p:nvPr/>
        </p:nvSpPr>
        <p:spPr>
          <a:xfrm>
            <a:off x="766038" y="2608256"/>
            <a:ext cx="2462583" cy="494494"/>
          </a:xfrm>
          <a:prstGeom prst="rect">
            <a:avLst/>
          </a:prstGeom>
          <a:noFill/>
        </p:spPr>
        <p:txBody>
          <a:bodyPr wrap="square" rtlCol="0" anchor="ctr">
            <a:spAutoFit/>
          </a:bodyPr>
          <a:lstStyle/>
          <a:p>
            <a:pPr>
              <a:lnSpc>
                <a:spcPct val="150000"/>
              </a:lnSpc>
            </a:pPr>
            <a:r>
              <a:rPr lang="en-US" altLang="ko-KR" sz="2000" b="1" dirty="0">
                <a:latin typeface="맑은 고딕" panose="020B0503020000020004" pitchFamily="50" charset="-127"/>
                <a:ea typeface="맑은 고딕" panose="020B0503020000020004" pitchFamily="50" charset="-127"/>
              </a:rPr>
              <a:t>NORMAL MOUSE</a:t>
            </a:r>
            <a:endParaRPr lang="ko-KR" altLang="en-US" sz="2000" b="1"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8736378" y="2608256"/>
            <a:ext cx="2441228" cy="494494"/>
          </a:xfrm>
          <a:prstGeom prst="rect">
            <a:avLst/>
          </a:prstGeom>
          <a:noFill/>
        </p:spPr>
        <p:txBody>
          <a:bodyPr wrap="square" rtlCol="0" anchor="ctr">
            <a:spAutoFit/>
          </a:bodyPr>
          <a:lstStyle/>
          <a:p>
            <a:pPr>
              <a:lnSpc>
                <a:spcPct val="150000"/>
              </a:lnSpc>
            </a:pPr>
            <a:r>
              <a:rPr lang="en-US" altLang="ko-KR" sz="2000" b="1" dirty="0">
                <a:latin typeface="맑은 고딕" panose="020B0503020000020004" pitchFamily="50" charset="-127"/>
                <a:ea typeface="맑은 고딕" panose="020B0503020000020004" pitchFamily="50" charset="-127"/>
              </a:rPr>
              <a:t>GERM-FREE MICE</a:t>
            </a:r>
            <a:endParaRPr lang="ko-KR" altLang="en-US" sz="2000" b="1" dirty="0">
              <a:latin typeface="맑은 고딕" panose="020B0503020000020004" pitchFamily="50" charset="-127"/>
              <a:ea typeface="맑은 고딕" panose="020B0503020000020004" pitchFamily="50" charset="-127"/>
            </a:endParaRPr>
          </a:p>
        </p:txBody>
      </p:sp>
      <p:sp>
        <p:nvSpPr>
          <p:cNvPr id="20" name="TextBox 19"/>
          <p:cNvSpPr txBox="1"/>
          <p:nvPr/>
        </p:nvSpPr>
        <p:spPr>
          <a:xfrm>
            <a:off x="9131104" y="3618562"/>
            <a:ext cx="2959295" cy="1583062"/>
          </a:xfrm>
          <a:prstGeom prst="rect">
            <a:avLst/>
          </a:prstGeom>
          <a:noFill/>
        </p:spPr>
        <p:txBody>
          <a:bodyPr wrap="square" rtlCol="0" anchor="ctr">
            <a:spAutoFit/>
          </a:bodyPr>
          <a:lstStyle/>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Low body weight </a:t>
            </a:r>
            <a:r>
              <a:rPr lang="en-US" altLang="ko-KR" sz="1100" dirty="0">
                <a:latin typeface="맑은 고딕" panose="020B0503020000020004" pitchFamily="50" charset="-127"/>
                <a:ea typeface="맑은 고딕" panose="020B0503020000020004" pitchFamily="50" charset="-127"/>
              </a:rPr>
              <a:t>(nutritional deficiency)</a:t>
            </a:r>
          </a:p>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Liver and spleen underdeveloped</a:t>
            </a:r>
          </a:p>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Underdeveloped and underdeveloped</a:t>
            </a:r>
          </a:p>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Immunity</a:t>
            </a:r>
            <a:r>
              <a:rPr lang="en-US" altLang="ko-KR" sz="1100" dirty="0">
                <a:latin typeface="맑은 고딕" panose="020B0503020000020004" pitchFamily="50" charset="-127"/>
                <a:ea typeface="맑은 고딕" panose="020B0503020000020004" pitchFamily="50" charset="-127"/>
              </a:rPr>
              <a:t> (low antibody production)</a:t>
            </a:r>
          </a:p>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Underdeveloped brain</a:t>
            </a:r>
          </a:p>
          <a:p>
            <a:pPr>
              <a:lnSpc>
                <a:spcPct val="150000"/>
              </a:lnSpc>
            </a:pP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Stress</a:t>
            </a:r>
            <a:r>
              <a:rPr lang="en-US" altLang="ko-KR" sz="1100" dirty="0">
                <a:latin typeface="맑은 고딕" panose="020B0503020000020004" pitchFamily="50" charset="-127"/>
                <a:ea typeface="맑은 고딕" panose="020B0503020000020004" pitchFamily="50" charset="-127"/>
              </a:rPr>
              <a:t> </a:t>
            </a:r>
            <a:r>
              <a:rPr lang="en-US" altLang="ko-KR" sz="1100" b="1" dirty="0">
                <a:latin typeface="맑은 고딕" panose="020B0503020000020004" pitchFamily="50" charset="-127"/>
                <a:ea typeface="맑은 고딕" panose="020B0503020000020004" pitchFamily="50" charset="-127"/>
              </a:rPr>
              <a:t>found</a:t>
            </a:r>
            <a:r>
              <a:rPr lang="en-US" altLang="ko-KR" sz="1100" dirty="0">
                <a:latin typeface="맑은 고딕" panose="020B0503020000020004" pitchFamily="50" charset="-127"/>
                <a:ea typeface="맑은 고딕" panose="020B0503020000020004" pitchFamily="50" charset="-127"/>
              </a:rPr>
              <a:t> (depression)</a:t>
            </a:r>
            <a:endParaRPr lang="ko-KR" altLang="en-US" sz="1100" dirty="0">
              <a:latin typeface="맑은 고딕" panose="020B0503020000020004" pitchFamily="50" charset="-127"/>
              <a:ea typeface="맑은 고딕" panose="020B0503020000020004" pitchFamily="50" charset="-127"/>
            </a:endParaRPr>
          </a:p>
        </p:txBody>
      </p:sp>
      <p:sp>
        <p:nvSpPr>
          <p:cNvPr id="13" name="TextBox 12"/>
          <p:cNvSpPr txBox="1"/>
          <p:nvPr/>
        </p:nvSpPr>
        <p:spPr>
          <a:xfrm>
            <a:off x="3993278" y="325001"/>
            <a:ext cx="3637608"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3) MICROBIOME RELATED SOCIETIES</a:t>
            </a:r>
          </a:p>
        </p:txBody>
      </p:sp>
      <p:sp>
        <p:nvSpPr>
          <p:cNvPr id="14" name="TextBox 13"/>
          <p:cNvSpPr txBox="1"/>
          <p:nvPr/>
        </p:nvSpPr>
        <p:spPr>
          <a:xfrm>
            <a:off x="264890" y="1186425"/>
            <a:ext cx="7769838" cy="655372"/>
          </a:xfrm>
          <a:prstGeom prst="rect">
            <a:avLst/>
          </a:prstGeom>
          <a:noFill/>
        </p:spPr>
        <p:txBody>
          <a:bodyPr wrap="square" rtlCol="0" anchor="ctr">
            <a:spAutoFit/>
          </a:bodyPr>
          <a:lstStyle/>
          <a:p>
            <a:pPr>
              <a:lnSpc>
                <a:spcPct val="150000"/>
              </a:lnSpc>
            </a:pPr>
            <a:r>
              <a:rPr lang="en-US" altLang="ko-KR" sz="2800" b="1" dirty="0">
                <a:latin typeface="맑은 고딕" panose="020B0503020000020004" pitchFamily="50" charset="-127"/>
                <a:ea typeface="맑은 고딕" panose="020B0503020000020004" pitchFamily="50" charset="-127"/>
              </a:rPr>
              <a:t>RESEARCH RELATED TO GERM-FREE MICE </a:t>
            </a:r>
            <a:r>
              <a:rPr lang="ko-KR" altLang="en-US" sz="2800" b="1" spc="-300" dirty="0">
                <a:latin typeface="맑은 고딕" panose="020B0503020000020004" pitchFamily="50" charset="-127"/>
                <a:ea typeface="맑은 고딕" panose="020B0503020000020004" pitchFamily="50" charset="-127"/>
              </a:rPr>
              <a:t>② </a:t>
            </a:r>
          </a:p>
        </p:txBody>
      </p:sp>
    </p:spTree>
    <p:extLst>
      <p:ext uri="{BB962C8B-B14F-4D97-AF65-F5344CB8AC3E}">
        <p14:creationId xmlns:p14="http://schemas.microsoft.com/office/powerpoint/2010/main" val="1848984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71689" y="1220866"/>
            <a:ext cx="10848622" cy="655372"/>
          </a:xfrm>
          <a:prstGeom prst="rect">
            <a:avLst/>
          </a:prstGeom>
          <a:noFill/>
        </p:spPr>
        <p:txBody>
          <a:bodyPr wrap="square" rtlCol="0" anchor="ctr">
            <a:spAutoFit/>
          </a:bodyPr>
          <a:lstStyle/>
          <a:p>
            <a:pPr algn="ctr">
              <a:lnSpc>
                <a:spcPct val="150000"/>
              </a:lnSpc>
            </a:pPr>
            <a:r>
              <a:rPr lang="en-US" sz="2800" b="1" dirty="0"/>
              <a:t>THE AGE OF TURNING STOOL AND MICROBES INTO MONEY</a:t>
            </a:r>
            <a:endParaRPr lang="ko-KR" altLang="en-US" sz="2800" b="1" spc="-300" dirty="0">
              <a:latin typeface="맑은 고딕" panose="020B0503020000020004" pitchFamily="50" charset="-127"/>
              <a:ea typeface="맑은 고딕" panose="020B0503020000020004" pitchFamily="50" charset="-127"/>
            </a:endParaRPr>
          </a:p>
        </p:txBody>
      </p:sp>
      <p:sp>
        <p:nvSpPr>
          <p:cNvPr id="12" name="TextBox 11"/>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13" name="TextBox 12"/>
          <p:cNvSpPr txBox="1"/>
          <p:nvPr/>
        </p:nvSpPr>
        <p:spPr>
          <a:xfrm>
            <a:off x="3993278" y="325001"/>
            <a:ext cx="3594065"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4) MICROBIOME RELATED INDUSTRIES</a:t>
            </a:r>
          </a:p>
        </p:txBody>
      </p:sp>
      <p:pic>
        <p:nvPicPr>
          <p:cNvPr id="10" name="그림 9"/>
          <p:cNvPicPr>
            <a:picLocks noChangeAspect="1"/>
          </p:cNvPicPr>
          <p:nvPr/>
        </p:nvPicPr>
        <p:blipFill rotWithShape="1">
          <a:blip r:embed="rId2"/>
          <a:srcRect l="4592" t="8937" r="151" b="10876"/>
          <a:stretch/>
        </p:blipFill>
        <p:spPr>
          <a:xfrm>
            <a:off x="2352986" y="2591562"/>
            <a:ext cx="3651368" cy="2663929"/>
          </a:xfrm>
          <a:prstGeom prst="rect">
            <a:avLst/>
          </a:prstGeom>
        </p:spPr>
      </p:pic>
      <p:sp>
        <p:nvSpPr>
          <p:cNvPr id="4" name="직사각형 3"/>
          <p:cNvSpPr/>
          <p:nvPr/>
        </p:nvSpPr>
        <p:spPr>
          <a:xfrm>
            <a:off x="2273326" y="5947053"/>
            <a:ext cx="7642718" cy="738664"/>
          </a:xfrm>
          <a:prstGeom prst="rect">
            <a:avLst/>
          </a:prstGeom>
        </p:spPr>
        <p:txBody>
          <a:bodyPr wrap="square">
            <a:spAutoFit/>
          </a:bodyPr>
          <a:lstStyle/>
          <a:p>
            <a:pPr algn="ctr"/>
            <a:r>
              <a:rPr lang="en-US" sz="1400" dirty="0"/>
              <a:t>Founded in 2012 in Boston, the nonprofit organization OpenBiome offers $40 per donation of healthy stool. If you donate regularly, about three to four times a week, you could earn over 10 million KRW (roughly $7,500 USD) in a year.</a:t>
            </a:r>
            <a:endParaRPr lang="ko-KR" altLang="en-US" sz="1300" dirty="0">
              <a:latin typeface="맑은 고딕" panose="020B0503020000020004" pitchFamily="50" charset="-127"/>
              <a:ea typeface="맑은 고딕" panose="020B0503020000020004" pitchFamily="50" charset="-127"/>
            </a:endParaRPr>
          </a:p>
        </p:txBody>
      </p:sp>
      <p:sp>
        <p:nvSpPr>
          <p:cNvPr id="11" name="직사각형 10"/>
          <p:cNvSpPr/>
          <p:nvPr/>
        </p:nvSpPr>
        <p:spPr>
          <a:xfrm>
            <a:off x="2364419" y="2065309"/>
            <a:ext cx="7463162" cy="307777"/>
          </a:xfrm>
          <a:prstGeom prst="rect">
            <a:avLst/>
          </a:prstGeom>
        </p:spPr>
        <p:txBody>
          <a:bodyPr wrap="square">
            <a:spAutoFit/>
          </a:bodyPr>
          <a:lstStyle/>
          <a:p>
            <a:pPr algn="ctr"/>
            <a:r>
              <a:rPr lang="en-US" altLang="ko-KR" sz="1400" dirty="0">
                <a:latin typeface="맑은 고딕" panose="020B0503020000020004" pitchFamily="50" charset="-127"/>
                <a:ea typeface="맑은 고딕" panose="020B0503020000020004" pitchFamily="50" charset="-127"/>
              </a:rPr>
              <a:t>[ </a:t>
            </a:r>
            <a:r>
              <a:rPr lang="en-US" sz="1400" dirty="0"/>
              <a:t>U.S. STOOL BANK, OPENBIOME </a:t>
            </a:r>
            <a:r>
              <a:rPr lang="en-US" altLang="ko-KR" sz="1400" dirty="0">
                <a:latin typeface="맑은 고딕" panose="020B0503020000020004" pitchFamily="50" charset="-127"/>
                <a:ea typeface="맑은 고딕" panose="020B0503020000020004" pitchFamily="50" charset="-127"/>
              </a:rPr>
              <a:t>]</a:t>
            </a:r>
            <a:endParaRPr lang="ko-KR" altLang="en-US" sz="1400" dirty="0">
              <a:latin typeface="맑은 고딕" panose="020B0503020000020004" pitchFamily="50" charset="-127"/>
              <a:ea typeface="맑은 고딕" panose="020B0503020000020004" pitchFamily="50" charset="-127"/>
            </a:endParaRPr>
          </a:p>
        </p:txBody>
      </p:sp>
      <p:sp>
        <p:nvSpPr>
          <p:cNvPr id="8" name="직사각형 7"/>
          <p:cNvSpPr/>
          <p:nvPr/>
        </p:nvSpPr>
        <p:spPr>
          <a:xfrm>
            <a:off x="2452882" y="5484603"/>
            <a:ext cx="7463162" cy="338554"/>
          </a:xfrm>
          <a:prstGeom prst="rect">
            <a:avLst/>
          </a:prstGeom>
        </p:spPr>
        <p:txBody>
          <a:bodyPr wrap="square">
            <a:spAutoFit/>
          </a:bodyPr>
          <a:lstStyle/>
          <a:p>
            <a:pPr algn="ctr"/>
            <a:r>
              <a:rPr lang="en-US" altLang="ko-KR" sz="1600" dirty="0">
                <a:latin typeface="맑은 고딕" panose="020B0503020000020004" pitchFamily="50" charset="-127"/>
                <a:ea typeface="맑은 고딕" panose="020B0503020000020004" pitchFamily="50" charset="-127"/>
              </a:rPr>
              <a:t>‘</a:t>
            </a:r>
            <a:r>
              <a:rPr lang="en-US" sz="1600" dirty="0"/>
              <a:t>Donate Your Stool — Earn Money and Save Lives</a:t>
            </a:r>
            <a:r>
              <a:rPr lang="en-US" altLang="ko-KR" sz="1600" dirty="0">
                <a:latin typeface="맑은 고딕" panose="020B0503020000020004" pitchFamily="50" charset="-127"/>
                <a:ea typeface="맑은 고딕" panose="020B0503020000020004" pitchFamily="50" charset="-127"/>
              </a:rPr>
              <a:t>’</a:t>
            </a:r>
            <a:endParaRPr lang="ko-KR" altLang="en-US" sz="1600" dirty="0">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3"/>
          <a:stretch>
            <a:fillRect/>
          </a:stretch>
        </p:blipFill>
        <p:spPr>
          <a:xfrm>
            <a:off x="6336770" y="2664736"/>
            <a:ext cx="3583802" cy="2493819"/>
          </a:xfrm>
          <a:prstGeom prst="rect">
            <a:avLst/>
          </a:prstGeom>
        </p:spPr>
      </p:pic>
    </p:spTree>
    <p:extLst>
      <p:ext uri="{BB962C8B-B14F-4D97-AF65-F5344CB8AC3E}">
        <p14:creationId xmlns:p14="http://schemas.microsoft.com/office/powerpoint/2010/main" val="677468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808879" y="244180"/>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4981" y="2272916"/>
            <a:ext cx="3140365" cy="2986584"/>
          </a:xfrm>
          <a:prstGeom prst="ellipse">
            <a:avLst/>
          </a:prstGeom>
          <a:ln w="63500" cap="rnd">
            <a:solidFill>
              <a:srgbClr val="E398A2"/>
            </a:solidFill>
          </a:ln>
          <a:effectLst/>
          <a:scene3d>
            <a:camera prst="orthographicFront"/>
            <a:lightRig rig="contrasting" dir="t">
              <a:rot lat="0" lon="0" rev="3000000"/>
            </a:lightRig>
          </a:scene3d>
          <a:sp3d contourW="7620">
            <a:bevelT w="95250" h="31750"/>
            <a:contourClr>
              <a:srgbClr val="333333"/>
            </a:contourClr>
          </a:sp3d>
        </p:spPr>
      </p:pic>
      <p:sp>
        <p:nvSpPr>
          <p:cNvPr id="17" name="직사각형 16"/>
          <p:cNvSpPr/>
          <p:nvPr/>
        </p:nvSpPr>
        <p:spPr>
          <a:xfrm>
            <a:off x="1612900" y="5627823"/>
            <a:ext cx="8966200" cy="323165"/>
          </a:xfrm>
          <a:prstGeom prst="rect">
            <a:avLst/>
          </a:prstGeom>
        </p:spPr>
        <p:txBody>
          <a:bodyPr wrap="square">
            <a:spAutoFit/>
          </a:bodyPr>
          <a:lstStyle/>
          <a:p>
            <a:r>
              <a:rPr lang="en-US" altLang="ko-KR" sz="1500" dirty="0">
                <a:latin typeface="맑은 고딕" panose="020B0503020000020004" pitchFamily="50" charset="-127"/>
                <a:ea typeface="맑은 고딕" panose="020B0503020000020004" pitchFamily="50" charset="-127"/>
              </a:rPr>
              <a:t>Comparing the microbiomes of healthy people and those with disease shows that they are different.</a:t>
            </a:r>
            <a:endParaRPr lang="ko-KR" altLang="en-US" sz="1500" dirty="0"/>
          </a:p>
        </p:txBody>
      </p:sp>
      <p:sp>
        <p:nvSpPr>
          <p:cNvPr id="19" name="직사각형 18"/>
          <p:cNvSpPr/>
          <p:nvPr/>
        </p:nvSpPr>
        <p:spPr>
          <a:xfrm>
            <a:off x="2124996" y="6114325"/>
            <a:ext cx="7942006" cy="369332"/>
          </a:xfrm>
          <a:prstGeom prst="rect">
            <a:avLst/>
          </a:prstGeom>
        </p:spPr>
        <p:txBody>
          <a:bodyPr wrap="square">
            <a:spAutoFit/>
          </a:bodyPr>
          <a:lstStyle/>
          <a:p>
            <a:r>
              <a:rPr lang="en-US" altLang="ko-KR" u="sng" dirty="0">
                <a:latin typeface="맑은 고딕" panose="020B0503020000020004" pitchFamily="50" charset="-127"/>
                <a:ea typeface="맑은 고딕" panose="020B0503020000020004" pitchFamily="50" charset="-127"/>
              </a:rPr>
              <a:t>The microbiome can change or be changed after a two-week intervention!</a:t>
            </a:r>
            <a:endParaRPr lang="ko-KR" altLang="en-US" u="sng" dirty="0">
              <a:latin typeface="맑은 고딕" panose="020B0503020000020004" pitchFamily="50" charset="-127"/>
              <a:ea typeface="맑은 고딕" panose="020B0503020000020004" pitchFamily="50" charset="-127"/>
            </a:endParaRPr>
          </a:p>
        </p:txBody>
      </p:sp>
      <p:sp>
        <p:nvSpPr>
          <p:cNvPr id="8" name="TextBox 7"/>
          <p:cNvSpPr txBox="1"/>
          <p:nvPr/>
        </p:nvSpPr>
        <p:spPr>
          <a:xfrm>
            <a:off x="3993278" y="325001"/>
            <a:ext cx="3528399"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5) THE CHANGEABLE MICROBIOME</a:t>
            </a:r>
          </a:p>
        </p:txBody>
      </p:sp>
      <p:sp>
        <p:nvSpPr>
          <p:cNvPr id="10" name="TextBox 9"/>
          <p:cNvSpPr txBox="1"/>
          <p:nvPr/>
        </p:nvSpPr>
        <p:spPr>
          <a:xfrm>
            <a:off x="723900" y="1211259"/>
            <a:ext cx="10744199" cy="655372"/>
          </a:xfrm>
          <a:prstGeom prst="rect">
            <a:avLst/>
          </a:prstGeom>
          <a:noFill/>
        </p:spPr>
        <p:txBody>
          <a:bodyPr wrap="square" rtlCol="0" anchor="ctr">
            <a:spAutoFit/>
          </a:bodyPr>
          <a:lstStyle/>
          <a:p>
            <a:pPr algn="ctr">
              <a:lnSpc>
                <a:spcPct val="150000"/>
              </a:lnSpc>
            </a:pPr>
            <a:r>
              <a:rPr lang="en-US" sz="2400" b="1" dirty="0"/>
              <a:t>GENES ARE INHERITED — BUT YOUR MICROBIOME CAN BE CHANGED!</a:t>
            </a:r>
            <a:r>
              <a:rPr lang="en-US" altLang="ko-KR" sz="2800" b="1" spc="-300" dirty="0">
                <a:latin typeface="맑은 고딕" panose="020B0503020000020004" pitchFamily="50" charset="-127"/>
                <a:ea typeface="맑은 고딕" panose="020B0503020000020004" pitchFamily="50" charset="-127"/>
              </a:rPr>
              <a:t> </a:t>
            </a:r>
            <a:endParaRPr lang="ko-KR" altLang="en-US" sz="2800" b="1" spc="-3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145873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D5F1C-94DB-10B7-C5E8-492B009B5CFE}"/>
            </a:ext>
          </a:extLst>
        </p:cNvPr>
        <p:cNvGrpSpPr/>
        <p:nvPr/>
      </p:nvGrpSpPr>
      <p:grpSpPr>
        <a:xfrm>
          <a:off x="0" y="0"/>
          <a:ext cx="0" cy="0"/>
          <a:chOff x="0" y="0"/>
          <a:chExt cx="0" cy="0"/>
        </a:xfrm>
      </p:grpSpPr>
      <p:pic>
        <p:nvPicPr>
          <p:cNvPr id="2" name="그림 1">
            <a:extLst>
              <a:ext uri="{FF2B5EF4-FFF2-40B4-BE49-F238E27FC236}">
                <a16:creationId xmlns:a16="http://schemas.microsoft.com/office/drawing/2014/main" id="{10F8E823-5D1D-3C87-B7FB-B05DFBF41B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163"/>
          <a:stretch/>
        </p:blipFill>
        <p:spPr>
          <a:xfrm>
            <a:off x="-2" y="1931437"/>
            <a:ext cx="12192000" cy="4926563"/>
          </a:xfrm>
          <a:prstGeom prst="rect">
            <a:avLst/>
          </a:prstGeom>
        </p:spPr>
      </p:pic>
      <p:cxnSp>
        <p:nvCxnSpPr>
          <p:cNvPr id="28" name="직선 연결선 27">
            <a:extLst>
              <a:ext uri="{FF2B5EF4-FFF2-40B4-BE49-F238E27FC236}">
                <a16:creationId xmlns:a16="http://schemas.microsoft.com/office/drawing/2014/main" id="{31BB5217-C97A-BD1B-B970-DA5132A6E63E}"/>
              </a:ext>
            </a:extLst>
          </p:cNvPr>
          <p:cNvCxnSpPr/>
          <p:nvPr/>
        </p:nvCxnSpPr>
        <p:spPr>
          <a:xfrm>
            <a:off x="0" y="742881"/>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직선 연결선 28">
            <a:extLst>
              <a:ext uri="{FF2B5EF4-FFF2-40B4-BE49-F238E27FC236}">
                <a16:creationId xmlns:a16="http://schemas.microsoft.com/office/drawing/2014/main" id="{3F398C0F-191D-9BD1-795D-82D8315484C8}"/>
              </a:ext>
            </a:extLst>
          </p:cNvPr>
          <p:cNvCxnSpPr/>
          <p:nvPr/>
        </p:nvCxnSpPr>
        <p:spPr>
          <a:xfrm>
            <a:off x="0" y="221407"/>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86604102-EA84-D4EB-7D67-C0E3BC80F515}"/>
              </a:ext>
            </a:extLst>
          </p:cNvPr>
          <p:cNvCxnSpPr/>
          <p:nvPr/>
        </p:nvCxnSpPr>
        <p:spPr>
          <a:xfrm>
            <a:off x="1800225"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직선 연결선 32">
            <a:extLst>
              <a:ext uri="{FF2B5EF4-FFF2-40B4-BE49-F238E27FC236}">
                <a16:creationId xmlns:a16="http://schemas.microsoft.com/office/drawing/2014/main" id="{9725BB98-44A4-67D8-92FD-66DCFB11A92C}"/>
              </a:ext>
            </a:extLst>
          </p:cNvPr>
          <p:cNvCxnSpPr/>
          <p:nvPr/>
        </p:nvCxnSpPr>
        <p:spPr>
          <a:xfrm>
            <a:off x="4007768" y="221407"/>
            <a:ext cx="0" cy="521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4" name="그림 33">
            <a:extLst>
              <a:ext uri="{FF2B5EF4-FFF2-40B4-BE49-F238E27FC236}">
                <a16:creationId xmlns:a16="http://schemas.microsoft.com/office/drawing/2014/main" id="{9C805D47-7E4B-3090-3C91-BF4E701D5D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79" y="303032"/>
            <a:ext cx="823706" cy="360000"/>
          </a:xfrm>
          <a:prstGeom prst="rect">
            <a:avLst/>
          </a:prstGeom>
        </p:spPr>
      </p:pic>
      <p:sp>
        <p:nvSpPr>
          <p:cNvPr id="35" name="TextBox 34">
            <a:extLst>
              <a:ext uri="{FF2B5EF4-FFF2-40B4-BE49-F238E27FC236}">
                <a16:creationId xmlns:a16="http://schemas.microsoft.com/office/drawing/2014/main" id="{F57FA385-DF74-C407-D31F-39C6702540C6}"/>
              </a:ext>
            </a:extLst>
          </p:cNvPr>
          <p:cNvSpPr txBox="1"/>
          <p:nvPr/>
        </p:nvSpPr>
        <p:spPr>
          <a:xfrm>
            <a:off x="1808879" y="255066"/>
            <a:ext cx="2388180" cy="461665"/>
          </a:xfrm>
          <a:prstGeom prst="rect">
            <a:avLst/>
          </a:prstGeom>
          <a:noFill/>
        </p:spPr>
        <p:txBody>
          <a:bodyPr wrap="square" rtlCol="0">
            <a:spAutoFit/>
          </a:bodyPr>
          <a:lstStyle/>
          <a:p>
            <a:r>
              <a:rPr lang="en-US" altLang="ko-KR" sz="1200" b="1" dirty="0">
                <a:latin typeface="맑은 고딕" panose="020B0503020000020004" pitchFamily="50" charset="-127"/>
                <a:ea typeface="맑은 고딕" panose="020B0503020000020004" pitchFamily="50" charset="-127"/>
              </a:rPr>
              <a:t>4. UNDERSTANDING </a:t>
            </a:r>
          </a:p>
          <a:p>
            <a:r>
              <a:rPr lang="en-US" altLang="ko-KR" sz="1200" b="1" dirty="0">
                <a:latin typeface="맑은 고딕" panose="020B0503020000020004" pitchFamily="50" charset="-127"/>
                <a:ea typeface="맑은 고딕" panose="020B0503020000020004" pitchFamily="50" charset="-127"/>
              </a:rPr>
              <a:t>    THE MICROBIOME</a:t>
            </a:r>
          </a:p>
        </p:txBody>
      </p:sp>
      <p:sp>
        <p:nvSpPr>
          <p:cNvPr id="36" name="TextBox 35">
            <a:extLst>
              <a:ext uri="{FF2B5EF4-FFF2-40B4-BE49-F238E27FC236}">
                <a16:creationId xmlns:a16="http://schemas.microsoft.com/office/drawing/2014/main" id="{7B800090-DBE4-B30C-BCE1-81DCCCC52F6C}"/>
              </a:ext>
            </a:extLst>
          </p:cNvPr>
          <p:cNvSpPr txBox="1"/>
          <p:nvPr/>
        </p:nvSpPr>
        <p:spPr>
          <a:xfrm>
            <a:off x="3993278" y="325001"/>
            <a:ext cx="3607057" cy="323165"/>
          </a:xfrm>
          <a:prstGeom prst="rect">
            <a:avLst/>
          </a:prstGeom>
          <a:noFill/>
        </p:spPr>
        <p:txBody>
          <a:bodyPr wrap="square" rtlCol="0">
            <a:spAutoFit/>
          </a:bodyPr>
          <a:lstStyle/>
          <a:p>
            <a:r>
              <a:rPr lang="en-US" altLang="ko-KR" sz="1500" dirty="0">
                <a:latin typeface="맑은 고딕" panose="020B0503020000020004" pitchFamily="50" charset="-127"/>
                <a:ea typeface="맑은 고딕" panose="020B0503020000020004" pitchFamily="50" charset="-127"/>
              </a:rPr>
              <a:t>5) THE CHANGEABLE MICROBIOME</a:t>
            </a:r>
          </a:p>
        </p:txBody>
      </p:sp>
      <p:sp>
        <p:nvSpPr>
          <p:cNvPr id="39" name="TextBox 38">
            <a:extLst>
              <a:ext uri="{FF2B5EF4-FFF2-40B4-BE49-F238E27FC236}">
                <a16:creationId xmlns:a16="http://schemas.microsoft.com/office/drawing/2014/main" id="{03D1F0D4-6D6B-180B-C7D6-4A5715621D44}"/>
              </a:ext>
            </a:extLst>
          </p:cNvPr>
          <p:cNvSpPr txBox="1"/>
          <p:nvPr/>
        </p:nvSpPr>
        <p:spPr>
          <a:xfrm>
            <a:off x="2786251" y="1082276"/>
            <a:ext cx="6619497" cy="655372"/>
          </a:xfrm>
          <a:prstGeom prst="rect">
            <a:avLst/>
          </a:prstGeom>
          <a:noFill/>
        </p:spPr>
        <p:txBody>
          <a:bodyPr wrap="square" rtlCol="0" anchor="ctr">
            <a:spAutoFit/>
          </a:bodyPr>
          <a:lstStyle/>
          <a:p>
            <a:pPr>
              <a:lnSpc>
                <a:spcPct val="150000"/>
              </a:lnSpc>
            </a:pPr>
            <a:r>
              <a:rPr lang="en-US" altLang="ko-KR" sz="2800" b="1" spc="-150" dirty="0">
                <a:latin typeface="맑은 고딕" panose="020B0503020000020004" pitchFamily="50" charset="-127"/>
                <a:ea typeface="맑은 고딕" panose="020B0503020000020004" pitchFamily="50" charset="-127"/>
              </a:rPr>
              <a:t>NOW THERE ARE 3 CAUSES OF DISEASE!</a:t>
            </a:r>
            <a:endParaRPr lang="ko-KR" altLang="en-US" sz="2800" b="1" spc="-150" dirty="0">
              <a:latin typeface="맑은 고딕" panose="020B0503020000020004" pitchFamily="50" charset="-127"/>
              <a:ea typeface="맑은 고딕" panose="020B0503020000020004" pitchFamily="50" charset="-127"/>
            </a:endParaRPr>
          </a:p>
        </p:txBody>
      </p:sp>
      <p:sp>
        <p:nvSpPr>
          <p:cNvPr id="3" name="Rectangle 2">
            <a:extLst>
              <a:ext uri="{FF2B5EF4-FFF2-40B4-BE49-F238E27FC236}">
                <a16:creationId xmlns:a16="http://schemas.microsoft.com/office/drawing/2014/main" id="{8AE910D4-921D-C41C-FB96-7E6F668D9299}"/>
              </a:ext>
            </a:extLst>
          </p:cNvPr>
          <p:cNvSpPr/>
          <p:nvPr/>
        </p:nvSpPr>
        <p:spPr>
          <a:xfrm>
            <a:off x="2719749" y="4658749"/>
            <a:ext cx="863036" cy="51143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 name="TextBox 3">
            <a:extLst>
              <a:ext uri="{FF2B5EF4-FFF2-40B4-BE49-F238E27FC236}">
                <a16:creationId xmlns:a16="http://schemas.microsoft.com/office/drawing/2014/main" id="{E703091B-49E1-EADF-3624-D3A373DFAE4A}"/>
              </a:ext>
            </a:extLst>
          </p:cNvPr>
          <p:cNvSpPr txBox="1"/>
          <p:nvPr/>
        </p:nvSpPr>
        <p:spPr>
          <a:xfrm>
            <a:off x="2719749" y="4658749"/>
            <a:ext cx="760144" cy="369332"/>
          </a:xfrm>
          <a:prstGeom prst="rect">
            <a:avLst/>
          </a:prstGeom>
          <a:noFill/>
        </p:spPr>
        <p:txBody>
          <a:bodyPr wrap="none" rtlCol="0">
            <a:spAutoFit/>
          </a:bodyPr>
          <a:lstStyle/>
          <a:p>
            <a:r>
              <a:rPr lang="en-US" altLang="ko-KR" dirty="0"/>
              <a:t>GENE</a:t>
            </a:r>
            <a:endParaRPr lang="en-US" dirty="0"/>
          </a:p>
        </p:txBody>
      </p:sp>
      <p:sp>
        <p:nvSpPr>
          <p:cNvPr id="5" name="Rectangle 4">
            <a:extLst>
              <a:ext uri="{FF2B5EF4-FFF2-40B4-BE49-F238E27FC236}">
                <a16:creationId xmlns:a16="http://schemas.microsoft.com/office/drawing/2014/main" id="{9EDA39CA-77BD-B242-578B-961CEA0F1CAB}"/>
              </a:ext>
            </a:extLst>
          </p:cNvPr>
          <p:cNvSpPr/>
          <p:nvPr/>
        </p:nvSpPr>
        <p:spPr>
          <a:xfrm>
            <a:off x="5521098" y="4587697"/>
            <a:ext cx="1316430" cy="51143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6" name="TextBox 5">
            <a:extLst>
              <a:ext uri="{FF2B5EF4-FFF2-40B4-BE49-F238E27FC236}">
                <a16:creationId xmlns:a16="http://schemas.microsoft.com/office/drawing/2014/main" id="{91F449E5-BDF9-662E-B76A-315869A906EA}"/>
              </a:ext>
            </a:extLst>
          </p:cNvPr>
          <p:cNvSpPr txBox="1"/>
          <p:nvPr/>
        </p:nvSpPr>
        <p:spPr>
          <a:xfrm>
            <a:off x="5145578" y="4523854"/>
            <a:ext cx="1900841" cy="646331"/>
          </a:xfrm>
          <a:prstGeom prst="rect">
            <a:avLst/>
          </a:prstGeom>
          <a:noFill/>
        </p:spPr>
        <p:txBody>
          <a:bodyPr wrap="none" rtlCol="0">
            <a:spAutoFit/>
          </a:bodyPr>
          <a:lstStyle/>
          <a:p>
            <a:r>
              <a:rPr lang="en-US" altLang="ko-KR" dirty="0"/>
              <a:t>EATING HABITS/</a:t>
            </a:r>
          </a:p>
          <a:p>
            <a:r>
              <a:rPr lang="en-US" altLang="ko-KR" dirty="0"/>
              <a:t>ENVIRONMENT</a:t>
            </a:r>
            <a:endParaRPr lang="en-US" dirty="0"/>
          </a:p>
        </p:txBody>
      </p:sp>
      <p:sp>
        <p:nvSpPr>
          <p:cNvPr id="8" name="Rectangle 7">
            <a:extLst>
              <a:ext uri="{FF2B5EF4-FFF2-40B4-BE49-F238E27FC236}">
                <a16:creationId xmlns:a16="http://schemas.microsoft.com/office/drawing/2014/main" id="{D41D9539-0373-41A0-4AFB-3ED99C54195A}"/>
              </a:ext>
            </a:extLst>
          </p:cNvPr>
          <p:cNvSpPr/>
          <p:nvPr/>
        </p:nvSpPr>
        <p:spPr>
          <a:xfrm>
            <a:off x="8170766" y="4587697"/>
            <a:ext cx="1626470" cy="511436"/>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7" name="TextBox 6">
            <a:extLst>
              <a:ext uri="{FF2B5EF4-FFF2-40B4-BE49-F238E27FC236}">
                <a16:creationId xmlns:a16="http://schemas.microsoft.com/office/drawing/2014/main" id="{165BC10C-877C-4A79-C5CC-2EAEAF690D73}"/>
              </a:ext>
            </a:extLst>
          </p:cNvPr>
          <p:cNvSpPr txBox="1"/>
          <p:nvPr/>
        </p:nvSpPr>
        <p:spPr>
          <a:xfrm>
            <a:off x="8221741" y="4658227"/>
            <a:ext cx="1626471" cy="369332"/>
          </a:xfrm>
          <a:prstGeom prst="rect">
            <a:avLst/>
          </a:prstGeom>
          <a:noFill/>
        </p:spPr>
        <p:txBody>
          <a:bodyPr wrap="none" rtlCol="0">
            <a:spAutoFit/>
          </a:bodyPr>
          <a:lstStyle/>
          <a:p>
            <a:r>
              <a:rPr lang="en-US" dirty="0"/>
              <a:t>MICROBIOME</a:t>
            </a:r>
          </a:p>
        </p:txBody>
      </p:sp>
      <p:sp>
        <p:nvSpPr>
          <p:cNvPr id="9" name="Rectangle 8">
            <a:extLst>
              <a:ext uri="{FF2B5EF4-FFF2-40B4-BE49-F238E27FC236}">
                <a16:creationId xmlns:a16="http://schemas.microsoft.com/office/drawing/2014/main" id="{E2C9B76D-A89F-D869-D13B-A2187D8CB3E7}"/>
              </a:ext>
            </a:extLst>
          </p:cNvPr>
          <p:cNvSpPr/>
          <p:nvPr/>
        </p:nvSpPr>
        <p:spPr>
          <a:xfrm>
            <a:off x="7138601" y="5520006"/>
            <a:ext cx="952453" cy="201921"/>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TextBox 9">
            <a:extLst>
              <a:ext uri="{FF2B5EF4-FFF2-40B4-BE49-F238E27FC236}">
                <a16:creationId xmlns:a16="http://schemas.microsoft.com/office/drawing/2014/main" id="{0B010777-7A35-95BB-3FA1-BF6E0061870F}"/>
              </a:ext>
            </a:extLst>
          </p:cNvPr>
          <p:cNvSpPr txBox="1"/>
          <p:nvPr/>
        </p:nvSpPr>
        <p:spPr>
          <a:xfrm>
            <a:off x="6995444" y="5437170"/>
            <a:ext cx="1175322" cy="338554"/>
          </a:xfrm>
          <a:prstGeom prst="rect">
            <a:avLst/>
          </a:prstGeom>
          <a:noFill/>
        </p:spPr>
        <p:txBody>
          <a:bodyPr wrap="none" rtlCol="0">
            <a:spAutoFit/>
          </a:bodyPr>
          <a:lstStyle/>
          <a:p>
            <a:r>
              <a:rPr lang="en-US" sz="1600" dirty="0">
                <a:solidFill>
                  <a:srgbClr val="FF0000"/>
                </a:solidFill>
              </a:rPr>
              <a:t>Changable</a:t>
            </a:r>
          </a:p>
        </p:txBody>
      </p:sp>
    </p:spTree>
    <p:extLst>
      <p:ext uri="{BB962C8B-B14F-4D97-AF65-F5344CB8AC3E}">
        <p14:creationId xmlns:p14="http://schemas.microsoft.com/office/powerpoint/2010/main" val="11008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6A06EF0-5D51-F14A-0B97-41C97A0DB5DA}"/>
              </a:ext>
            </a:extLst>
          </p:cNvPr>
          <p:cNvSpPr/>
          <p:nvPr/>
        </p:nvSpPr>
        <p:spPr>
          <a:xfrm>
            <a:off x="1271782" y="939801"/>
            <a:ext cx="2817618" cy="145775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TextBox 2">
            <a:extLst>
              <a:ext uri="{FF2B5EF4-FFF2-40B4-BE49-F238E27FC236}">
                <a16:creationId xmlns:a16="http://schemas.microsoft.com/office/drawing/2014/main" id="{31A1E6B4-BD88-E59A-9089-0EF3C9E22D74}"/>
              </a:ext>
            </a:extLst>
          </p:cNvPr>
          <p:cNvSpPr txBox="1"/>
          <p:nvPr/>
        </p:nvSpPr>
        <p:spPr>
          <a:xfrm>
            <a:off x="1271782" y="1051343"/>
            <a:ext cx="3068148" cy="830997"/>
          </a:xfrm>
          <a:prstGeom prst="rect">
            <a:avLst/>
          </a:prstGeom>
          <a:noFill/>
        </p:spPr>
        <p:txBody>
          <a:bodyPr wrap="none" rtlCol="0">
            <a:spAutoFit/>
          </a:bodyPr>
          <a:lstStyle/>
          <a:p>
            <a:r>
              <a:rPr lang="en-US" sz="2400" b="1" dirty="0"/>
              <a:t>GENERAL BALANCE</a:t>
            </a:r>
          </a:p>
          <a:p>
            <a:r>
              <a:rPr lang="en-US" sz="2400" b="1" dirty="0"/>
              <a:t>PROBIOTICS PLUS</a:t>
            </a:r>
          </a:p>
        </p:txBody>
      </p:sp>
      <p:sp>
        <p:nvSpPr>
          <p:cNvPr id="5" name="TextBox 4">
            <a:extLst>
              <a:ext uri="{FF2B5EF4-FFF2-40B4-BE49-F238E27FC236}">
                <a16:creationId xmlns:a16="http://schemas.microsoft.com/office/drawing/2014/main" id="{F2CE9220-0E4D-3919-BACC-725B09C7E2C8}"/>
              </a:ext>
            </a:extLst>
          </p:cNvPr>
          <p:cNvSpPr txBox="1"/>
          <p:nvPr/>
        </p:nvSpPr>
        <p:spPr>
          <a:xfrm>
            <a:off x="1271782" y="1751222"/>
            <a:ext cx="4709918" cy="646331"/>
          </a:xfrm>
          <a:prstGeom prst="rect">
            <a:avLst/>
          </a:prstGeom>
          <a:noFill/>
        </p:spPr>
        <p:txBody>
          <a:bodyPr wrap="square" rtlCol="0">
            <a:spAutoFit/>
          </a:bodyPr>
          <a:lstStyle/>
          <a:p>
            <a:r>
              <a:rPr lang="en-US" sz="3600" b="1" dirty="0">
                <a:solidFill>
                  <a:srgbClr val="DC2753"/>
                </a:solidFill>
              </a:rPr>
              <a:t>PRODUCT FEATURES</a:t>
            </a:r>
          </a:p>
        </p:txBody>
      </p:sp>
    </p:spTree>
    <p:extLst>
      <p:ext uri="{BB962C8B-B14F-4D97-AF65-F5344CB8AC3E}">
        <p14:creationId xmlns:p14="http://schemas.microsoft.com/office/powerpoint/2010/main" val="2847749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804653AA-F843-0D34-64BF-A9948CA9347C}"/>
              </a:ext>
            </a:extLst>
          </p:cNvPr>
          <p:cNvPicPr>
            <a:picLocks noChangeAspect="1"/>
          </p:cNvPicPr>
          <p:nvPr/>
        </p:nvPicPr>
        <p:blipFill>
          <a:blip r:embed="rId2"/>
          <a:stretch>
            <a:fillRect/>
          </a:stretch>
        </p:blipFill>
        <p:spPr>
          <a:xfrm>
            <a:off x="0" y="49829"/>
            <a:ext cx="12192000" cy="6871663"/>
          </a:xfrm>
          <a:prstGeom prst="rect">
            <a:avLst/>
          </a:prstGeom>
          <a:solidFill>
            <a:srgbClr val="FFF8F8"/>
          </a:solidFill>
        </p:spPr>
      </p:pic>
      <p:sp>
        <p:nvSpPr>
          <p:cNvPr id="2" name="Rectangle 1">
            <a:extLst>
              <a:ext uri="{FF2B5EF4-FFF2-40B4-BE49-F238E27FC236}">
                <a16:creationId xmlns:a16="http://schemas.microsoft.com/office/drawing/2014/main" id="{F308003C-E211-61FD-6F54-7981A21E7E7E}"/>
              </a:ext>
            </a:extLst>
          </p:cNvPr>
          <p:cNvSpPr/>
          <p:nvPr/>
        </p:nvSpPr>
        <p:spPr>
          <a:xfrm>
            <a:off x="2573971" y="2379014"/>
            <a:ext cx="805836" cy="36725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ITEM</a:t>
            </a:r>
          </a:p>
        </p:txBody>
      </p:sp>
      <p:sp>
        <p:nvSpPr>
          <p:cNvPr id="3" name="Rectangle 2">
            <a:extLst>
              <a:ext uri="{FF2B5EF4-FFF2-40B4-BE49-F238E27FC236}">
                <a16:creationId xmlns:a16="http://schemas.microsoft.com/office/drawing/2014/main" id="{FDDEB4BB-1D53-D4D7-FA7D-28AE33EE0A42}"/>
              </a:ext>
            </a:extLst>
          </p:cNvPr>
          <p:cNvSpPr/>
          <p:nvPr/>
        </p:nvSpPr>
        <p:spPr>
          <a:xfrm>
            <a:off x="2888220" y="785674"/>
            <a:ext cx="6415560" cy="7095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PRODUCT RENEWAL POINT</a:t>
            </a:r>
          </a:p>
        </p:txBody>
      </p:sp>
      <p:sp>
        <p:nvSpPr>
          <p:cNvPr id="5" name="Rectangle 4">
            <a:extLst>
              <a:ext uri="{FF2B5EF4-FFF2-40B4-BE49-F238E27FC236}">
                <a16:creationId xmlns:a16="http://schemas.microsoft.com/office/drawing/2014/main" id="{291B2C88-F89A-D4FE-E4CF-9FA63F6CE352}"/>
              </a:ext>
            </a:extLst>
          </p:cNvPr>
          <p:cNvSpPr/>
          <p:nvPr/>
        </p:nvSpPr>
        <p:spPr>
          <a:xfrm>
            <a:off x="2337998" y="2954231"/>
            <a:ext cx="1277782"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NUMBER OF BACTERIA</a:t>
            </a:r>
          </a:p>
        </p:txBody>
      </p:sp>
      <p:sp>
        <p:nvSpPr>
          <p:cNvPr id="7" name="Rectangle 6">
            <a:extLst>
              <a:ext uri="{FF2B5EF4-FFF2-40B4-BE49-F238E27FC236}">
                <a16:creationId xmlns:a16="http://schemas.microsoft.com/office/drawing/2014/main" id="{895CC8C5-FE76-21D0-46AE-50A40829F509}"/>
              </a:ext>
            </a:extLst>
          </p:cNvPr>
          <p:cNvSpPr/>
          <p:nvPr/>
        </p:nvSpPr>
        <p:spPr>
          <a:xfrm>
            <a:off x="2337998" y="3485661"/>
            <a:ext cx="1277782"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TYPES OF</a:t>
            </a:r>
          </a:p>
          <a:p>
            <a:pPr algn="ctr"/>
            <a:r>
              <a:rPr lang="en-US" sz="1400" dirty="0">
                <a:solidFill>
                  <a:schemeClr val="tx1"/>
                </a:solidFill>
              </a:rPr>
              <a:t>BACTERIA</a:t>
            </a:r>
          </a:p>
        </p:txBody>
      </p:sp>
      <p:sp>
        <p:nvSpPr>
          <p:cNvPr id="8" name="Rectangle 7">
            <a:extLst>
              <a:ext uri="{FF2B5EF4-FFF2-40B4-BE49-F238E27FC236}">
                <a16:creationId xmlns:a16="http://schemas.microsoft.com/office/drawing/2014/main" id="{7F465C23-89FF-7223-D196-6165C06EDF1A}"/>
              </a:ext>
            </a:extLst>
          </p:cNvPr>
          <p:cNvSpPr/>
          <p:nvPr/>
        </p:nvSpPr>
        <p:spPr>
          <a:xfrm>
            <a:off x="2337998" y="4017091"/>
            <a:ext cx="1277782"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COATING</a:t>
            </a:r>
          </a:p>
          <a:p>
            <a:pPr algn="ctr"/>
            <a:r>
              <a:rPr lang="en-US" sz="1400" dirty="0">
                <a:solidFill>
                  <a:schemeClr val="tx1"/>
                </a:solidFill>
              </a:rPr>
              <a:t>METHOD</a:t>
            </a:r>
          </a:p>
        </p:txBody>
      </p:sp>
      <p:sp>
        <p:nvSpPr>
          <p:cNvPr id="9" name="Rectangle 8">
            <a:extLst>
              <a:ext uri="{FF2B5EF4-FFF2-40B4-BE49-F238E27FC236}">
                <a16:creationId xmlns:a16="http://schemas.microsoft.com/office/drawing/2014/main" id="{ECB1F335-B8F1-D213-FBA1-F4A52CDE59CF}"/>
              </a:ext>
            </a:extLst>
          </p:cNvPr>
          <p:cNvSpPr/>
          <p:nvPr/>
        </p:nvSpPr>
        <p:spPr>
          <a:xfrm>
            <a:off x="2298843" y="4545693"/>
            <a:ext cx="1375969"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SUBSIDIARY</a:t>
            </a:r>
          </a:p>
          <a:p>
            <a:pPr algn="ctr"/>
            <a:r>
              <a:rPr lang="en-US" sz="1400" dirty="0">
                <a:solidFill>
                  <a:schemeClr val="tx1"/>
                </a:solidFill>
              </a:rPr>
              <a:t>INGREDIENTS</a:t>
            </a:r>
          </a:p>
        </p:txBody>
      </p:sp>
      <p:sp>
        <p:nvSpPr>
          <p:cNvPr id="10" name="Rectangle 9">
            <a:extLst>
              <a:ext uri="{FF2B5EF4-FFF2-40B4-BE49-F238E27FC236}">
                <a16:creationId xmlns:a16="http://schemas.microsoft.com/office/drawing/2014/main" id="{23898FF1-200F-B056-379A-D3A66FDF8C17}"/>
              </a:ext>
            </a:extLst>
          </p:cNvPr>
          <p:cNvSpPr/>
          <p:nvPr/>
        </p:nvSpPr>
        <p:spPr>
          <a:xfrm>
            <a:off x="2298843" y="5074295"/>
            <a:ext cx="1375969"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FLAVOR</a:t>
            </a:r>
          </a:p>
        </p:txBody>
      </p:sp>
      <p:sp>
        <p:nvSpPr>
          <p:cNvPr id="11" name="Rectangle 10">
            <a:extLst>
              <a:ext uri="{FF2B5EF4-FFF2-40B4-BE49-F238E27FC236}">
                <a16:creationId xmlns:a16="http://schemas.microsoft.com/office/drawing/2014/main" id="{6454A7A9-FB0A-A03F-00E7-7EFBEC518FD6}"/>
              </a:ext>
            </a:extLst>
          </p:cNvPr>
          <p:cNvSpPr/>
          <p:nvPr/>
        </p:nvSpPr>
        <p:spPr>
          <a:xfrm>
            <a:off x="2298843" y="5605725"/>
            <a:ext cx="1375969"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PACKAGING</a:t>
            </a:r>
          </a:p>
        </p:txBody>
      </p:sp>
      <p:sp>
        <p:nvSpPr>
          <p:cNvPr id="12" name="Rectangle 11">
            <a:extLst>
              <a:ext uri="{FF2B5EF4-FFF2-40B4-BE49-F238E27FC236}">
                <a16:creationId xmlns:a16="http://schemas.microsoft.com/office/drawing/2014/main" id="{F4B3F2E5-9777-25E7-E554-2AF6112C5264}"/>
              </a:ext>
            </a:extLst>
          </p:cNvPr>
          <p:cNvSpPr/>
          <p:nvPr/>
        </p:nvSpPr>
        <p:spPr>
          <a:xfrm>
            <a:off x="2298843" y="6092089"/>
            <a:ext cx="1375969"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CFU</a:t>
            </a:r>
          </a:p>
        </p:txBody>
      </p:sp>
      <p:sp>
        <p:nvSpPr>
          <p:cNvPr id="14" name="Rectangle 13">
            <a:extLst>
              <a:ext uri="{FF2B5EF4-FFF2-40B4-BE49-F238E27FC236}">
                <a16:creationId xmlns:a16="http://schemas.microsoft.com/office/drawing/2014/main" id="{F03120BE-C260-0428-46FA-1AC14E6418AB}"/>
              </a:ext>
            </a:extLst>
          </p:cNvPr>
          <p:cNvSpPr/>
          <p:nvPr/>
        </p:nvSpPr>
        <p:spPr>
          <a:xfrm>
            <a:off x="5234200" y="2954231"/>
            <a:ext cx="510617"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6</a:t>
            </a:r>
          </a:p>
        </p:txBody>
      </p:sp>
      <p:sp>
        <p:nvSpPr>
          <p:cNvPr id="15" name="Rectangle 14">
            <a:extLst>
              <a:ext uri="{FF2B5EF4-FFF2-40B4-BE49-F238E27FC236}">
                <a16:creationId xmlns:a16="http://schemas.microsoft.com/office/drawing/2014/main" id="{364238EF-A05A-372A-14C9-FDCE2F0F975C}"/>
              </a:ext>
            </a:extLst>
          </p:cNvPr>
          <p:cNvSpPr/>
          <p:nvPr/>
        </p:nvSpPr>
        <p:spPr>
          <a:xfrm>
            <a:off x="8392467" y="2954231"/>
            <a:ext cx="510617" cy="367254"/>
          </a:xfrm>
          <a:prstGeom prst="rect">
            <a:avLst/>
          </a:prstGeom>
          <a:solidFill>
            <a:srgbClr val="FFFC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C2753"/>
                </a:solidFill>
              </a:rPr>
              <a:t>11</a:t>
            </a:r>
          </a:p>
        </p:txBody>
      </p:sp>
      <p:sp>
        <p:nvSpPr>
          <p:cNvPr id="16" name="Rectangle 15">
            <a:extLst>
              <a:ext uri="{FF2B5EF4-FFF2-40B4-BE49-F238E27FC236}">
                <a16:creationId xmlns:a16="http://schemas.microsoft.com/office/drawing/2014/main" id="{C363C3A3-4612-0D87-AC0B-07CED4B1DA3B}"/>
              </a:ext>
            </a:extLst>
          </p:cNvPr>
          <p:cNvSpPr/>
          <p:nvPr/>
        </p:nvSpPr>
        <p:spPr>
          <a:xfrm>
            <a:off x="4682782" y="3491998"/>
            <a:ext cx="1613452"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Domestic strains</a:t>
            </a:r>
          </a:p>
        </p:txBody>
      </p:sp>
      <p:sp>
        <p:nvSpPr>
          <p:cNvPr id="17" name="Rectangle 16">
            <a:extLst>
              <a:ext uri="{FF2B5EF4-FFF2-40B4-BE49-F238E27FC236}">
                <a16:creationId xmlns:a16="http://schemas.microsoft.com/office/drawing/2014/main" id="{9723D835-DECC-10DB-3699-5F19926A06C9}"/>
              </a:ext>
            </a:extLst>
          </p:cNvPr>
          <p:cNvSpPr/>
          <p:nvPr/>
        </p:nvSpPr>
        <p:spPr>
          <a:xfrm>
            <a:off x="4483273" y="4017091"/>
            <a:ext cx="2012470"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Double Micro Coating</a:t>
            </a:r>
          </a:p>
        </p:txBody>
      </p:sp>
      <p:sp>
        <p:nvSpPr>
          <p:cNvPr id="18" name="Rectangle 17">
            <a:extLst>
              <a:ext uri="{FF2B5EF4-FFF2-40B4-BE49-F238E27FC236}">
                <a16:creationId xmlns:a16="http://schemas.microsoft.com/office/drawing/2014/main" id="{1B93C6E1-862C-B559-20C1-BD6855A71A5B}"/>
              </a:ext>
            </a:extLst>
          </p:cNvPr>
          <p:cNvSpPr/>
          <p:nvPr/>
        </p:nvSpPr>
        <p:spPr>
          <a:xfrm>
            <a:off x="4351477" y="4542184"/>
            <a:ext cx="2276061"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dirty="0">
                <a:solidFill>
                  <a:schemeClr val="tx1"/>
                </a:solidFill>
              </a:rPr>
              <a:t>3rd Generation Synbiotics</a:t>
            </a:r>
            <a:endParaRPr lang="en-US" sz="1400" dirty="0">
              <a:solidFill>
                <a:schemeClr val="tx1"/>
              </a:solidFill>
            </a:endParaRPr>
          </a:p>
        </p:txBody>
      </p:sp>
      <p:sp>
        <p:nvSpPr>
          <p:cNvPr id="19" name="Rectangle 18">
            <a:extLst>
              <a:ext uri="{FF2B5EF4-FFF2-40B4-BE49-F238E27FC236}">
                <a16:creationId xmlns:a16="http://schemas.microsoft.com/office/drawing/2014/main" id="{E1898DA3-42AC-F01D-A3E2-66200575C1D7}"/>
              </a:ext>
            </a:extLst>
          </p:cNvPr>
          <p:cNvSpPr/>
          <p:nvPr/>
        </p:nvSpPr>
        <p:spPr>
          <a:xfrm>
            <a:off x="5204746" y="5067277"/>
            <a:ext cx="569521"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dirty="0">
                <a:solidFill>
                  <a:schemeClr val="tx1"/>
                </a:solidFill>
              </a:rPr>
              <a:t>Milk</a:t>
            </a:r>
            <a:endParaRPr lang="en-US" sz="1400" dirty="0">
              <a:solidFill>
                <a:schemeClr val="tx1"/>
              </a:solidFill>
            </a:endParaRPr>
          </a:p>
        </p:txBody>
      </p:sp>
      <p:sp>
        <p:nvSpPr>
          <p:cNvPr id="20" name="Rectangle 19">
            <a:extLst>
              <a:ext uri="{FF2B5EF4-FFF2-40B4-BE49-F238E27FC236}">
                <a16:creationId xmlns:a16="http://schemas.microsoft.com/office/drawing/2014/main" id="{B8EBD52D-2F83-8755-0360-5CE56B0115C1}"/>
              </a:ext>
            </a:extLst>
          </p:cNvPr>
          <p:cNvSpPr/>
          <p:nvPr/>
        </p:nvSpPr>
        <p:spPr>
          <a:xfrm>
            <a:off x="4755666" y="5602216"/>
            <a:ext cx="1467679" cy="367254"/>
          </a:xfrm>
          <a:prstGeom prst="rect">
            <a:avLst/>
          </a:prstGeom>
          <a:solidFill>
            <a:srgbClr val="FEF4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Double Packing</a:t>
            </a:r>
          </a:p>
        </p:txBody>
      </p:sp>
      <p:sp>
        <p:nvSpPr>
          <p:cNvPr id="21" name="Rectangle 20">
            <a:extLst>
              <a:ext uri="{FF2B5EF4-FFF2-40B4-BE49-F238E27FC236}">
                <a16:creationId xmlns:a16="http://schemas.microsoft.com/office/drawing/2014/main" id="{2F39ECD9-FD51-4FDF-C529-6A72FB61825B}"/>
              </a:ext>
            </a:extLst>
          </p:cNvPr>
          <p:cNvSpPr/>
          <p:nvPr/>
        </p:nvSpPr>
        <p:spPr>
          <a:xfrm>
            <a:off x="4755663" y="6154481"/>
            <a:ext cx="1467679" cy="367254"/>
          </a:xfrm>
          <a:prstGeom prst="rect">
            <a:avLst/>
          </a:prstGeom>
          <a:solidFill>
            <a:srgbClr val="FEF4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3 billion</a:t>
            </a:r>
          </a:p>
        </p:txBody>
      </p:sp>
      <p:sp>
        <p:nvSpPr>
          <p:cNvPr id="22" name="Rectangle 21">
            <a:extLst>
              <a:ext uri="{FF2B5EF4-FFF2-40B4-BE49-F238E27FC236}">
                <a16:creationId xmlns:a16="http://schemas.microsoft.com/office/drawing/2014/main" id="{B784E3B3-365E-E0EE-D07C-575325681CDE}"/>
              </a:ext>
            </a:extLst>
          </p:cNvPr>
          <p:cNvSpPr/>
          <p:nvPr/>
        </p:nvSpPr>
        <p:spPr>
          <a:xfrm>
            <a:off x="4622457" y="2240043"/>
            <a:ext cx="1734093" cy="600574"/>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PROBIOTICS</a:t>
            </a:r>
          </a:p>
          <a:p>
            <a:pPr algn="ctr"/>
            <a:r>
              <a:rPr lang="en-US" sz="1600" dirty="0">
                <a:solidFill>
                  <a:schemeClr val="tx1"/>
                </a:solidFill>
              </a:rPr>
              <a:t>(Before Renewal)</a:t>
            </a:r>
          </a:p>
        </p:txBody>
      </p:sp>
      <p:sp>
        <p:nvSpPr>
          <p:cNvPr id="23" name="Rectangle 22">
            <a:extLst>
              <a:ext uri="{FF2B5EF4-FFF2-40B4-BE49-F238E27FC236}">
                <a16:creationId xmlns:a16="http://schemas.microsoft.com/office/drawing/2014/main" id="{D7420A7E-5D59-571E-8713-F42FE67F4126}"/>
              </a:ext>
            </a:extLst>
          </p:cNvPr>
          <p:cNvSpPr/>
          <p:nvPr/>
        </p:nvSpPr>
        <p:spPr>
          <a:xfrm>
            <a:off x="7481739" y="2145694"/>
            <a:ext cx="2332089" cy="600574"/>
          </a:xfrm>
          <a:prstGeom prst="rect">
            <a:avLst/>
          </a:prstGeom>
          <a:solidFill>
            <a:srgbClr val="DF2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PROBIOTICS PLUS</a:t>
            </a:r>
          </a:p>
          <a:p>
            <a:pPr algn="ctr"/>
            <a:r>
              <a:rPr lang="en-US" sz="1600" dirty="0">
                <a:solidFill>
                  <a:schemeClr val="bg1"/>
                </a:solidFill>
              </a:rPr>
              <a:t>(Renewal Ver.)</a:t>
            </a:r>
          </a:p>
        </p:txBody>
      </p:sp>
      <p:sp>
        <p:nvSpPr>
          <p:cNvPr id="24" name="Rectangle 23">
            <a:extLst>
              <a:ext uri="{FF2B5EF4-FFF2-40B4-BE49-F238E27FC236}">
                <a16:creationId xmlns:a16="http://schemas.microsoft.com/office/drawing/2014/main" id="{EFEE6594-A245-0E03-AA5E-42479C59BB56}"/>
              </a:ext>
            </a:extLst>
          </p:cNvPr>
          <p:cNvSpPr/>
          <p:nvPr/>
        </p:nvSpPr>
        <p:spPr>
          <a:xfrm>
            <a:off x="8102592" y="3475447"/>
            <a:ext cx="1090369" cy="367254"/>
          </a:xfrm>
          <a:prstGeom prst="rect">
            <a:avLst/>
          </a:prstGeom>
          <a:solidFill>
            <a:srgbClr val="FF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C2753"/>
                </a:solidFill>
              </a:rPr>
              <a:t>Rosell</a:t>
            </a:r>
          </a:p>
        </p:txBody>
      </p:sp>
      <p:sp>
        <p:nvSpPr>
          <p:cNvPr id="25" name="Rectangle 24">
            <a:extLst>
              <a:ext uri="{FF2B5EF4-FFF2-40B4-BE49-F238E27FC236}">
                <a16:creationId xmlns:a16="http://schemas.microsoft.com/office/drawing/2014/main" id="{E6AA1254-1D2D-BFF1-4684-CACC6C03DBFA}"/>
              </a:ext>
            </a:extLst>
          </p:cNvPr>
          <p:cNvSpPr/>
          <p:nvPr/>
        </p:nvSpPr>
        <p:spPr>
          <a:xfrm>
            <a:off x="7337258" y="4024023"/>
            <a:ext cx="2621039" cy="367254"/>
          </a:xfrm>
          <a:prstGeom prst="rect">
            <a:avLst/>
          </a:prstGeom>
          <a:solidFill>
            <a:srgbClr val="FF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C2753"/>
                </a:solidFill>
              </a:rPr>
              <a:t>Probiocap patented method</a:t>
            </a:r>
          </a:p>
        </p:txBody>
      </p:sp>
      <p:sp>
        <p:nvSpPr>
          <p:cNvPr id="26" name="Rectangle 25">
            <a:extLst>
              <a:ext uri="{FF2B5EF4-FFF2-40B4-BE49-F238E27FC236}">
                <a16:creationId xmlns:a16="http://schemas.microsoft.com/office/drawing/2014/main" id="{BB6B4222-9562-8ADE-DE81-575116FB6736}"/>
              </a:ext>
            </a:extLst>
          </p:cNvPr>
          <p:cNvSpPr/>
          <p:nvPr/>
        </p:nvSpPr>
        <p:spPr>
          <a:xfrm>
            <a:off x="7337258" y="4541542"/>
            <a:ext cx="2621039" cy="367254"/>
          </a:xfrm>
          <a:prstGeom prst="rect">
            <a:avLst/>
          </a:prstGeom>
          <a:solidFill>
            <a:srgbClr val="FFED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DC2753"/>
                </a:solidFill>
              </a:rPr>
              <a:t>4th Gen. Post Biotics</a:t>
            </a:r>
            <a:endParaRPr lang="en-US" sz="1400" b="1" dirty="0">
              <a:solidFill>
                <a:srgbClr val="DC2753"/>
              </a:solidFill>
            </a:endParaRPr>
          </a:p>
        </p:txBody>
      </p:sp>
      <p:sp>
        <p:nvSpPr>
          <p:cNvPr id="27" name="Rectangle 26">
            <a:extLst>
              <a:ext uri="{FF2B5EF4-FFF2-40B4-BE49-F238E27FC236}">
                <a16:creationId xmlns:a16="http://schemas.microsoft.com/office/drawing/2014/main" id="{65D8000B-75BA-06BB-F0DB-DDAFA29D26AA}"/>
              </a:ext>
            </a:extLst>
          </p:cNvPr>
          <p:cNvSpPr/>
          <p:nvPr/>
        </p:nvSpPr>
        <p:spPr>
          <a:xfrm>
            <a:off x="7337260" y="5602216"/>
            <a:ext cx="2621039" cy="367254"/>
          </a:xfrm>
          <a:prstGeom prst="rect">
            <a:avLst/>
          </a:prstGeom>
          <a:solidFill>
            <a:srgbClr val="FDEC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DC2753"/>
                </a:solidFill>
              </a:rPr>
              <a:t>Triple pillow packaging</a:t>
            </a:r>
            <a:endParaRPr lang="en-US" sz="1400" b="1" dirty="0">
              <a:solidFill>
                <a:srgbClr val="DC2753"/>
              </a:solidFill>
            </a:endParaRPr>
          </a:p>
        </p:txBody>
      </p:sp>
      <p:sp>
        <p:nvSpPr>
          <p:cNvPr id="28" name="Rectangle 27">
            <a:extLst>
              <a:ext uri="{FF2B5EF4-FFF2-40B4-BE49-F238E27FC236}">
                <a16:creationId xmlns:a16="http://schemas.microsoft.com/office/drawing/2014/main" id="{49053C89-80B4-D769-1350-B9F72A9AF0F3}"/>
              </a:ext>
            </a:extLst>
          </p:cNvPr>
          <p:cNvSpPr/>
          <p:nvPr/>
        </p:nvSpPr>
        <p:spPr>
          <a:xfrm>
            <a:off x="7913939" y="6154481"/>
            <a:ext cx="1467679" cy="367254"/>
          </a:xfrm>
          <a:prstGeom prst="rect">
            <a:avLst/>
          </a:prstGeom>
          <a:solidFill>
            <a:srgbClr val="FDEC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tx1"/>
                </a:solidFill>
              </a:rPr>
              <a:t>5</a:t>
            </a:r>
            <a:r>
              <a:rPr lang="en-US" sz="1400" b="1" dirty="0">
                <a:solidFill>
                  <a:schemeClr val="tx1"/>
                </a:solidFill>
              </a:rPr>
              <a:t> billion</a:t>
            </a:r>
          </a:p>
        </p:txBody>
      </p:sp>
      <p:sp>
        <p:nvSpPr>
          <p:cNvPr id="29" name="Rectangle 28">
            <a:extLst>
              <a:ext uri="{FF2B5EF4-FFF2-40B4-BE49-F238E27FC236}">
                <a16:creationId xmlns:a16="http://schemas.microsoft.com/office/drawing/2014/main" id="{69A84A44-E5E8-73E6-F441-D45AAB293564}"/>
              </a:ext>
            </a:extLst>
          </p:cNvPr>
          <p:cNvSpPr/>
          <p:nvPr/>
        </p:nvSpPr>
        <p:spPr>
          <a:xfrm>
            <a:off x="8259147" y="5079531"/>
            <a:ext cx="777262" cy="367254"/>
          </a:xfrm>
          <a:prstGeom prst="rect">
            <a:avLst/>
          </a:prstGeom>
          <a:solidFill>
            <a:srgbClr val="FDEC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C2753"/>
                </a:solidFill>
              </a:rPr>
              <a:t>Yogurt</a:t>
            </a:r>
          </a:p>
        </p:txBody>
      </p:sp>
    </p:spTree>
    <p:extLst>
      <p:ext uri="{BB962C8B-B14F-4D97-AF65-F5344CB8AC3E}">
        <p14:creationId xmlns:p14="http://schemas.microsoft.com/office/powerpoint/2010/main" val="1927509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endParaRPr lang="ko-KR" altLang="en-US"/>
          </a:p>
        </p:txBody>
      </p:sp>
      <p:sp>
        <p:nvSpPr>
          <p:cNvPr id="3" name="부제목 2"/>
          <p:cNvSpPr>
            <a:spLocks noGrp="1"/>
          </p:cNvSpPr>
          <p:nvPr>
            <p:ph type="subTitle" idx="1"/>
          </p:nvPr>
        </p:nvSpPr>
        <p:spPr/>
        <p:txBody>
          <a:bodyPr/>
          <a:lstStyle/>
          <a:p>
            <a:endParaRPr lang="ko-KR" altLang="en-US"/>
          </a:p>
        </p:txBody>
      </p:sp>
      <p:pic>
        <p:nvPicPr>
          <p:cNvPr id="4" name="그림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E75B7E27-6D2B-EE7E-5227-1552C68B8F44}"/>
              </a:ext>
            </a:extLst>
          </p:cNvPr>
          <p:cNvSpPr/>
          <p:nvPr/>
        </p:nvSpPr>
        <p:spPr>
          <a:xfrm>
            <a:off x="1066801" y="1394086"/>
            <a:ext cx="8195732" cy="12155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rgbClr val="313131"/>
                </a:solidFill>
              </a:rPr>
              <a:t>STRAIN FROM ROSELL,</a:t>
            </a:r>
          </a:p>
          <a:p>
            <a:r>
              <a:rPr lang="en-US" sz="2800" b="1" dirty="0">
                <a:solidFill>
                  <a:srgbClr val="313131"/>
                </a:solidFill>
              </a:rPr>
              <a:t>ONE OF THE WORLD'S TOP THREE</a:t>
            </a:r>
          </a:p>
          <a:p>
            <a:r>
              <a:rPr lang="en-US" sz="2800" b="1" dirty="0">
                <a:solidFill>
                  <a:srgbClr val="313131"/>
                </a:solidFill>
              </a:rPr>
              <a:t>LACTIC ACID BACTERIA COMPANIES, CANADA</a:t>
            </a:r>
          </a:p>
        </p:txBody>
      </p:sp>
      <p:grpSp>
        <p:nvGrpSpPr>
          <p:cNvPr id="11" name="Group 10">
            <a:extLst>
              <a:ext uri="{FF2B5EF4-FFF2-40B4-BE49-F238E27FC236}">
                <a16:creationId xmlns:a16="http://schemas.microsoft.com/office/drawing/2014/main" id="{7BFFD5E2-245B-86F1-EFDA-19CC402F245F}"/>
              </a:ext>
            </a:extLst>
          </p:cNvPr>
          <p:cNvGrpSpPr/>
          <p:nvPr/>
        </p:nvGrpSpPr>
        <p:grpSpPr>
          <a:xfrm>
            <a:off x="1354874" y="4237571"/>
            <a:ext cx="1873966" cy="1647342"/>
            <a:chOff x="1354874" y="4237571"/>
            <a:chExt cx="1873966" cy="1647342"/>
          </a:xfrm>
        </p:grpSpPr>
        <p:sp>
          <p:nvSpPr>
            <p:cNvPr id="6" name="Rectangle 5">
              <a:extLst>
                <a:ext uri="{FF2B5EF4-FFF2-40B4-BE49-F238E27FC236}">
                  <a16:creationId xmlns:a16="http://schemas.microsoft.com/office/drawing/2014/main" id="{2E28BE81-2EB7-75F7-CFED-79F898B23676}"/>
                </a:ext>
              </a:extLst>
            </p:cNvPr>
            <p:cNvSpPr/>
            <p:nvPr/>
          </p:nvSpPr>
          <p:spPr>
            <a:xfrm>
              <a:off x="1389880" y="4423569"/>
              <a:ext cx="1838960" cy="14613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200" dirty="0">
                  <a:solidFill>
                    <a:schemeClr val="tx1"/>
                  </a:solidFill>
                </a:rPr>
                <a:t>            </a:t>
              </a:r>
              <a:r>
                <a:rPr lang="en-US" sz="1200" dirty="0">
                  <a:solidFill>
                    <a:schemeClr val="tx1"/>
                  </a:solidFill>
                </a:rPr>
                <a:t>years of</a:t>
              </a:r>
              <a:r>
                <a:rPr lang="ko-KR" altLang="en-US" sz="1200" dirty="0">
                  <a:solidFill>
                    <a:schemeClr val="tx1"/>
                  </a:solidFill>
                </a:rPr>
                <a:t>        </a:t>
              </a:r>
              <a:endParaRPr lang="en-US" altLang="ko-KR" sz="1200" dirty="0">
                <a:solidFill>
                  <a:schemeClr val="tx1"/>
                </a:solidFill>
              </a:endParaRPr>
            </a:p>
            <a:p>
              <a:pPr algn="ctr"/>
              <a:r>
                <a:rPr lang="en-US" sz="1200" dirty="0">
                  <a:solidFill>
                    <a:schemeClr val="tx1"/>
                  </a:solidFill>
                </a:rPr>
                <a:t>probiotics research and</a:t>
              </a:r>
            </a:p>
            <a:p>
              <a:pPr algn="ctr"/>
              <a:r>
                <a:rPr lang="en-US" sz="1200" dirty="0">
                  <a:solidFill>
                    <a:schemeClr val="tx1"/>
                  </a:solidFill>
                </a:rPr>
                <a:t>development history</a:t>
              </a:r>
            </a:p>
          </p:txBody>
        </p:sp>
        <p:sp>
          <p:nvSpPr>
            <p:cNvPr id="9" name="Rectangle 8">
              <a:extLst>
                <a:ext uri="{FF2B5EF4-FFF2-40B4-BE49-F238E27FC236}">
                  <a16:creationId xmlns:a16="http://schemas.microsoft.com/office/drawing/2014/main" id="{3E00984F-E4D5-41D8-E406-CF5AA1393235}"/>
                </a:ext>
              </a:extLst>
            </p:cNvPr>
            <p:cNvSpPr/>
            <p:nvPr/>
          </p:nvSpPr>
          <p:spPr>
            <a:xfrm>
              <a:off x="1354874" y="4237571"/>
              <a:ext cx="1077954" cy="9924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DC2753"/>
                  </a:solidFill>
                </a:rPr>
                <a:t>80</a:t>
              </a:r>
            </a:p>
          </p:txBody>
        </p:sp>
      </p:grpSp>
      <p:sp>
        <p:nvSpPr>
          <p:cNvPr id="13" name="Rectangle 12">
            <a:extLst>
              <a:ext uri="{FF2B5EF4-FFF2-40B4-BE49-F238E27FC236}">
                <a16:creationId xmlns:a16="http://schemas.microsoft.com/office/drawing/2014/main" id="{53FC4591-9AFA-4A77-F124-040609564AAC}"/>
              </a:ext>
            </a:extLst>
          </p:cNvPr>
          <p:cNvSpPr/>
          <p:nvPr/>
        </p:nvSpPr>
        <p:spPr>
          <a:xfrm>
            <a:off x="3801885" y="4423569"/>
            <a:ext cx="1977114" cy="14613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We have over               types of our own strains and over 500 developed formulas.</a:t>
            </a:r>
          </a:p>
        </p:txBody>
      </p:sp>
      <p:sp>
        <p:nvSpPr>
          <p:cNvPr id="14" name="Rectangle 13">
            <a:extLst>
              <a:ext uri="{FF2B5EF4-FFF2-40B4-BE49-F238E27FC236}">
                <a16:creationId xmlns:a16="http://schemas.microsoft.com/office/drawing/2014/main" id="{A4B41636-3887-490C-6291-4B67D563ADC1}"/>
              </a:ext>
            </a:extLst>
          </p:cNvPr>
          <p:cNvSpPr/>
          <p:nvPr/>
        </p:nvSpPr>
        <p:spPr>
          <a:xfrm>
            <a:off x="4790442" y="4175035"/>
            <a:ext cx="1077954" cy="9924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DC2753"/>
                </a:solidFill>
              </a:rPr>
              <a:t>40</a:t>
            </a:r>
          </a:p>
        </p:txBody>
      </p:sp>
      <p:sp>
        <p:nvSpPr>
          <p:cNvPr id="15" name="Rectangle 14">
            <a:extLst>
              <a:ext uri="{FF2B5EF4-FFF2-40B4-BE49-F238E27FC236}">
                <a16:creationId xmlns:a16="http://schemas.microsoft.com/office/drawing/2014/main" id="{3FC8E098-BDE7-0C24-1597-A18FA9C92746}"/>
              </a:ext>
            </a:extLst>
          </p:cNvPr>
          <p:cNvSpPr/>
          <p:nvPr/>
        </p:nvSpPr>
        <p:spPr>
          <a:xfrm>
            <a:off x="6323605" y="4171264"/>
            <a:ext cx="2139675" cy="14613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Probiotics recognized and</a:t>
            </a:r>
          </a:p>
          <a:p>
            <a:r>
              <a:rPr lang="en-US" sz="1200" dirty="0">
                <a:solidFill>
                  <a:schemeClr val="tx1"/>
                </a:solidFill>
              </a:rPr>
              <a:t>supplied to over                  </a:t>
            </a:r>
          </a:p>
          <a:p>
            <a:endParaRPr lang="en-US" sz="1200" dirty="0">
              <a:solidFill>
                <a:schemeClr val="tx1"/>
              </a:solidFill>
            </a:endParaRPr>
          </a:p>
          <a:p>
            <a:endParaRPr lang="en-US" sz="1200" dirty="0">
              <a:solidFill>
                <a:schemeClr val="tx1"/>
              </a:solidFill>
            </a:endParaRPr>
          </a:p>
          <a:p>
            <a:r>
              <a:rPr lang="en-US" sz="1200" dirty="0">
                <a:solidFill>
                  <a:schemeClr val="tx1"/>
                </a:solidFill>
              </a:rPr>
              <a:t>                 countries.</a:t>
            </a:r>
          </a:p>
        </p:txBody>
      </p:sp>
      <p:sp>
        <p:nvSpPr>
          <p:cNvPr id="16" name="Rectangle 15">
            <a:extLst>
              <a:ext uri="{FF2B5EF4-FFF2-40B4-BE49-F238E27FC236}">
                <a16:creationId xmlns:a16="http://schemas.microsoft.com/office/drawing/2014/main" id="{E9D006A3-54A1-8A83-32FD-778BB75A6BAA}"/>
              </a:ext>
            </a:extLst>
          </p:cNvPr>
          <p:cNvSpPr/>
          <p:nvPr/>
        </p:nvSpPr>
        <p:spPr>
          <a:xfrm>
            <a:off x="6268754" y="4632326"/>
            <a:ext cx="1077954" cy="9924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DC2753"/>
                </a:solidFill>
              </a:rPr>
              <a:t>60</a:t>
            </a:r>
          </a:p>
        </p:txBody>
      </p:sp>
      <p:sp>
        <p:nvSpPr>
          <p:cNvPr id="17" name="Rectangle 16">
            <a:extLst>
              <a:ext uri="{FF2B5EF4-FFF2-40B4-BE49-F238E27FC236}">
                <a16:creationId xmlns:a16="http://schemas.microsoft.com/office/drawing/2014/main" id="{DC454A64-5659-10A8-36FC-768AD563E212}"/>
              </a:ext>
            </a:extLst>
          </p:cNvPr>
          <p:cNvSpPr/>
          <p:nvPr/>
        </p:nvSpPr>
        <p:spPr>
          <a:xfrm>
            <a:off x="8820609" y="4164304"/>
            <a:ext cx="2168520" cy="14613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Probiotics verified through</a:t>
            </a:r>
          </a:p>
          <a:p>
            <a:endParaRPr lang="en-US" sz="1200" dirty="0">
              <a:solidFill>
                <a:schemeClr val="tx1"/>
              </a:solidFill>
            </a:endParaRPr>
          </a:p>
          <a:p>
            <a:endParaRPr lang="en-US" sz="1200" dirty="0">
              <a:solidFill>
                <a:schemeClr val="tx1"/>
              </a:solidFill>
            </a:endParaRPr>
          </a:p>
          <a:p>
            <a:r>
              <a:rPr lang="en-US" sz="1200" dirty="0">
                <a:solidFill>
                  <a:schemeClr val="tx1"/>
                </a:solidFill>
              </a:rPr>
              <a:t>A</a:t>
            </a:r>
            <a:r>
              <a:rPr lang="ko-KR" altLang="en-US" sz="1200" dirty="0">
                <a:solidFill>
                  <a:schemeClr val="tx1"/>
                </a:solidFill>
              </a:rPr>
              <a:t>         </a:t>
            </a:r>
            <a:r>
              <a:rPr lang="en-US" sz="1200" dirty="0">
                <a:solidFill>
                  <a:schemeClr val="tx1"/>
                </a:solidFill>
              </a:rPr>
              <a:t>step safety program</a:t>
            </a:r>
          </a:p>
        </p:txBody>
      </p:sp>
      <p:sp>
        <p:nvSpPr>
          <p:cNvPr id="18" name="Rectangle 17">
            <a:extLst>
              <a:ext uri="{FF2B5EF4-FFF2-40B4-BE49-F238E27FC236}">
                <a16:creationId xmlns:a16="http://schemas.microsoft.com/office/drawing/2014/main" id="{07A59C81-5621-50EF-0DAE-B6F9E90B77EA}"/>
              </a:ext>
            </a:extLst>
          </p:cNvPr>
          <p:cNvSpPr/>
          <p:nvPr/>
        </p:nvSpPr>
        <p:spPr>
          <a:xfrm>
            <a:off x="8723556" y="4561044"/>
            <a:ext cx="1077954" cy="9924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6000" b="1" dirty="0">
                <a:solidFill>
                  <a:srgbClr val="DC2753"/>
                </a:solidFill>
              </a:rPr>
              <a:t>5</a:t>
            </a:r>
            <a:endParaRPr lang="en-US" sz="6000" b="1" dirty="0">
              <a:solidFill>
                <a:srgbClr val="DC2753"/>
              </a:solidFill>
            </a:endParaRPr>
          </a:p>
        </p:txBody>
      </p:sp>
    </p:spTree>
    <p:extLst>
      <p:ext uri="{BB962C8B-B14F-4D97-AF65-F5344CB8AC3E}">
        <p14:creationId xmlns:p14="http://schemas.microsoft.com/office/powerpoint/2010/main" val="2210367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8" y="0"/>
            <a:ext cx="12192000" cy="6858000"/>
          </a:xfrm>
          <a:prstGeom prst="rect">
            <a:avLst/>
          </a:prstGeom>
        </p:spPr>
      </p:pic>
      <p:sp>
        <p:nvSpPr>
          <p:cNvPr id="6" name="Rectangle 5">
            <a:extLst>
              <a:ext uri="{FF2B5EF4-FFF2-40B4-BE49-F238E27FC236}">
                <a16:creationId xmlns:a16="http://schemas.microsoft.com/office/drawing/2014/main" id="{9550F5F7-C51E-A2F9-AF36-009EEBA4C1A3}"/>
              </a:ext>
            </a:extLst>
          </p:cNvPr>
          <p:cNvSpPr/>
          <p:nvPr/>
        </p:nvSpPr>
        <p:spPr>
          <a:xfrm>
            <a:off x="1039073" y="1472158"/>
            <a:ext cx="5466657" cy="53652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4" name="Rectangle 3">
            <a:extLst>
              <a:ext uri="{FF2B5EF4-FFF2-40B4-BE49-F238E27FC236}">
                <a16:creationId xmlns:a16="http://schemas.microsoft.com/office/drawing/2014/main" id="{A232F5A3-5C5A-7852-D47C-130E4D62B6F4}"/>
              </a:ext>
            </a:extLst>
          </p:cNvPr>
          <p:cNvSpPr/>
          <p:nvPr/>
        </p:nvSpPr>
        <p:spPr>
          <a:xfrm>
            <a:off x="1039073" y="1556793"/>
            <a:ext cx="7255240"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PROBIOCAP PATENTE</a:t>
            </a:r>
            <a:r>
              <a:rPr lang="ko-KR" altLang="en-US" sz="2800" b="1" dirty="0">
                <a:solidFill>
                  <a:schemeClr val="tx1"/>
                </a:solidFill>
              </a:rPr>
              <a:t> </a:t>
            </a:r>
            <a:r>
              <a:rPr lang="en-US" sz="2800" b="1" dirty="0">
                <a:solidFill>
                  <a:schemeClr val="tx1"/>
                </a:solidFill>
              </a:rPr>
              <a:t>COATING METHOD</a:t>
            </a:r>
          </a:p>
        </p:txBody>
      </p:sp>
      <p:sp>
        <p:nvSpPr>
          <p:cNvPr id="8" name="Rectangle 7">
            <a:extLst>
              <a:ext uri="{FF2B5EF4-FFF2-40B4-BE49-F238E27FC236}">
                <a16:creationId xmlns:a16="http://schemas.microsoft.com/office/drawing/2014/main" id="{DDEDD61B-E56F-FB69-189E-D819E8E2EDFB}"/>
              </a:ext>
            </a:extLst>
          </p:cNvPr>
          <p:cNvSpPr/>
          <p:nvPr/>
        </p:nvSpPr>
        <p:spPr>
          <a:xfrm>
            <a:off x="1509312" y="2841674"/>
            <a:ext cx="3852518" cy="233572"/>
          </a:xfrm>
          <a:prstGeom prst="rect">
            <a:avLst/>
          </a:prstGeom>
          <a:solidFill>
            <a:srgbClr val="DE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dirty="0">
                <a:solidFill>
                  <a:schemeClr val="bg1"/>
                </a:solidFill>
              </a:rPr>
              <a:t>PATENTED METHOD OF ROSELL,</a:t>
            </a:r>
          </a:p>
          <a:p>
            <a:r>
              <a:rPr lang="en-US" sz="900" b="1" dirty="0">
                <a:solidFill>
                  <a:schemeClr val="bg1"/>
                </a:solidFill>
              </a:rPr>
              <a:t>A CANADIAN COMPANY SPECIALIZING IN LACTIC ACID BACTERIA</a:t>
            </a:r>
          </a:p>
        </p:txBody>
      </p:sp>
      <p:sp>
        <p:nvSpPr>
          <p:cNvPr id="9" name="Rectangle 8">
            <a:extLst>
              <a:ext uri="{FF2B5EF4-FFF2-40B4-BE49-F238E27FC236}">
                <a16:creationId xmlns:a16="http://schemas.microsoft.com/office/drawing/2014/main" id="{46B67F83-9098-5F13-99BD-8220BCD13B58}"/>
              </a:ext>
            </a:extLst>
          </p:cNvPr>
          <p:cNvSpPr/>
          <p:nvPr/>
        </p:nvSpPr>
        <p:spPr>
          <a:xfrm>
            <a:off x="1047940" y="2042725"/>
            <a:ext cx="10096120" cy="3672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It forms a matrix layer of proteins and polysaccharides to increase stability against gastric acid.</a:t>
            </a:r>
          </a:p>
        </p:txBody>
      </p:sp>
      <p:sp>
        <p:nvSpPr>
          <p:cNvPr id="12" name="Rectangle 11">
            <a:extLst>
              <a:ext uri="{FF2B5EF4-FFF2-40B4-BE49-F238E27FC236}">
                <a16:creationId xmlns:a16="http://schemas.microsoft.com/office/drawing/2014/main" id="{8B2D8E77-C426-E7BF-C4DF-AFA8343AC489}"/>
              </a:ext>
            </a:extLst>
          </p:cNvPr>
          <p:cNvSpPr/>
          <p:nvPr/>
        </p:nvSpPr>
        <p:spPr>
          <a:xfrm>
            <a:off x="7459224" y="2774832"/>
            <a:ext cx="3294370" cy="367255"/>
          </a:xfrm>
          <a:prstGeom prst="rect">
            <a:avLst/>
          </a:prstGeom>
          <a:solidFill>
            <a:srgbClr val="DE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SPECIAL PROTECTIVE COATING</a:t>
            </a:r>
          </a:p>
          <a:p>
            <a:pPr algn="ctr"/>
            <a:r>
              <a:rPr lang="en-US" sz="800" b="1" dirty="0">
                <a:solidFill>
                  <a:schemeClr val="bg1"/>
                </a:solidFill>
              </a:rPr>
              <a:t>WITH PATENTED MUSPECIAL PROTECTIVE COATING WITH PATENTED MULTI-LAYER PROTECTIONLTI-LAYER PROTECTION</a:t>
            </a:r>
          </a:p>
        </p:txBody>
      </p:sp>
      <p:sp>
        <p:nvSpPr>
          <p:cNvPr id="13" name="Rectangle 12">
            <a:extLst>
              <a:ext uri="{FF2B5EF4-FFF2-40B4-BE49-F238E27FC236}">
                <a16:creationId xmlns:a16="http://schemas.microsoft.com/office/drawing/2014/main" id="{8DB137AB-87AF-B38E-3613-99867A4B8CE9}"/>
              </a:ext>
            </a:extLst>
          </p:cNvPr>
          <p:cNvSpPr/>
          <p:nvPr/>
        </p:nvSpPr>
        <p:spPr>
          <a:xfrm>
            <a:off x="9047219" y="3691669"/>
            <a:ext cx="1007717" cy="213785"/>
          </a:xfrm>
          <a:prstGeom prst="rect">
            <a:avLst/>
          </a:prstGeom>
          <a:solidFill>
            <a:srgbClr val="3CDA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COATING LEVEL 1.</a:t>
            </a:r>
          </a:p>
        </p:txBody>
      </p:sp>
      <p:sp>
        <p:nvSpPr>
          <p:cNvPr id="14" name="Rectangle 13">
            <a:extLst>
              <a:ext uri="{FF2B5EF4-FFF2-40B4-BE49-F238E27FC236}">
                <a16:creationId xmlns:a16="http://schemas.microsoft.com/office/drawing/2014/main" id="{4B718BA4-4DC2-A564-9A4D-79FC101C3EED}"/>
              </a:ext>
            </a:extLst>
          </p:cNvPr>
          <p:cNvSpPr/>
          <p:nvPr/>
        </p:nvSpPr>
        <p:spPr>
          <a:xfrm>
            <a:off x="9047218" y="4939159"/>
            <a:ext cx="1007717" cy="213785"/>
          </a:xfrm>
          <a:prstGeom prst="rect">
            <a:avLst/>
          </a:prstGeom>
          <a:solidFill>
            <a:srgbClr val="10A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rPr>
              <a:t>COATING LEVEL 2.</a:t>
            </a:r>
          </a:p>
        </p:txBody>
      </p:sp>
      <p:sp>
        <p:nvSpPr>
          <p:cNvPr id="15" name="Rectangle 14">
            <a:extLst>
              <a:ext uri="{FF2B5EF4-FFF2-40B4-BE49-F238E27FC236}">
                <a16:creationId xmlns:a16="http://schemas.microsoft.com/office/drawing/2014/main" id="{A5972325-5FF3-2F33-BE0B-94FDC174FCFF}"/>
              </a:ext>
            </a:extLst>
          </p:cNvPr>
          <p:cNvSpPr/>
          <p:nvPr/>
        </p:nvSpPr>
        <p:spPr>
          <a:xfrm>
            <a:off x="9026437" y="3988110"/>
            <a:ext cx="1936533"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700" dirty="0">
                <a:solidFill>
                  <a:schemeClr val="tx1"/>
                </a:solidFill>
              </a:rPr>
              <a:t>COATING Coated with proteins and polysaccharides, increasing stability when passing through the digestive tract </a:t>
            </a:r>
            <a:r>
              <a:rPr lang="en-US" sz="700" b="1" dirty="0">
                <a:solidFill>
                  <a:schemeClr val="bg1"/>
                </a:solidFill>
              </a:rPr>
              <a:t>2.</a:t>
            </a:r>
          </a:p>
        </p:txBody>
      </p:sp>
      <p:sp>
        <p:nvSpPr>
          <p:cNvPr id="17" name="Rectangle 16">
            <a:extLst>
              <a:ext uri="{FF2B5EF4-FFF2-40B4-BE49-F238E27FC236}">
                <a16:creationId xmlns:a16="http://schemas.microsoft.com/office/drawing/2014/main" id="{D7921A3F-7252-15F4-666D-188FC9FFDE74}"/>
              </a:ext>
            </a:extLst>
          </p:cNvPr>
          <p:cNvSpPr/>
          <p:nvPr/>
        </p:nvSpPr>
        <p:spPr>
          <a:xfrm>
            <a:off x="9026437" y="5203760"/>
            <a:ext cx="1936533"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700" dirty="0">
                <a:solidFill>
                  <a:schemeClr val="tx1"/>
                </a:solidFill>
              </a:rPr>
              <a:t>Enhanced acid resistance through palm oil coating technology</a:t>
            </a:r>
            <a:endParaRPr lang="en-US" sz="700" b="1" dirty="0">
              <a:solidFill>
                <a:schemeClr val="bg1"/>
              </a:solidFill>
            </a:endParaRPr>
          </a:p>
        </p:txBody>
      </p:sp>
      <p:sp>
        <p:nvSpPr>
          <p:cNvPr id="20" name="Rectangle 19">
            <a:extLst>
              <a:ext uri="{FF2B5EF4-FFF2-40B4-BE49-F238E27FC236}">
                <a16:creationId xmlns:a16="http://schemas.microsoft.com/office/drawing/2014/main" id="{E7DA1D8E-315A-F133-3C9F-C41CF535930E}"/>
              </a:ext>
            </a:extLst>
          </p:cNvPr>
          <p:cNvSpPr/>
          <p:nvPr/>
        </p:nvSpPr>
        <p:spPr>
          <a:xfrm>
            <a:off x="1809483" y="3565475"/>
            <a:ext cx="3925835" cy="11447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THIS IS A </a:t>
            </a:r>
            <a:r>
              <a:rPr lang="en-US" b="1" dirty="0">
                <a:solidFill>
                  <a:srgbClr val="DE2754"/>
                </a:solidFill>
              </a:rPr>
              <a:t>MICROENCAPSULATION TECHNOLOGY</a:t>
            </a:r>
            <a:r>
              <a:rPr lang="en-US" dirty="0">
                <a:solidFill>
                  <a:schemeClr val="tx1"/>
                </a:solidFill>
              </a:rPr>
              <a:t> DEVELOPED TO MAXIMIZE THE SURVIVAL RATE OF LACTIC ACID BACTERIA.</a:t>
            </a:r>
            <a:r>
              <a:rPr lang="en-US" b="1" dirty="0">
                <a:solidFill>
                  <a:schemeClr val="bg1"/>
                </a:solidFill>
              </a:rPr>
              <a:t>2.</a:t>
            </a:r>
          </a:p>
        </p:txBody>
      </p:sp>
      <p:sp>
        <p:nvSpPr>
          <p:cNvPr id="21" name="Rectangle 20">
            <a:extLst>
              <a:ext uri="{FF2B5EF4-FFF2-40B4-BE49-F238E27FC236}">
                <a16:creationId xmlns:a16="http://schemas.microsoft.com/office/drawing/2014/main" id="{561240B4-BE1B-C9CA-A136-38F5266CD6DD}"/>
              </a:ext>
            </a:extLst>
          </p:cNvPr>
          <p:cNvSpPr/>
          <p:nvPr/>
        </p:nvSpPr>
        <p:spPr>
          <a:xfrm>
            <a:off x="3928889" y="5301207"/>
            <a:ext cx="957696"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solidFill>
              </a:rPr>
              <a:t>Special coating to withstand humidity</a:t>
            </a:r>
            <a:endParaRPr lang="en-US" sz="700" b="1" dirty="0">
              <a:solidFill>
                <a:schemeClr val="bg1"/>
              </a:solidFill>
            </a:endParaRPr>
          </a:p>
        </p:txBody>
      </p:sp>
      <p:sp>
        <p:nvSpPr>
          <p:cNvPr id="22" name="Rectangle 21">
            <a:extLst>
              <a:ext uri="{FF2B5EF4-FFF2-40B4-BE49-F238E27FC236}">
                <a16:creationId xmlns:a16="http://schemas.microsoft.com/office/drawing/2014/main" id="{6B1D66D9-FA5E-7CDB-78E9-97AA9A99C727}"/>
              </a:ext>
            </a:extLst>
          </p:cNvPr>
          <p:cNvSpPr/>
          <p:nvPr/>
        </p:nvSpPr>
        <p:spPr>
          <a:xfrm>
            <a:off x="1308332" y="5301207"/>
            <a:ext cx="869814"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solidFill>
              </a:rPr>
              <a:t>Protection from strong acidic</a:t>
            </a:r>
          </a:p>
          <a:p>
            <a:pPr algn="ctr"/>
            <a:r>
              <a:rPr lang="en-US" sz="700" dirty="0">
                <a:solidFill>
                  <a:schemeClr val="tx1"/>
                </a:solidFill>
              </a:rPr>
              <a:t>stomach acid</a:t>
            </a:r>
            <a:endParaRPr lang="en-US" sz="700" b="1" dirty="0">
              <a:solidFill>
                <a:schemeClr val="bg1"/>
              </a:solidFill>
            </a:endParaRPr>
          </a:p>
        </p:txBody>
      </p:sp>
      <p:sp>
        <p:nvSpPr>
          <p:cNvPr id="23" name="Rectangle 22">
            <a:extLst>
              <a:ext uri="{FF2B5EF4-FFF2-40B4-BE49-F238E27FC236}">
                <a16:creationId xmlns:a16="http://schemas.microsoft.com/office/drawing/2014/main" id="{AD2C8996-B461-65B0-AE55-ED651DC1FB23}"/>
              </a:ext>
            </a:extLst>
          </p:cNvPr>
          <p:cNvSpPr/>
          <p:nvPr/>
        </p:nvSpPr>
        <p:spPr>
          <a:xfrm>
            <a:off x="2582993" y="5301207"/>
            <a:ext cx="957696"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solidFill>
              </a:rPr>
              <a:t>Protection from</a:t>
            </a:r>
          </a:p>
          <a:p>
            <a:pPr algn="ctr"/>
            <a:r>
              <a:rPr lang="en-US" sz="700" dirty="0">
                <a:solidFill>
                  <a:schemeClr val="tx1"/>
                </a:solidFill>
              </a:rPr>
              <a:t>harmful oxygen</a:t>
            </a:r>
          </a:p>
          <a:p>
            <a:pPr algn="ctr"/>
            <a:r>
              <a:rPr lang="en-US" sz="700" dirty="0">
                <a:solidFill>
                  <a:schemeClr val="tx1"/>
                </a:solidFill>
              </a:rPr>
              <a:t>and high</a:t>
            </a:r>
          </a:p>
          <a:p>
            <a:pPr algn="ctr"/>
            <a:r>
              <a:rPr lang="en-US" sz="700" dirty="0">
                <a:solidFill>
                  <a:schemeClr val="tx1"/>
                </a:solidFill>
              </a:rPr>
              <a:t>temperatures</a:t>
            </a:r>
            <a:endParaRPr lang="en-US" sz="700" b="1" dirty="0">
              <a:solidFill>
                <a:schemeClr val="bg1"/>
              </a:solidFill>
            </a:endParaRPr>
          </a:p>
        </p:txBody>
      </p:sp>
      <p:sp>
        <p:nvSpPr>
          <p:cNvPr id="24" name="Rectangle 23">
            <a:extLst>
              <a:ext uri="{FF2B5EF4-FFF2-40B4-BE49-F238E27FC236}">
                <a16:creationId xmlns:a16="http://schemas.microsoft.com/office/drawing/2014/main" id="{1371D40E-2CD6-F5EA-1BD4-F0A708C6C1A6}"/>
              </a:ext>
            </a:extLst>
          </p:cNvPr>
          <p:cNvSpPr/>
          <p:nvPr/>
        </p:nvSpPr>
        <p:spPr>
          <a:xfrm>
            <a:off x="5230710" y="5301207"/>
            <a:ext cx="957696" cy="559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solidFill>
              </a:rPr>
              <a:t>Protection against external pressure</a:t>
            </a:r>
            <a:endParaRPr lang="en-US" sz="700" b="1" dirty="0">
              <a:solidFill>
                <a:schemeClr val="bg1"/>
              </a:solidFill>
            </a:endParaRPr>
          </a:p>
        </p:txBody>
      </p:sp>
      <p:sp>
        <p:nvSpPr>
          <p:cNvPr id="3" name="Rectangle 2">
            <a:extLst>
              <a:ext uri="{FF2B5EF4-FFF2-40B4-BE49-F238E27FC236}">
                <a16:creationId xmlns:a16="http://schemas.microsoft.com/office/drawing/2014/main" id="{95433BC2-1FF0-CD12-7E38-13D14A6DB57F}"/>
              </a:ext>
            </a:extLst>
          </p:cNvPr>
          <p:cNvSpPr/>
          <p:nvPr/>
        </p:nvSpPr>
        <p:spPr>
          <a:xfrm>
            <a:off x="3594639" y="3252807"/>
            <a:ext cx="550179" cy="2280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dirty="0">
                <a:solidFill>
                  <a:srgbClr val="6B6B6B"/>
                </a:solidFill>
              </a:rPr>
              <a:t>PATENT</a:t>
            </a:r>
          </a:p>
          <a:p>
            <a:pPr algn="ctr"/>
            <a:r>
              <a:rPr lang="en-US" sz="750" dirty="0">
                <a:solidFill>
                  <a:srgbClr val="6B6B6B"/>
                </a:solidFill>
              </a:rPr>
              <a:t>NO.</a:t>
            </a:r>
            <a:endParaRPr lang="en-US" sz="750" b="1" dirty="0">
              <a:solidFill>
                <a:srgbClr val="6B6B6B"/>
              </a:solidFill>
            </a:endParaRPr>
          </a:p>
        </p:txBody>
      </p:sp>
    </p:spTree>
    <p:extLst>
      <p:ext uri="{BB962C8B-B14F-4D97-AF65-F5344CB8AC3E}">
        <p14:creationId xmlns:p14="http://schemas.microsoft.com/office/powerpoint/2010/main" val="3940812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그림 6"/>
          <p:cNvPicPr>
            <a:picLocks noChangeAspect="1"/>
          </p:cNvPicPr>
          <p:nvPr/>
        </p:nvPicPr>
        <p:blipFill>
          <a:blip r:embed="rId3"/>
          <a:stretch>
            <a:fillRect/>
          </a:stretch>
        </p:blipFill>
        <p:spPr>
          <a:xfrm>
            <a:off x="1099405" y="1301406"/>
            <a:ext cx="6354062" cy="819264"/>
          </a:xfrm>
          <a:prstGeom prst="rect">
            <a:avLst/>
          </a:prstGeom>
        </p:spPr>
      </p:pic>
      <p:pic>
        <p:nvPicPr>
          <p:cNvPr id="8" name="그림 7"/>
          <p:cNvPicPr>
            <a:picLocks noChangeAspect="1"/>
          </p:cNvPicPr>
          <p:nvPr/>
        </p:nvPicPr>
        <p:blipFill>
          <a:blip r:embed="rId4"/>
          <a:stretch>
            <a:fillRect/>
          </a:stretch>
        </p:blipFill>
        <p:spPr>
          <a:xfrm>
            <a:off x="7511688" y="1347172"/>
            <a:ext cx="1290566" cy="657119"/>
          </a:xfrm>
          <a:prstGeom prst="rect">
            <a:avLst/>
          </a:prstGeom>
        </p:spPr>
      </p:pic>
      <p:sp>
        <p:nvSpPr>
          <p:cNvPr id="2" name="Rectangle 1">
            <a:extLst>
              <a:ext uri="{FF2B5EF4-FFF2-40B4-BE49-F238E27FC236}">
                <a16:creationId xmlns:a16="http://schemas.microsoft.com/office/drawing/2014/main" id="{39321EDA-311C-265E-31CA-638425F5FA83}"/>
              </a:ext>
            </a:extLst>
          </p:cNvPr>
          <p:cNvSpPr/>
          <p:nvPr/>
        </p:nvSpPr>
        <p:spPr>
          <a:xfrm>
            <a:off x="1052693" y="1438207"/>
            <a:ext cx="7255240" cy="59325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GUARANTEED 5 BILLION CFU PER DAY</a:t>
            </a:r>
          </a:p>
        </p:txBody>
      </p:sp>
      <p:sp>
        <p:nvSpPr>
          <p:cNvPr id="3" name="Rectangle 2">
            <a:extLst>
              <a:ext uri="{FF2B5EF4-FFF2-40B4-BE49-F238E27FC236}">
                <a16:creationId xmlns:a16="http://schemas.microsoft.com/office/drawing/2014/main" id="{34A18979-5051-839F-F376-6AD67DFA1C5B}"/>
              </a:ext>
            </a:extLst>
          </p:cNvPr>
          <p:cNvSpPr/>
          <p:nvPr/>
        </p:nvSpPr>
        <p:spPr>
          <a:xfrm>
            <a:off x="1052692" y="2031466"/>
            <a:ext cx="10617939" cy="8192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We’ve carefully selected and combined only the key probiotic strains, taking into account the unique characteristics of those that reside in the small and large intestines.</a:t>
            </a:r>
            <a:endParaRPr lang="en-US" sz="2000" b="1" dirty="0">
              <a:solidFill>
                <a:schemeClr val="tx1"/>
              </a:solidFill>
            </a:endParaRPr>
          </a:p>
        </p:txBody>
      </p:sp>
      <p:sp>
        <p:nvSpPr>
          <p:cNvPr id="6" name="Rectangle 5">
            <a:extLst>
              <a:ext uri="{FF2B5EF4-FFF2-40B4-BE49-F238E27FC236}">
                <a16:creationId xmlns:a16="http://schemas.microsoft.com/office/drawing/2014/main" id="{B23D6D09-1A48-BBDC-58AC-477B098623EE}"/>
              </a:ext>
            </a:extLst>
          </p:cNvPr>
          <p:cNvSpPr/>
          <p:nvPr/>
        </p:nvSpPr>
        <p:spPr>
          <a:xfrm>
            <a:off x="1171635" y="5045443"/>
            <a:ext cx="1639071" cy="47522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BIFIDOBACTERIUM</a:t>
            </a:r>
            <a:r>
              <a:rPr lang="en-US" sz="900" dirty="0">
                <a:solidFill>
                  <a:schemeClr val="tx1"/>
                </a:solidFill>
              </a:rPr>
              <a:t> LIVING</a:t>
            </a:r>
          </a:p>
          <a:p>
            <a:pPr algn="ctr"/>
            <a:r>
              <a:rPr lang="en-US" sz="900" dirty="0">
                <a:solidFill>
                  <a:schemeClr val="tx1"/>
                </a:solidFill>
              </a:rPr>
              <a:t>IN THE LARGE INTESTINE</a:t>
            </a:r>
            <a:endParaRPr lang="en-US" sz="900" b="1" dirty="0">
              <a:solidFill>
                <a:schemeClr val="bg1"/>
              </a:solidFill>
            </a:endParaRPr>
          </a:p>
        </p:txBody>
      </p:sp>
      <p:sp>
        <p:nvSpPr>
          <p:cNvPr id="9" name="Rectangle 8">
            <a:extLst>
              <a:ext uri="{FF2B5EF4-FFF2-40B4-BE49-F238E27FC236}">
                <a16:creationId xmlns:a16="http://schemas.microsoft.com/office/drawing/2014/main" id="{13DDB9D6-8ECB-0408-8F52-97EF33D867C7}"/>
              </a:ext>
            </a:extLst>
          </p:cNvPr>
          <p:cNvSpPr/>
          <p:nvPr/>
        </p:nvSpPr>
        <p:spPr>
          <a:xfrm>
            <a:off x="2994813" y="4986073"/>
            <a:ext cx="1859485" cy="5939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LACTOBACILLUS</a:t>
            </a:r>
            <a:r>
              <a:rPr lang="en-US" sz="900" dirty="0">
                <a:solidFill>
                  <a:schemeClr val="tx1"/>
                </a:solidFill>
              </a:rPr>
              <a:t> BACTERIA LIVING IN THE SMALL INTESTINE</a:t>
            </a:r>
            <a:endParaRPr lang="en-US" sz="900" b="1" dirty="0">
              <a:solidFill>
                <a:schemeClr val="bg1"/>
              </a:solidFill>
            </a:endParaRPr>
          </a:p>
        </p:txBody>
      </p:sp>
    </p:spTree>
    <p:extLst>
      <p:ext uri="{BB962C8B-B14F-4D97-AF65-F5344CB8AC3E}">
        <p14:creationId xmlns:p14="http://schemas.microsoft.com/office/powerpoint/2010/main" val="993980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3116F91B-98C2-3064-EFDE-E6489ECB53B5}"/>
              </a:ext>
            </a:extLst>
          </p:cNvPr>
          <p:cNvSpPr/>
          <p:nvPr/>
        </p:nvSpPr>
        <p:spPr>
          <a:xfrm>
            <a:off x="1084224" y="1427697"/>
            <a:ext cx="5011776" cy="59325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i="0" dirty="0">
                <a:solidFill>
                  <a:srgbClr val="1F1F1F"/>
                </a:solidFill>
                <a:effectLst/>
                <a:latin typeface="Roboto" panose="02000000000000000000" pitchFamily="2" charset="0"/>
              </a:rPr>
              <a:t>POSTBIOTICS FORMULATION</a:t>
            </a:r>
            <a:endParaRPr lang="en-US" sz="2800" b="1" dirty="0">
              <a:solidFill>
                <a:schemeClr val="tx1"/>
              </a:solidFill>
            </a:endParaRPr>
          </a:p>
        </p:txBody>
      </p:sp>
      <p:sp>
        <p:nvSpPr>
          <p:cNvPr id="4" name="Rectangle 3">
            <a:extLst>
              <a:ext uri="{FF2B5EF4-FFF2-40B4-BE49-F238E27FC236}">
                <a16:creationId xmlns:a16="http://schemas.microsoft.com/office/drawing/2014/main" id="{81E217F2-C0AD-694F-0123-0B98F519CF5B}"/>
              </a:ext>
            </a:extLst>
          </p:cNvPr>
          <p:cNvSpPr/>
          <p:nvPr/>
        </p:nvSpPr>
        <p:spPr>
          <a:xfrm>
            <a:off x="1084224" y="1905271"/>
            <a:ext cx="10617939" cy="8192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You can consume both prebiotics and lactic acid bacteria metabolites at the same time.</a:t>
            </a:r>
            <a:endParaRPr lang="en-US" sz="2000" b="1" dirty="0">
              <a:solidFill>
                <a:schemeClr val="tx1"/>
              </a:solidFill>
            </a:endParaRPr>
          </a:p>
        </p:txBody>
      </p:sp>
      <p:sp>
        <p:nvSpPr>
          <p:cNvPr id="5" name="Rectangle 4">
            <a:extLst>
              <a:ext uri="{FF2B5EF4-FFF2-40B4-BE49-F238E27FC236}">
                <a16:creationId xmlns:a16="http://schemas.microsoft.com/office/drawing/2014/main" id="{7F33DB3B-77C1-29DC-3314-163F726777D3}"/>
              </a:ext>
            </a:extLst>
          </p:cNvPr>
          <p:cNvSpPr/>
          <p:nvPr/>
        </p:nvSpPr>
        <p:spPr>
          <a:xfrm>
            <a:off x="2553045" y="3023151"/>
            <a:ext cx="2014194" cy="357916"/>
          </a:xfrm>
          <a:prstGeom prst="rect">
            <a:avLst/>
          </a:prstGeom>
          <a:solidFill>
            <a:srgbClr val="FF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DE2754"/>
                </a:solidFill>
              </a:rPr>
              <a:t>SECONDARY INGREDIENT</a:t>
            </a:r>
          </a:p>
        </p:txBody>
      </p:sp>
      <p:sp>
        <p:nvSpPr>
          <p:cNvPr id="6" name="Rectangle 5">
            <a:extLst>
              <a:ext uri="{FF2B5EF4-FFF2-40B4-BE49-F238E27FC236}">
                <a16:creationId xmlns:a16="http://schemas.microsoft.com/office/drawing/2014/main" id="{3E15B595-A3D5-9D07-EE6F-51BB107E74DD}"/>
              </a:ext>
            </a:extLst>
          </p:cNvPr>
          <p:cNvSpPr/>
          <p:nvPr/>
        </p:nvSpPr>
        <p:spPr>
          <a:xfrm>
            <a:off x="5106090" y="3023151"/>
            <a:ext cx="2014194" cy="357916"/>
          </a:xfrm>
          <a:prstGeom prst="rect">
            <a:avLst/>
          </a:prstGeom>
          <a:solidFill>
            <a:srgbClr val="DF2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rPr>
              <a:t>MAIN INGREDIENT</a:t>
            </a:r>
          </a:p>
        </p:txBody>
      </p:sp>
      <p:sp>
        <p:nvSpPr>
          <p:cNvPr id="7" name="Rectangle 6">
            <a:extLst>
              <a:ext uri="{FF2B5EF4-FFF2-40B4-BE49-F238E27FC236}">
                <a16:creationId xmlns:a16="http://schemas.microsoft.com/office/drawing/2014/main" id="{5F20AF47-05DB-5948-4C3D-A10D31664F30}"/>
              </a:ext>
            </a:extLst>
          </p:cNvPr>
          <p:cNvSpPr/>
          <p:nvPr/>
        </p:nvSpPr>
        <p:spPr>
          <a:xfrm>
            <a:off x="7624763" y="3026631"/>
            <a:ext cx="2014194" cy="357916"/>
          </a:xfrm>
          <a:prstGeom prst="rect">
            <a:avLst/>
          </a:prstGeom>
          <a:solidFill>
            <a:srgbClr val="FFD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DE2754"/>
                </a:solidFill>
              </a:rPr>
              <a:t>SECONDARY INGREDIENT</a:t>
            </a:r>
          </a:p>
        </p:txBody>
      </p:sp>
      <p:sp>
        <p:nvSpPr>
          <p:cNvPr id="8" name="Rectangle 7">
            <a:extLst>
              <a:ext uri="{FF2B5EF4-FFF2-40B4-BE49-F238E27FC236}">
                <a16:creationId xmlns:a16="http://schemas.microsoft.com/office/drawing/2014/main" id="{5CCBF899-B600-8007-E987-0DEECD0E30F6}"/>
              </a:ext>
            </a:extLst>
          </p:cNvPr>
          <p:cNvSpPr/>
          <p:nvPr/>
        </p:nvSpPr>
        <p:spPr>
          <a:xfrm>
            <a:off x="2571139" y="4575411"/>
            <a:ext cx="2014194" cy="8192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PREBIOTICS</a:t>
            </a:r>
          </a:p>
          <a:p>
            <a:pPr algn="ctr"/>
            <a:r>
              <a:rPr lang="en-US" sz="1000" b="1" dirty="0">
                <a:solidFill>
                  <a:schemeClr val="tx1"/>
                </a:solidFill>
              </a:rPr>
              <a:t>FRUCTOOLIGOSACCHARIDES</a:t>
            </a:r>
          </a:p>
          <a:p>
            <a:pPr algn="ctr"/>
            <a:r>
              <a:rPr lang="en-US" sz="1000" dirty="0">
                <a:solidFill>
                  <a:schemeClr val="tx1"/>
                </a:solidFill>
              </a:rPr>
              <a:t>(Food for</a:t>
            </a:r>
          </a:p>
          <a:p>
            <a:pPr algn="ctr"/>
            <a:r>
              <a:rPr lang="en-US" sz="1000" dirty="0">
                <a:solidFill>
                  <a:schemeClr val="tx1"/>
                </a:solidFill>
              </a:rPr>
              <a:t>Lactic Acid Bacteria)</a:t>
            </a:r>
            <a:endParaRPr lang="en-US" sz="1000" b="1" dirty="0">
              <a:solidFill>
                <a:schemeClr val="tx1"/>
              </a:solidFill>
            </a:endParaRPr>
          </a:p>
        </p:txBody>
      </p:sp>
      <p:sp>
        <p:nvSpPr>
          <p:cNvPr id="10" name="Rectangle 9">
            <a:extLst>
              <a:ext uri="{FF2B5EF4-FFF2-40B4-BE49-F238E27FC236}">
                <a16:creationId xmlns:a16="http://schemas.microsoft.com/office/drawing/2014/main" id="{5950125E-86AE-7123-9D01-838D3D2623F4}"/>
              </a:ext>
            </a:extLst>
          </p:cNvPr>
          <p:cNvSpPr/>
          <p:nvPr/>
        </p:nvSpPr>
        <p:spPr>
          <a:xfrm>
            <a:off x="5240826" y="4575411"/>
            <a:ext cx="1728010" cy="8192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PROBIOTICS</a:t>
            </a:r>
          </a:p>
          <a:p>
            <a:pPr algn="ctr"/>
            <a:r>
              <a:rPr lang="en-US" sz="1400" b="1" dirty="0">
                <a:solidFill>
                  <a:schemeClr val="tx1"/>
                </a:solidFill>
              </a:rPr>
              <a:t>5 billion CFU</a:t>
            </a:r>
          </a:p>
          <a:p>
            <a:pPr algn="ctr"/>
            <a:r>
              <a:rPr lang="en-US" sz="1400" b="1" dirty="0">
                <a:solidFill>
                  <a:schemeClr val="tx1"/>
                </a:solidFill>
              </a:rPr>
              <a:t>PROBIOTICS</a:t>
            </a:r>
          </a:p>
        </p:txBody>
      </p:sp>
      <p:sp>
        <p:nvSpPr>
          <p:cNvPr id="11" name="Rectangle 10">
            <a:extLst>
              <a:ext uri="{FF2B5EF4-FFF2-40B4-BE49-F238E27FC236}">
                <a16:creationId xmlns:a16="http://schemas.microsoft.com/office/drawing/2014/main" id="{EE7A60F5-9363-EEF3-2D1F-E656CA3B7C09}"/>
              </a:ext>
            </a:extLst>
          </p:cNvPr>
          <p:cNvSpPr/>
          <p:nvPr/>
        </p:nvSpPr>
        <p:spPr>
          <a:xfrm>
            <a:off x="7624330" y="4563198"/>
            <a:ext cx="1996532" cy="81926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0" i="0" dirty="0">
                <a:solidFill>
                  <a:srgbClr val="1F1F1F"/>
                </a:solidFill>
                <a:effectLst/>
                <a:latin typeface="Roboto" panose="02000000000000000000" pitchFamily="2" charset="0"/>
              </a:rPr>
              <a:t>Lactic </a:t>
            </a:r>
            <a:r>
              <a:rPr lang="en-US" sz="900" dirty="0">
                <a:solidFill>
                  <a:srgbClr val="1F1F1F"/>
                </a:solidFill>
                <a:latin typeface="Roboto" panose="02000000000000000000" pitchFamily="2" charset="0"/>
              </a:rPr>
              <a:t>A</a:t>
            </a:r>
            <a:r>
              <a:rPr lang="en-US" sz="900" b="0" i="0" dirty="0">
                <a:solidFill>
                  <a:srgbClr val="1F1F1F"/>
                </a:solidFill>
                <a:effectLst/>
                <a:latin typeface="Roboto" panose="02000000000000000000" pitchFamily="2" charset="0"/>
              </a:rPr>
              <a:t>cid </a:t>
            </a:r>
            <a:r>
              <a:rPr lang="en-US" sz="900" dirty="0">
                <a:solidFill>
                  <a:srgbClr val="1F1F1F"/>
                </a:solidFill>
                <a:latin typeface="Roboto" panose="02000000000000000000" pitchFamily="2" charset="0"/>
              </a:rPr>
              <a:t>B</a:t>
            </a:r>
            <a:r>
              <a:rPr lang="en-US" sz="900" b="0" i="0" dirty="0">
                <a:solidFill>
                  <a:srgbClr val="1F1F1F"/>
                </a:solidFill>
                <a:effectLst/>
                <a:latin typeface="Roboto" panose="02000000000000000000" pitchFamily="2" charset="0"/>
              </a:rPr>
              <a:t>acteria Metabolites</a:t>
            </a:r>
          </a:p>
          <a:p>
            <a:pPr algn="ctr"/>
            <a:r>
              <a:rPr lang="en-US" sz="1400" b="1" i="0" dirty="0">
                <a:solidFill>
                  <a:srgbClr val="1F1F1F"/>
                </a:solidFill>
                <a:effectLst/>
                <a:latin typeface="Roboto" panose="02000000000000000000" pitchFamily="2" charset="0"/>
              </a:rPr>
              <a:t>Lactic acid bacteria</a:t>
            </a:r>
          </a:p>
          <a:p>
            <a:pPr algn="ctr"/>
            <a:r>
              <a:rPr lang="en-US" sz="1400" b="1" i="0" dirty="0">
                <a:solidFill>
                  <a:srgbClr val="1F1F1F"/>
                </a:solidFill>
                <a:effectLst/>
                <a:latin typeface="Roboto" panose="02000000000000000000" pitchFamily="2" charset="0"/>
              </a:rPr>
              <a:t>culture dried product</a:t>
            </a:r>
            <a:endParaRPr lang="en-US" sz="1400" b="1" dirty="0">
              <a:solidFill>
                <a:schemeClr val="tx1"/>
              </a:solidFill>
            </a:endParaRPr>
          </a:p>
        </p:txBody>
      </p:sp>
    </p:spTree>
    <p:extLst>
      <p:ext uri="{BB962C8B-B14F-4D97-AF65-F5344CB8AC3E}">
        <p14:creationId xmlns:p14="http://schemas.microsoft.com/office/powerpoint/2010/main" val="1798331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4D3F6829-8733-027C-AAC2-24EBA07896E9}"/>
              </a:ext>
            </a:extLst>
          </p:cNvPr>
          <p:cNvSpPr/>
          <p:nvPr/>
        </p:nvSpPr>
        <p:spPr>
          <a:xfrm>
            <a:off x="953919" y="1485815"/>
            <a:ext cx="10062423" cy="74575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YOU CAN ENJOY IT DELICIOUSLY WITH YOGURT FLAVOR!</a:t>
            </a:r>
            <a:endParaRPr lang="en-US" sz="2800" b="1" dirty="0">
              <a:solidFill>
                <a:schemeClr val="bg1"/>
              </a:solidFill>
            </a:endParaRPr>
          </a:p>
        </p:txBody>
      </p:sp>
      <p:sp>
        <p:nvSpPr>
          <p:cNvPr id="4" name="Rectangle 3">
            <a:extLst>
              <a:ext uri="{FF2B5EF4-FFF2-40B4-BE49-F238E27FC236}">
                <a16:creationId xmlns:a16="http://schemas.microsoft.com/office/drawing/2014/main" id="{3D4711B6-B1B2-BAE3-9518-03BD46B5E8C0}"/>
              </a:ext>
            </a:extLst>
          </p:cNvPr>
          <p:cNvSpPr/>
          <p:nvPr/>
        </p:nvSpPr>
        <p:spPr>
          <a:xfrm>
            <a:off x="1541749" y="2953771"/>
            <a:ext cx="3759594" cy="76361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rPr>
              <a:t>It has a delicious yogurt flavor that anyone can enjoy, so it can be consumed by people of all ages!</a:t>
            </a:r>
            <a:endParaRPr lang="en-US" sz="900" dirty="0">
              <a:solidFill>
                <a:schemeClr val="bg1"/>
              </a:solidFill>
            </a:endParaRPr>
          </a:p>
        </p:txBody>
      </p:sp>
      <p:sp>
        <p:nvSpPr>
          <p:cNvPr id="5" name="Rectangle 4">
            <a:extLst>
              <a:ext uri="{FF2B5EF4-FFF2-40B4-BE49-F238E27FC236}">
                <a16:creationId xmlns:a16="http://schemas.microsoft.com/office/drawing/2014/main" id="{C67E1CF2-8533-294B-07F2-5FA54B5FFC08}"/>
              </a:ext>
            </a:extLst>
          </p:cNvPr>
          <p:cNvSpPr/>
          <p:nvPr/>
        </p:nvSpPr>
        <p:spPr>
          <a:xfrm>
            <a:off x="1541749" y="3899754"/>
            <a:ext cx="4227680" cy="57677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rPr>
              <a:t>A soft taste with a luxurious and refreshing flavor, not an artificial dot flavor.</a:t>
            </a:r>
            <a:endParaRPr lang="en-US" sz="900" dirty="0">
              <a:solidFill>
                <a:schemeClr val="bg1"/>
              </a:solidFill>
            </a:endParaRPr>
          </a:p>
        </p:txBody>
      </p:sp>
    </p:spTree>
    <p:extLst>
      <p:ext uri="{BB962C8B-B14F-4D97-AF65-F5344CB8AC3E}">
        <p14:creationId xmlns:p14="http://schemas.microsoft.com/office/powerpoint/2010/main" val="470260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80D09F1-7B49-5D32-77C0-CD3F3F18EDA1}"/>
              </a:ext>
            </a:extLst>
          </p:cNvPr>
          <p:cNvSpPr/>
          <p:nvPr/>
        </p:nvSpPr>
        <p:spPr>
          <a:xfrm>
            <a:off x="1334919" y="991102"/>
            <a:ext cx="2801652" cy="783269"/>
          </a:xfrm>
          <a:prstGeom prst="rect">
            <a:avLst/>
          </a:prstGeom>
          <a:solidFill>
            <a:srgbClr val="FD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GENERAL BALANCE</a:t>
            </a:r>
            <a:br>
              <a:rPr lang="en-US" sz="2000" b="1" dirty="0">
                <a:solidFill>
                  <a:schemeClr val="tx1"/>
                </a:solidFill>
              </a:rPr>
            </a:br>
            <a:r>
              <a:rPr lang="en-US" sz="2000" b="1" dirty="0">
                <a:solidFill>
                  <a:schemeClr val="tx1"/>
                </a:solidFill>
              </a:rPr>
              <a:t>PROBIOTICS PLUS</a:t>
            </a:r>
            <a:endParaRPr lang="en-US" sz="2000" b="1" dirty="0">
              <a:solidFill>
                <a:schemeClr val="bg1"/>
              </a:solidFill>
            </a:endParaRPr>
          </a:p>
        </p:txBody>
      </p:sp>
      <p:sp>
        <p:nvSpPr>
          <p:cNvPr id="4" name="Rectangle 3">
            <a:extLst>
              <a:ext uri="{FF2B5EF4-FFF2-40B4-BE49-F238E27FC236}">
                <a16:creationId xmlns:a16="http://schemas.microsoft.com/office/drawing/2014/main" id="{4B03A427-F98A-0F7E-A520-9F6B03DB073F}"/>
              </a:ext>
            </a:extLst>
          </p:cNvPr>
          <p:cNvSpPr/>
          <p:nvPr/>
        </p:nvSpPr>
        <p:spPr>
          <a:xfrm>
            <a:off x="1541749" y="3864680"/>
            <a:ext cx="3608320" cy="576773"/>
          </a:xfrm>
          <a:prstGeom prst="rect">
            <a:avLst/>
          </a:prstGeom>
          <a:solidFill>
            <a:srgbClr val="FC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Those who want normal immune function</a:t>
            </a:r>
          </a:p>
        </p:txBody>
      </p:sp>
      <p:sp>
        <p:nvSpPr>
          <p:cNvPr id="5" name="Rectangle 4">
            <a:extLst>
              <a:ext uri="{FF2B5EF4-FFF2-40B4-BE49-F238E27FC236}">
                <a16:creationId xmlns:a16="http://schemas.microsoft.com/office/drawing/2014/main" id="{FCBD4A9D-7A91-5BDD-0390-188B9E19C7B6}"/>
              </a:ext>
            </a:extLst>
          </p:cNvPr>
          <p:cNvSpPr/>
          <p:nvPr/>
        </p:nvSpPr>
        <p:spPr>
          <a:xfrm>
            <a:off x="1334919" y="1684899"/>
            <a:ext cx="5272710" cy="783269"/>
          </a:xfrm>
          <a:prstGeom prst="rect">
            <a:avLst/>
          </a:prstGeom>
          <a:solidFill>
            <a:srgbClr val="FD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E9637F"/>
                </a:solidFill>
              </a:rPr>
              <a:t>I recommend this to these people!</a:t>
            </a:r>
          </a:p>
        </p:txBody>
      </p:sp>
      <p:sp>
        <p:nvSpPr>
          <p:cNvPr id="6" name="Rectangle 5">
            <a:extLst>
              <a:ext uri="{FF2B5EF4-FFF2-40B4-BE49-F238E27FC236}">
                <a16:creationId xmlns:a16="http://schemas.microsoft.com/office/drawing/2014/main" id="{F2B720B2-0FB9-5FB8-1E29-6CC81E118DFF}"/>
              </a:ext>
            </a:extLst>
          </p:cNvPr>
          <p:cNvSpPr/>
          <p:nvPr/>
        </p:nvSpPr>
        <p:spPr>
          <a:xfrm>
            <a:off x="1541748" y="2619544"/>
            <a:ext cx="3702913" cy="576773"/>
          </a:xfrm>
          <a:prstGeom prst="rect">
            <a:avLst/>
          </a:prstGeom>
          <a:solidFill>
            <a:srgbClr val="FC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Those who want regular bowel movements</a:t>
            </a:r>
          </a:p>
        </p:txBody>
      </p:sp>
      <p:sp>
        <p:nvSpPr>
          <p:cNvPr id="7" name="Rectangle 6">
            <a:extLst>
              <a:ext uri="{FF2B5EF4-FFF2-40B4-BE49-F238E27FC236}">
                <a16:creationId xmlns:a16="http://schemas.microsoft.com/office/drawing/2014/main" id="{26226482-AF0D-5B39-942E-C33C9784D818}"/>
              </a:ext>
            </a:extLst>
          </p:cNvPr>
          <p:cNvSpPr/>
          <p:nvPr/>
        </p:nvSpPr>
        <p:spPr>
          <a:xfrm>
            <a:off x="1541749" y="3230476"/>
            <a:ext cx="3786996" cy="576773"/>
          </a:xfrm>
          <a:prstGeom prst="rect">
            <a:avLst/>
          </a:prstGeom>
          <a:solidFill>
            <a:srgbClr val="FC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Those concerned about sensitive gut health</a:t>
            </a:r>
          </a:p>
        </p:txBody>
      </p:sp>
      <p:sp>
        <p:nvSpPr>
          <p:cNvPr id="8" name="Rectangle 7">
            <a:extLst>
              <a:ext uri="{FF2B5EF4-FFF2-40B4-BE49-F238E27FC236}">
                <a16:creationId xmlns:a16="http://schemas.microsoft.com/office/drawing/2014/main" id="{D4B8B265-EC75-40B7-1154-F7374ADFD34E}"/>
              </a:ext>
            </a:extLst>
          </p:cNvPr>
          <p:cNvSpPr/>
          <p:nvPr/>
        </p:nvSpPr>
        <p:spPr>
          <a:xfrm>
            <a:off x="1541749" y="4524628"/>
            <a:ext cx="3860568" cy="576773"/>
          </a:xfrm>
          <a:prstGeom prst="rect">
            <a:avLst/>
          </a:prstGeom>
          <a:solidFill>
            <a:srgbClr val="FC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Those who want a healthy and energetic life</a:t>
            </a:r>
          </a:p>
        </p:txBody>
      </p:sp>
      <p:sp>
        <p:nvSpPr>
          <p:cNvPr id="9" name="Rectangle 8">
            <a:extLst>
              <a:ext uri="{FF2B5EF4-FFF2-40B4-BE49-F238E27FC236}">
                <a16:creationId xmlns:a16="http://schemas.microsoft.com/office/drawing/2014/main" id="{5C9B35EE-F30E-B67E-25FA-49DA60CEC87F}"/>
              </a:ext>
            </a:extLst>
          </p:cNvPr>
          <p:cNvSpPr/>
          <p:nvPr/>
        </p:nvSpPr>
        <p:spPr>
          <a:xfrm>
            <a:off x="1541748" y="5262303"/>
            <a:ext cx="3543247" cy="576773"/>
          </a:xfrm>
          <a:prstGeom prst="rect">
            <a:avLst/>
          </a:prstGeom>
          <a:solidFill>
            <a:srgbClr val="FC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Those looking for a probiotic product</a:t>
            </a:r>
          </a:p>
          <a:p>
            <a:r>
              <a:rPr lang="en-US" sz="1400" dirty="0">
                <a:solidFill>
                  <a:schemeClr val="tx1"/>
                </a:solidFill>
              </a:rPr>
              <a:t>that the whole family can easily consume</a:t>
            </a:r>
          </a:p>
        </p:txBody>
      </p:sp>
    </p:spTree>
    <p:extLst>
      <p:ext uri="{BB962C8B-B14F-4D97-AF65-F5344CB8AC3E}">
        <p14:creationId xmlns:p14="http://schemas.microsoft.com/office/powerpoint/2010/main" val="1878500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70" y="211540"/>
            <a:ext cx="12192000" cy="6858000"/>
          </a:xfrm>
          <a:prstGeom prst="rect">
            <a:avLst/>
          </a:prstGeom>
        </p:spPr>
      </p:pic>
      <p:sp>
        <p:nvSpPr>
          <p:cNvPr id="3" name="Rectangle 2">
            <a:extLst>
              <a:ext uri="{FF2B5EF4-FFF2-40B4-BE49-F238E27FC236}">
                <a16:creationId xmlns:a16="http://schemas.microsoft.com/office/drawing/2014/main" id="{49BEFBF5-9929-A627-FCE2-D5E1F6752563}"/>
              </a:ext>
            </a:extLst>
          </p:cNvPr>
          <p:cNvSpPr/>
          <p:nvPr/>
        </p:nvSpPr>
        <p:spPr>
          <a:xfrm>
            <a:off x="1668465" y="1209078"/>
            <a:ext cx="8223681" cy="47388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i="0" dirty="0">
                <a:solidFill>
                  <a:srgbClr val="323232"/>
                </a:solidFill>
                <a:effectLst/>
                <a:latin typeface="Roboto" panose="020F0502020204030204" pitchFamily="34" charset="0"/>
              </a:rPr>
              <a:t>WHEN IS THE BEST TIME TO TAKE IT?</a:t>
            </a:r>
            <a:endParaRPr lang="en-US" sz="3600" b="1" dirty="0">
              <a:solidFill>
                <a:srgbClr val="323232"/>
              </a:solidFill>
            </a:endParaRPr>
          </a:p>
        </p:txBody>
      </p:sp>
      <p:sp>
        <p:nvSpPr>
          <p:cNvPr id="4" name="Rectangle 3">
            <a:extLst>
              <a:ext uri="{FF2B5EF4-FFF2-40B4-BE49-F238E27FC236}">
                <a16:creationId xmlns:a16="http://schemas.microsoft.com/office/drawing/2014/main" id="{C7EC4AF4-0823-1B4F-8021-DF9317E5C9D1}"/>
              </a:ext>
            </a:extLst>
          </p:cNvPr>
          <p:cNvSpPr/>
          <p:nvPr/>
        </p:nvSpPr>
        <p:spPr>
          <a:xfrm>
            <a:off x="1668465" y="1673984"/>
            <a:ext cx="9601218" cy="8855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THE TIME OF INTAKE OF PROBIOTIC PRODUCTS MAY VARY DEPENDING ON THE TYPE OF PRODUCT AND THE INDIVIDUAL'S DIGESTIVE CONDITION, BUT IT IS GENERALLY RECOMMENDED</a:t>
            </a:r>
          </a:p>
          <a:p>
            <a:r>
              <a:rPr lang="en-US" sz="1600" dirty="0">
                <a:solidFill>
                  <a:schemeClr val="tx1"/>
                </a:solidFill>
              </a:rPr>
              <a:t>TO TAKE THEM ON AN EMPTY STOMACH OR A CERTAIN AMOUNT OF TIME AFTER A MEAL.</a:t>
            </a:r>
            <a:endParaRPr lang="en-US" sz="1600" b="1" dirty="0">
              <a:solidFill>
                <a:schemeClr val="tx1"/>
              </a:solidFill>
            </a:endParaRPr>
          </a:p>
        </p:txBody>
      </p:sp>
      <p:sp>
        <p:nvSpPr>
          <p:cNvPr id="5" name="Rectangle 4">
            <a:extLst>
              <a:ext uri="{FF2B5EF4-FFF2-40B4-BE49-F238E27FC236}">
                <a16:creationId xmlns:a16="http://schemas.microsoft.com/office/drawing/2014/main" id="{4EC66369-8BF8-606D-5940-FFAD7F6BD3DF}"/>
              </a:ext>
            </a:extLst>
          </p:cNvPr>
          <p:cNvSpPr/>
          <p:nvPr/>
        </p:nvSpPr>
        <p:spPr>
          <a:xfrm>
            <a:off x="1815980" y="2569408"/>
            <a:ext cx="1277858" cy="325444"/>
          </a:xfrm>
          <a:prstGeom prst="rect">
            <a:avLst/>
          </a:prstGeom>
          <a:solidFill>
            <a:srgbClr val="DF2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800" b="1" dirty="0">
                <a:solidFill>
                  <a:schemeClr val="bg1"/>
                </a:solidFill>
              </a:rPr>
              <a:t>RECOMMENDED</a:t>
            </a:r>
            <a:r>
              <a:rPr lang="ko-KR" altLang="en-US" sz="800" b="1" dirty="0">
                <a:solidFill>
                  <a:schemeClr val="bg1"/>
                </a:solidFill>
              </a:rPr>
              <a:t> </a:t>
            </a:r>
            <a:r>
              <a:rPr lang="en-US" sz="800" b="1" dirty="0">
                <a:solidFill>
                  <a:schemeClr val="bg1"/>
                </a:solidFill>
              </a:rPr>
              <a:t>TIME</a:t>
            </a:r>
          </a:p>
        </p:txBody>
      </p:sp>
      <p:sp>
        <p:nvSpPr>
          <p:cNvPr id="7" name="Rectangle 6">
            <a:extLst>
              <a:ext uri="{FF2B5EF4-FFF2-40B4-BE49-F238E27FC236}">
                <a16:creationId xmlns:a16="http://schemas.microsoft.com/office/drawing/2014/main" id="{7D889EA7-1715-6B50-8284-FA11FAB32481}"/>
              </a:ext>
            </a:extLst>
          </p:cNvPr>
          <p:cNvSpPr/>
          <p:nvPr/>
        </p:nvSpPr>
        <p:spPr>
          <a:xfrm>
            <a:off x="2145953" y="4599789"/>
            <a:ext cx="617911" cy="325444"/>
          </a:xfrm>
          <a:prstGeom prst="rect">
            <a:avLst/>
          </a:prstGeom>
          <a:solidFill>
            <a:srgbClr val="DF29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rPr>
              <a:t>NOTE</a:t>
            </a:r>
          </a:p>
        </p:txBody>
      </p:sp>
      <p:sp>
        <p:nvSpPr>
          <p:cNvPr id="8" name="Rectangle 7">
            <a:extLst>
              <a:ext uri="{FF2B5EF4-FFF2-40B4-BE49-F238E27FC236}">
                <a16:creationId xmlns:a16="http://schemas.microsoft.com/office/drawing/2014/main" id="{0D29C0D9-1D53-391C-15CD-877E80204E3B}"/>
              </a:ext>
            </a:extLst>
          </p:cNvPr>
          <p:cNvSpPr/>
          <p:nvPr/>
        </p:nvSpPr>
        <p:spPr>
          <a:xfrm>
            <a:off x="2006321" y="5237892"/>
            <a:ext cx="8179357" cy="9870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To protect probiotics, take them 2–3 hours apart from lactic acid bacteria, store them properly away from heat and moisture, and adjust intake time if you feel discomfort or bloating.</a:t>
            </a:r>
            <a:endParaRPr lang="en-US" sz="1600" b="1" dirty="0">
              <a:solidFill>
                <a:schemeClr val="tx1"/>
              </a:solidFill>
            </a:endParaRPr>
          </a:p>
        </p:txBody>
      </p:sp>
      <p:grpSp>
        <p:nvGrpSpPr>
          <p:cNvPr id="20" name="Group 19">
            <a:extLst>
              <a:ext uri="{FF2B5EF4-FFF2-40B4-BE49-F238E27FC236}">
                <a16:creationId xmlns:a16="http://schemas.microsoft.com/office/drawing/2014/main" id="{E841FEDB-3932-79F7-9329-F78E48B35BDD}"/>
              </a:ext>
            </a:extLst>
          </p:cNvPr>
          <p:cNvGrpSpPr/>
          <p:nvPr/>
        </p:nvGrpSpPr>
        <p:grpSpPr>
          <a:xfrm>
            <a:off x="1857240" y="3194128"/>
            <a:ext cx="8620536" cy="867749"/>
            <a:chOff x="1857240" y="3269192"/>
            <a:chExt cx="8620536" cy="867749"/>
          </a:xfrm>
        </p:grpSpPr>
        <p:sp>
          <p:nvSpPr>
            <p:cNvPr id="6" name="Rectangle 5">
              <a:extLst>
                <a:ext uri="{FF2B5EF4-FFF2-40B4-BE49-F238E27FC236}">
                  <a16:creationId xmlns:a16="http://schemas.microsoft.com/office/drawing/2014/main" id="{90ED3283-ACAE-6B0E-D697-F07241D00C03}"/>
                </a:ext>
              </a:extLst>
            </p:cNvPr>
            <p:cNvSpPr/>
            <p:nvPr/>
          </p:nvSpPr>
          <p:spPr>
            <a:xfrm>
              <a:off x="1857240" y="3269192"/>
              <a:ext cx="3791578"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rgbClr val="D82A53"/>
                  </a:solidFill>
                </a:rPr>
                <a:t>TAKE ON AN EMPTY STOMACH IN THE MORNING</a:t>
              </a:r>
              <a:endParaRPr lang="en-US" sz="1200" b="1" dirty="0">
                <a:solidFill>
                  <a:srgbClr val="D82A53"/>
                </a:solidFill>
              </a:endParaRPr>
            </a:p>
          </p:txBody>
        </p:sp>
        <p:sp>
          <p:nvSpPr>
            <p:cNvPr id="9" name="Rectangle 8">
              <a:extLst>
                <a:ext uri="{FF2B5EF4-FFF2-40B4-BE49-F238E27FC236}">
                  <a16:creationId xmlns:a16="http://schemas.microsoft.com/office/drawing/2014/main" id="{C4022129-4C6F-D752-A0A1-A3078C4595CE}"/>
                </a:ext>
              </a:extLst>
            </p:cNvPr>
            <p:cNvSpPr/>
            <p:nvPr/>
          </p:nvSpPr>
          <p:spPr>
            <a:xfrm>
              <a:off x="5504712" y="3269192"/>
              <a:ext cx="4973064"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rPr>
                <a:t>Taking it before digestion starts helps more probiotics reach your gut.</a:t>
              </a:r>
              <a:endParaRPr lang="en-US" sz="1100" b="1" dirty="0">
                <a:solidFill>
                  <a:schemeClr val="tx1"/>
                </a:solidFill>
              </a:endParaRPr>
            </a:p>
          </p:txBody>
        </p:sp>
        <p:sp>
          <p:nvSpPr>
            <p:cNvPr id="10" name="Rectangle 9">
              <a:extLst>
                <a:ext uri="{FF2B5EF4-FFF2-40B4-BE49-F238E27FC236}">
                  <a16:creationId xmlns:a16="http://schemas.microsoft.com/office/drawing/2014/main" id="{B9653E34-807C-A21B-679A-2153570EDA15}"/>
                </a:ext>
              </a:extLst>
            </p:cNvPr>
            <p:cNvSpPr/>
            <p:nvPr/>
          </p:nvSpPr>
          <p:spPr>
            <a:xfrm>
              <a:off x="1857240" y="3562921"/>
              <a:ext cx="4012746"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1200" b="0" i="0" dirty="0">
                  <a:solidFill>
                    <a:srgbClr val="DF2955"/>
                  </a:solidFill>
                  <a:effectLst/>
                  <a:latin typeface="+mj-lt"/>
                </a:rPr>
                <a:t>TAKE WITHIN 30 MINUTES TO 1 HOUR AFTER A MEAL</a:t>
              </a:r>
            </a:p>
          </p:txBody>
        </p:sp>
        <p:sp>
          <p:nvSpPr>
            <p:cNvPr id="11" name="Rectangle 10">
              <a:extLst>
                <a:ext uri="{FF2B5EF4-FFF2-40B4-BE49-F238E27FC236}">
                  <a16:creationId xmlns:a16="http://schemas.microsoft.com/office/drawing/2014/main" id="{9E933B27-5A3E-6E70-961D-4C8E1A10940C}"/>
                </a:ext>
              </a:extLst>
            </p:cNvPr>
            <p:cNvSpPr/>
            <p:nvPr/>
          </p:nvSpPr>
          <p:spPr>
            <a:xfrm>
              <a:off x="5761285" y="3573992"/>
              <a:ext cx="4716491"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rPr>
                <a:t>After eating, diluted acid may help probiotics survive to reach the gut.</a:t>
              </a:r>
              <a:endParaRPr lang="en-US" sz="1100" b="1" dirty="0">
                <a:solidFill>
                  <a:schemeClr val="tx1"/>
                </a:solidFill>
              </a:endParaRPr>
            </a:p>
          </p:txBody>
        </p:sp>
        <p:sp>
          <p:nvSpPr>
            <p:cNvPr id="12" name="Rectangle 11">
              <a:extLst>
                <a:ext uri="{FF2B5EF4-FFF2-40B4-BE49-F238E27FC236}">
                  <a16:creationId xmlns:a16="http://schemas.microsoft.com/office/drawing/2014/main" id="{314ECA71-F2A1-07AC-07CE-E71F014F1403}"/>
                </a:ext>
              </a:extLst>
            </p:cNvPr>
            <p:cNvSpPr/>
            <p:nvPr/>
          </p:nvSpPr>
          <p:spPr>
            <a:xfrm>
              <a:off x="1857240" y="3817326"/>
              <a:ext cx="1793658"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1200" b="0" i="0" dirty="0">
                  <a:solidFill>
                    <a:srgbClr val="D82A53"/>
                  </a:solidFill>
                  <a:effectLst/>
                  <a:latin typeface="+mj-lt"/>
                </a:rPr>
                <a:t>TAKE BEFORE BEDTIME</a:t>
              </a:r>
            </a:p>
          </p:txBody>
        </p:sp>
        <p:sp>
          <p:nvSpPr>
            <p:cNvPr id="13" name="Rectangle 12">
              <a:extLst>
                <a:ext uri="{FF2B5EF4-FFF2-40B4-BE49-F238E27FC236}">
                  <a16:creationId xmlns:a16="http://schemas.microsoft.com/office/drawing/2014/main" id="{CEE0B9F9-EF9F-327B-D23A-C1A50042EAA7}"/>
                </a:ext>
              </a:extLst>
            </p:cNvPr>
            <p:cNvSpPr/>
            <p:nvPr/>
          </p:nvSpPr>
          <p:spPr>
            <a:xfrm>
              <a:off x="3650897" y="3803288"/>
              <a:ext cx="4211233" cy="31961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rPr>
                <a:t>At night, active bowels may help probiotics settle.</a:t>
              </a:r>
              <a:endParaRPr lang="en-US" sz="1100" b="1" dirty="0">
                <a:solidFill>
                  <a:schemeClr val="tx1"/>
                </a:solidFill>
              </a:endParaRPr>
            </a:p>
          </p:txBody>
        </p:sp>
      </p:grpSp>
    </p:spTree>
    <p:extLst>
      <p:ext uri="{BB962C8B-B14F-4D97-AF65-F5344CB8AC3E}">
        <p14:creationId xmlns:p14="http://schemas.microsoft.com/office/powerpoint/2010/main" val="236838560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17023</TotalTime>
  <Words>3732</Words>
  <Application>Microsoft Office PowerPoint</Application>
  <PresentationFormat>Widescreen</PresentationFormat>
  <Paragraphs>577</Paragraphs>
  <Slides>40</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Times New Roman</vt:lpstr>
      <vt:lpstr>Aptos</vt:lpstr>
      <vt:lpstr>Microsoft YaHei</vt:lpstr>
      <vt:lpstr>noto</vt:lpstr>
      <vt:lpstr>맑은 고딕</vt:lpstr>
      <vt:lpstr>Arial</vt:lpstr>
      <vt:lpstr>Roboto</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제너럴 밸런스 프로바이오틱스  교육자료</dc:title>
  <dc:creator>이은수</dc:creator>
  <cp:lastModifiedBy>WOO JIN KIM</cp:lastModifiedBy>
  <cp:revision>359</cp:revision>
  <dcterms:created xsi:type="dcterms:W3CDTF">2025-02-03T04:36:57Z</dcterms:created>
  <dcterms:modified xsi:type="dcterms:W3CDTF">2025-05-01T23:47:07Z</dcterms:modified>
</cp:coreProperties>
</file>