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2"/>
  </p:notesMasterIdLst>
  <p:sldIdLst>
    <p:sldId id="257" r:id="rId2"/>
    <p:sldId id="258" r:id="rId3"/>
    <p:sldId id="342" r:id="rId4"/>
    <p:sldId id="295" r:id="rId5"/>
    <p:sldId id="294" r:id="rId6"/>
    <p:sldId id="260" r:id="rId7"/>
    <p:sldId id="262" r:id="rId8"/>
    <p:sldId id="297" r:id="rId9"/>
    <p:sldId id="300" r:id="rId10"/>
    <p:sldId id="327" r:id="rId11"/>
    <p:sldId id="263" r:id="rId12"/>
    <p:sldId id="264" r:id="rId13"/>
    <p:sldId id="304" r:id="rId14"/>
    <p:sldId id="305" r:id="rId15"/>
    <p:sldId id="336" r:id="rId16"/>
    <p:sldId id="337" r:id="rId17"/>
    <p:sldId id="330" r:id="rId18"/>
    <p:sldId id="338" r:id="rId19"/>
    <p:sldId id="307" r:id="rId20"/>
    <p:sldId id="339" r:id="rId21"/>
    <p:sldId id="325" r:id="rId22"/>
    <p:sldId id="267" r:id="rId23"/>
    <p:sldId id="290" r:id="rId24"/>
    <p:sldId id="308" r:id="rId25"/>
    <p:sldId id="309" r:id="rId26"/>
    <p:sldId id="312" r:id="rId27"/>
    <p:sldId id="279" r:id="rId28"/>
    <p:sldId id="316" r:id="rId29"/>
    <p:sldId id="313" r:id="rId30"/>
    <p:sldId id="315" r:id="rId31"/>
    <p:sldId id="292" r:id="rId32"/>
    <p:sldId id="343" r:id="rId33"/>
    <p:sldId id="344" r:id="rId34"/>
    <p:sldId id="345" r:id="rId35"/>
    <p:sldId id="346" r:id="rId36"/>
    <p:sldId id="347" r:id="rId37"/>
    <p:sldId id="348" r:id="rId38"/>
    <p:sldId id="349" r:id="rId39"/>
    <p:sldId id="350" r:id="rId40"/>
    <p:sldId id="351" r:id="rId41"/>
  </p:sldIdLst>
  <p:sldSz cx="12192000" cy="6858000"/>
  <p:notesSz cx="6858000" cy="9144000"/>
  <p:embeddedFontLst>
    <p:embeddedFont>
      <p:font typeface="Microsoft YaHei" panose="020B0503020204020204" pitchFamily="34" charset="-122"/>
      <p:regular r:id="rId43"/>
      <p:bold r:id="rId44"/>
    </p:embeddedFont>
    <p:embeddedFont>
      <p:font typeface="맑은 고딕" panose="020B0503020000020004" pitchFamily="50" charset="-127"/>
      <p:regular r:id="rId45"/>
      <p:bold r:id="rId4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8B08BC58-04F6-4566-8F3C-35299CEEF620}">
          <p14:sldIdLst>
            <p14:sldId id="257"/>
            <p14:sldId id="258"/>
          </p14:sldIdLst>
        </p14:section>
        <p14:section name="1. 미생물과의 공존" id="{43A4A6AE-512B-4E64-87C2-46B151B2515D}">
          <p14:sldIdLst>
            <p14:sldId id="342"/>
            <p14:sldId id="295"/>
          </p14:sldIdLst>
        </p14:section>
        <p14:section name="2. 우리 몸 속 미생물" id="{6B262C20-4B57-43FB-9CAB-A2B183675088}">
          <p14:sldIdLst>
            <p14:sldId id="294"/>
            <p14:sldId id="260"/>
            <p14:sldId id="262"/>
            <p14:sldId id="297"/>
            <p14:sldId id="300"/>
            <p14:sldId id="327"/>
          </p14:sldIdLst>
        </p14:section>
        <p14:section name="3. 프로바이오틱스" id="{76D34D0A-F395-4CC2-A8BA-E0658E34B5DE}">
          <p14:sldIdLst>
            <p14:sldId id="263"/>
            <p14:sldId id="264"/>
            <p14:sldId id="304"/>
            <p14:sldId id="305"/>
            <p14:sldId id="336"/>
            <p14:sldId id="337"/>
            <p14:sldId id="330"/>
            <p14:sldId id="338"/>
            <p14:sldId id="307"/>
            <p14:sldId id="339"/>
            <p14:sldId id="325"/>
          </p14:sldIdLst>
        </p14:section>
        <p14:section name="4. 마이크로바이옴의 중요성" id="{EDC8D6CC-E067-4C15-A681-513CC3362D6C}">
          <p14:sldIdLst>
            <p14:sldId id="267"/>
            <p14:sldId id="290"/>
            <p14:sldId id="308"/>
            <p14:sldId id="309"/>
            <p14:sldId id="312"/>
            <p14:sldId id="279"/>
            <p14:sldId id="316"/>
            <p14:sldId id="313"/>
            <p14:sldId id="315"/>
            <p14:sldId id="292"/>
          </p14:sldIdLst>
        </p14:section>
        <p14:section name="제품설명" id="{E61A7A2B-15FB-4924-BAC9-20744A5FA1A0}">
          <p14:sldIdLst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98A2"/>
    <a:srgbClr val="7B23A8"/>
    <a:srgbClr val="D6C4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2" y="480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Pt>
            <c:idx val="0"/>
            <c:bubble3D val="0"/>
            <c:spPr>
              <a:gradFill flip="none" rotWithShape="1">
                <a:gsLst>
                  <a:gs pos="0">
                    <a:schemeClr val="accent5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5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5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2C7-4B04-83DF-32C5B065C469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tx2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tx2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tx2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2C7-4B04-83DF-32C5B065C469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0">
                    <a:srgbClr val="E398A2">
                      <a:shade val="30000"/>
                      <a:satMod val="115000"/>
                    </a:srgbClr>
                  </a:gs>
                  <a:gs pos="50000">
                    <a:srgbClr val="E398A2">
                      <a:shade val="67500"/>
                      <a:satMod val="115000"/>
                    </a:srgbClr>
                  </a:gs>
                  <a:gs pos="100000">
                    <a:srgbClr val="E398A2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2C7-4B04-83DF-32C5B065C469}"/>
              </c:ext>
            </c:extLst>
          </c:dPt>
          <c:cat>
            <c:strRef>
              <c:f>Sheet1!$A$2:$A$4</c:f>
              <c:strCache>
                <c:ptCount val="3"/>
                <c:pt idx="0">
                  <c:v>유익균</c:v>
                </c:pt>
                <c:pt idx="1">
                  <c:v>유해균</c:v>
                </c:pt>
                <c:pt idx="2">
                  <c:v>중간균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</c:v>
                </c:pt>
                <c:pt idx="1">
                  <c:v>0.1</c:v>
                </c:pt>
                <c:pt idx="2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C7-4B04-83DF-32C5B065C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46E0F-5C52-419B-9391-5CB4660B9FB0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449F9-2A47-4D9E-A6F0-4BE688E1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857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04636-BCF4-4BF3-8786-0756B6CDDCE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3426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449F9-2A47-4D9E-A6F0-4BE688E19D29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365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2022 GCOOP All Rights Reserved.</a:t>
            </a: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79" y="303032"/>
            <a:ext cx="823706" cy="360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69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504C0-B07A-4973-9880-76FDE6F65343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C9F1-C2D4-4C46-85F8-6FB10B9064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173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504C0-B07A-4973-9880-76FDE6F65343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C9F1-C2D4-4C46-85F8-6FB10B9064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547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504C0-B07A-4973-9880-76FDE6F65343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C9F1-C2D4-4C46-85F8-6FB10B9064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831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504C0-B07A-4973-9880-76FDE6F65343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C9F1-C2D4-4C46-85F8-6FB10B9064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0765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504C0-B07A-4973-9880-76FDE6F65343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C9F1-C2D4-4C46-85F8-6FB10B9064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7359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504C0-B07A-4973-9880-76FDE6F65343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C9F1-C2D4-4C46-85F8-6FB10B9064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422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504C0-B07A-4973-9880-76FDE6F65343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C9F1-C2D4-4C46-85F8-6FB10B9064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2419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504C0-B07A-4973-9880-76FDE6F65343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C9F1-C2D4-4C46-85F8-6FB10B9064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4256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504C0-B07A-4973-9880-76FDE6F65343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C9F1-C2D4-4C46-85F8-6FB10B9064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814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504C0-B07A-4973-9880-76FDE6F65343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C9F1-C2D4-4C46-85F8-6FB10B9064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5372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504C0-B07A-4973-9880-76FDE6F65343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BC9F1-C2D4-4C46-85F8-6FB10B9064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6026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-113039" y="0"/>
            <a:ext cx="1245268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2022 GCOOP All Rights Reserved.</a:t>
            </a: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sp>
        <p:nvSpPr>
          <p:cNvPr id="11" name="직사각형 10"/>
          <p:cNvSpPr/>
          <p:nvPr userDrawn="1"/>
        </p:nvSpPr>
        <p:spPr>
          <a:xfrm>
            <a:off x="1863523" y="2743204"/>
            <a:ext cx="8495818" cy="3229336"/>
          </a:xfrm>
          <a:prstGeom prst="rect">
            <a:avLst/>
          </a:prstGeom>
          <a:solidFill>
            <a:srgbClr val="E398A2">
              <a:alpha val="50000"/>
            </a:srgb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774074" y="1666397"/>
            <a:ext cx="9499667" cy="866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은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회원 분이 과대 광고로 인하여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피해가 가지 않도록 건전한 광고 문화에 힘쓰고 있습니다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 과대광고에 관한 법률을 참고 하시어 허위 과대광고로 이어지지 않도록 많은 협조 부탁드립니다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교육을 위한 자료로 외부 반출 및 별도 게시를 할 수 없습니다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2018475" y="3246346"/>
            <a:ext cx="5228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01.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02.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04.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05.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07.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08.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09.</a:t>
            </a: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892699" y="1753146"/>
            <a:ext cx="682668" cy="113345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1999777" y="2912149"/>
            <a:ext cx="9499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 과대광고에 관한 법률 </a:t>
            </a:r>
          </a:p>
        </p:txBody>
      </p:sp>
      <p:sp>
        <p:nvSpPr>
          <p:cNvPr id="16" name="설명선 1 15"/>
          <p:cNvSpPr/>
          <p:nvPr userDrawn="1"/>
        </p:nvSpPr>
        <p:spPr>
          <a:xfrm>
            <a:off x="671332" y="1250066"/>
            <a:ext cx="816015" cy="468775"/>
          </a:xfrm>
          <a:prstGeom prst="borderCallout1">
            <a:avLst>
              <a:gd name="adj1" fmla="val 48379"/>
              <a:gd name="adj2" fmla="val 102305"/>
              <a:gd name="adj3" fmla="val 91512"/>
              <a:gd name="adj4" fmla="val 147483"/>
            </a:avLst>
          </a:prstGeom>
          <a:solidFill>
            <a:srgbClr val="E398A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 userDrawn="1"/>
        </p:nvSpPr>
        <p:spPr>
          <a:xfrm>
            <a:off x="691286" y="1268373"/>
            <a:ext cx="799186" cy="400110"/>
          </a:xfrm>
          <a:prstGeom prst="rect">
            <a:avLst/>
          </a:prstGeom>
          <a:solidFill>
            <a:srgbClr val="E398A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Important</a:t>
            </a:r>
            <a:endParaRPr lang="en-US" altLang="ko-KR" sz="14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Notice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3440" y="6046328"/>
            <a:ext cx="86700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발췌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 등의 표시 ∙ 광고에 관한 법률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 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약칭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식품표시광고법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[ 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2020. 4. 7 ] [ 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법률 제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17246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2020. 4. 7 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일부 개정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식품 등의 표시 ∙ 광고에 관한 법률 시행 규칙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 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2019. 4. 25 ] [ 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총리 령 제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1535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 2019. 4. 25 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일부 개정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1810268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Notice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2285830" y="3242989"/>
            <a:ext cx="94051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질병의 예방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치료에 효능이 있는 것으로 인식할 우려가 있는 표시 또는 광고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 등을 의약품으로 인식할 우려가 있는 표시 또는 광고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건강기능식품이 아닌 것을 건강기능식품으로 인식할 우려가 있는 표시 또는 광고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거짓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과장된 표시 또는 광고  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소비자를 기만하는 표시 또는 광고 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다른 업체나 다른 업체의 제품을 비방하는 표시 또는 광고 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객관적인 근거 없이 자기 또는 자기의 식품 등을 다른 영업자나 다른 영업자의 식품 등과 부당하게 비교하는 표시 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사행심을 조장하거나 음란한 표현을 사용하여 공중도덕이나 사회윤리를 현저하게 침해하는 표시 또는 광고 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영업자 준수 사항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제조시설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유통기한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부패 사행성 조장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위반하여 표시 또는 광고 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79" y="303032"/>
            <a:ext cx="823706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7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504C0-B07A-4973-9880-76FDE6F65343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BC9F1-C2D4-4C46-85F8-6FB10B9064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432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63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268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청주 한국병원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673" y="2690293"/>
            <a:ext cx="4480713" cy="277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미생물과의 공존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3279" y="325001"/>
            <a:ext cx="30606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미생물 샤워 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유산균 샤워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71117" y="1432711"/>
            <a:ext cx="4474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미생물 샤워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5292" y="3424383"/>
            <a:ext cx="49803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태아가 태어나면서 엄마의 산도를 통과 하는 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과정에서 유익한 미생물이 들어오게 되는 과정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이때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미생물들이 신생아의 장 내 상주균이 되어 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사람의 첫 면역력이 결정됩니다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3045" y="1629682"/>
            <a:ext cx="19959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(Microbial Shower)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7582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685880" y="1753877"/>
            <a:ext cx="4780788" cy="29556"/>
          </a:xfrm>
          <a:prstGeom prst="line">
            <a:avLst/>
          </a:prstGeom>
          <a:ln>
            <a:solidFill>
              <a:srgbClr val="E398A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연령에 따른 미생물 변화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미생물과의 공존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6346457" y="2288522"/>
            <a:ext cx="4954536" cy="2413107"/>
            <a:chOff x="6338656" y="2991775"/>
            <a:chExt cx="4774830" cy="2204122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2"/>
            <a:srcRect l="7349" t="64999" r="8026" b="7950"/>
            <a:stretch/>
          </p:blipFill>
          <p:spPr>
            <a:xfrm>
              <a:off x="6338656" y="2991775"/>
              <a:ext cx="4714043" cy="187318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6457731" y="4877786"/>
              <a:ext cx="1466180" cy="309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50</a:t>
              </a:r>
              <a:r>
                <a:rPr lang="ko-KR" altLang="en-US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 된 </a:t>
              </a:r>
              <a:r>
                <a:rPr lang="ko-KR" altLang="en-US" sz="12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유아의 변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34324" y="4870388"/>
              <a:ext cx="1358283" cy="309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33</a:t>
              </a:r>
              <a:r>
                <a:rPr lang="ko-KR" altLang="en-US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 </a:t>
              </a:r>
              <a:r>
                <a:rPr lang="ko-KR" altLang="en-US" sz="12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여성의 변 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55203" y="4886663"/>
              <a:ext cx="1358283" cy="309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63</a:t>
              </a:r>
              <a:r>
                <a:rPr lang="ko-KR" altLang="en-US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 </a:t>
              </a:r>
              <a:r>
                <a:rPr lang="ko-KR" altLang="en-US" sz="12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여성의 변 </a:t>
              </a: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742640" y="5208488"/>
            <a:ext cx="10623449" cy="1129004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E398A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나이가 어린 아기들의 장을 들여다 보면 장내균의 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90%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이상이 비피더스균 으로 구성 되어 유해균의 증식을 억제하고</a:t>
            </a:r>
            <a:endParaRPr lang="en-US" altLang="ko-KR" sz="14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장내 환경을 개선시키는데 도움을 줌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나이가 들어감에 따라 위산 분비 증가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소화효소 감소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항생제 및 약물 사용 증가로 </a:t>
            </a:r>
            <a:endParaRPr lang="en-US" altLang="ko-KR" sz="14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인해 미생물 다양성 저하되고 장내 유익균이 감소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496" y="2276742"/>
            <a:ext cx="4286106" cy="220417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2853" y="1620444"/>
            <a:ext cx="2955417" cy="338554"/>
          </a:xfrm>
          <a:prstGeom prst="rect">
            <a:avLst/>
          </a:prstGeom>
          <a:gradFill flip="none" rotWithShape="1">
            <a:gsLst>
              <a:gs pos="0">
                <a:srgbClr val="E398A2">
                  <a:shade val="30000"/>
                  <a:satMod val="115000"/>
                </a:srgbClr>
              </a:gs>
              <a:gs pos="50000">
                <a:srgbClr val="E398A2">
                  <a:shade val="67500"/>
                  <a:satMod val="115000"/>
                </a:srgbClr>
              </a:gs>
              <a:gs pos="100000">
                <a:srgbClr val="E398A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ko-KR" altLang="en-US" sz="1600" spc="-150" dirty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연령에 따른 장 내 미생물의 변화  </a:t>
            </a:r>
          </a:p>
        </p:txBody>
      </p:sp>
      <p:cxnSp>
        <p:nvCxnSpPr>
          <p:cNvPr id="16" name="직선 연결선 15"/>
          <p:cNvCxnSpPr/>
          <p:nvPr/>
        </p:nvCxnSpPr>
        <p:spPr>
          <a:xfrm>
            <a:off x="6225851" y="1751013"/>
            <a:ext cx="4939284" cy="23460"/>
          </a:xfrm>
          <a:prstGeom prst="line">
            <a:avLst/>
          </a:prstGeom>
          <a:ln>
            <a:solidFill>
              <a:srgbClr val="E398A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28454" y="1597353"/>
            <a:ext cx="2399726" cy="338554"/>
          </a:xfrm>
          <a:prstGeom prst="rect">
            <a:avLst/>
          </a:prstGeom>
          <a:gradFill flip="none" rotWithShape="1">
            <a:gsLst>
              <a:gs pos="0">
                <a:srgbClr val="E398A2">
                  <a:shade val="30000"/>
                  <a:satMod val="115000"/>
                </a:srgbClr>
              </a:gs>
              <a:gs pos="50000">
                <a:srgbClr val="E398A2">
                  <a:shade val="67500"/>
                  <a:satMod val="115000"/>
                </a:srgbClr>
              </a:gs>
              <a:gs pos="100000">
                <a:srgbClr val="E398A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ko-KR" altLang="en-US" sz="1600" spc="-150" dirty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연령에 따른 장 건강 지표</a:t>
            </a:r>
          </a:p>
        </p:txBody>
      </p:sp>
    </p:spTree>
    <p:extLst>
      <p:ext uri="{BB962C8B-B14F-4D97-AF65-F5344CB8AC3E}">
        <p14:creationId xmlns:p14="http://schemas.microsoft.com/office/powerpoint/2010/main" val="3944896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 몸 속 미생물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미생물의 생태계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1796" y="1247088"/>
            <a:ext cx="5502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 몸을 이루는 미생물 생태계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3578" y="2040116"/>
            <a:ext cx="228008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ㅣ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장내 미생물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ㅣ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4654" y="2441091"/>
            <a:ext cx="3539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전체 미생물의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95%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대장에 존재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단쇄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지방산 생성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면역 세포와 상호작용 하여 균형 유지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7202" y="3604065"/>
            <a:ext cx="228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ㅣ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 미생물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2869" y="3960652"/>
            <a:ext cx="36354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피부에는 수십억 개의 미생물이 존재하며 부위별로 균 조성이 다름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유해균을 억제하여 피부 보호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불균형 시 여드름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 질환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8223" y="5352967"/>
            <a:ext cx="228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ㅣ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구강 미생물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ㅣ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8837" y="5760976"/>
            <a:ext cx="4690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구강에는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700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여종이 존재하며 치아 표면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잇몸 등에 분포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충치 및 잇몸 질환 등에 관여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5" name="Picture 2" descr="https://www.ibs.re.kr/dext5data/2018/01/20180126_165732566_0268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" t="709" r="647" b="845"/>
          <a:stretch/>
        </p:blipFill>
        <p:spPr bwMode="auto">
          <a:xfrm>
            <a:off x="6844145" y="1745673"/>
            <a:ext cx="4119419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737705" y="5051213"/>
            <a:ext cx="4474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▲ 우리 몸의 곳곳에 존재하는 미생물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80358" y="5525063"/>
            <a:ext cx="4531645" cy="88761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피부에서 미생물을 잘 다스리지 못하면 피부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감염증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입안에서 문제가 생기면 충치와 치주염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소화관에서는 설사와 변비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대장염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간 손상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자가면역 등이 발생 할 수 있음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1285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727" y="1978561"/>
            <a:ext cx="3186545" cy="200350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51" y="2936107"/>
            <a:ext cx="3194152" cy="1755965"/>
          </a:xfrm>
          <a:prstGeom prst="rect">
            <a:avLst/>
          </a:prstGeom>
        </p:spPr>
      </p:pic>
      <p:pic>
        <p:nvPicPr>
          <p:cNvPr id="3074" name="Picture 2" descr="http://www.newsrep.co.kr/news/photo/201903/64700_53962_15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7" t="8332" r="9553" b="4241"/>
          <a:stretch/>
        </p:blipFill>
        <p:spPr bwMode="auto">
          <a:xfrm>
            <a:off x="4128117" y="1470413"/>
            <a:ext cx="3053201" cy="314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33005" y="2423515"/>
            <a:ext cx="133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유익균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2997" y="3295542"/>
            <a:ext cx="370703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유해균의 성장을 막아주고 바람직한 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장내 균총이 자리잡도록 도와주는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이로운 역할을 하는 균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장벽 강화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면역계 조절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41567" y="1445760"/>
            <a:ext cx="133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유해균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94181" y="4619842"/>
            <a:ext cx="2244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중간균 </a:t>
            </a:r>
            <a:r>
              <a:rPr lang="en-US" altLang="ko-KR" sz="2400" spc="-15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spc="-15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기회균</a:t>
            </a:r>
            <a:r>
              <a:rPr lang="en-US" altLang="ko-KR" sz="2400" spc="-15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endParaRPr lang="ko-KR" altLang="en-US" sz="2400" spc="-150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 몸 속 미생물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유익균 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vs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유해균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924" y="5228629"/>
            <a:ext cx="3166443" cy="149629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6676780" y="5543350"/>
            <a:ext cx="3017726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상황에 따라 달라지는 균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유익균이 우세할 땐 유익균으로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유해균이 우세할 땐 유해균으로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변함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6239" y="1300354"/>
            <a:ext cx="5502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미생물의 종류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77535" y="2310912"/>
            <a:ext cx="318375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인체에 유해한 독소와 발암성 물질을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생성하며 면역 밸런스를 무너뜨리는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모든 질환 발생의 주범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체내 발암물질을 다량 생산해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각종 암과 염증성 질환 유발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면역 기능 약화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9648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722882" y="5994494"/>
            <a:ext cx="3985829" cy="2196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797359" y="5509556"/>
            <a:ext cx="10623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이상적인 장내 미생물 균형은 소화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면역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정신 건강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체중 관리 등 다양한 신체 기능에 영향을 미칩니다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이상적인 비율이 깨지면 몸의 전반적인 건강에 문제를 일으킬 수 있습니다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학계에서는 가장 이상적인 최종 장내 상태를 유익균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유해균의 비율을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85%:15%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정도로 보고 있습니다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42533" y="1089047"/>
            <a:ext cx="5179868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이상적인 장내 미생물 균형 비율 </a:t>
            </a:r>
          </a:p>
        </p:txBody>
      </p:sp>
      <p:graphicFrame>
        <p:nvGraphicFramePr>
          <p:cNvPr id="12" name="차트 11"/>
          <p:cNvGraphicFramePr/>
          <p:nvPr>
            <p:extLst>
              <p:ext uri="{D42A27DB-BD31-4B8C-83A1-F6EECF244321}">
                <p14:modId xmlns:p14="http://schemas.microsoft.com/office/powerpoint/2010/main" val="366665206"/>
              </p:ext>
            </p:extLst>
          </p:nvPr>
        </p:nvGraphicFramePr>
        <p:xfrm>
          <a:off x="2790682" y="1843030"/>
          <a:ext cx="6628391" cy="3648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758782" y="3318235"/>
            <a:ext cx="1102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중간균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618" y="2839948"/>
            <a:ext cx="1102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유익균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79208" y="3744014"/>
            <a:ext cx="1657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60 - 65%</a:t>
            </a:r>
            <a:endParaRPr lang="ko-KR" altLang="en-US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71873" y="3227110"/>
            <a:ext cx="816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30 %</a:t>
            </a:r>
            <a:endParaRPr lang="ko-KR" altLang="en-US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7101" y="4038437"/>
            <a:ext cx="1102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유해균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2559" y="4333426"/>
            <a:ext cx="1211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5-10 %</a:t>
            </a:r>
            <a:endParaRPr lang="ko-KR" altLang="en-US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 몸 속 미생물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이상적인 미생물 균형 비율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1192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06066" y="1922871"/>
            <a:ext cx="5179868" cy="7358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미생물과 관련 인식의 변화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 몸 속 미생물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70179" y="3536906"/>
            <a:ext cx="9789352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세균은 무조건 나쁨                     </a:t>
            </a:r>
            <a:r>
              <a:rPr lang="ko-KR" altLang="en-US" sz="28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유익균과 유해균의 균형이</a:t>
            </a:r>
            <a:r>
              <a:rPr lang="en-US" altLang="ko-KR" sz="28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8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중요 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00500" y="4396895"/>
            <a:ext cx="6352921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세균 박멸                               </a:t>
            </a:r>
            <a:r>
              <a:rPr lang="ko-KR" altLang="en-US" sz="28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세균 공존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미생물에 대한 인식의 변화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오른쪽 화살표 10"/>
          <p:cNvSpPr/>
          <p:nvPr/>
        </p:nvSpPr>
        <p:spPr>
          <a:xfrm>
            <a:off x="4825134" y="3654416"/>
            <a:ext cx="905163" cy="436418"/>
          </a:xfrm>
          <a:prstGeom prst="rightArrow">
            <a:avLst>
              <a:gd name="adj1" fmla="val 50000"/>
              <a:gd name="adj2" fmla="val 9021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른쪽 화살표 11"/>
          <p:cNvSpPr/>
          <p:nvPr/>
        </p:nvSpPr>
        <p:spPr>
          <a:xfrm>
            <a:off x="4874897" y="4543934"/>
            <a:ext cx="905163" cy="436418"/>
          </a:xfrm>
          <a:prstGeom prst="rightArrow">
            <a:avLst>
              <a:gd name="adj1" fmla="val 50000"/>
              <a:gd name="adj2" fmla="val 9021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3507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623643" y="1188268"/>
            <a:ext cx="5179868" cy="8079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1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디스바이오시스</a:t>
            </a:r>
            <a:r>
              <a:rPr lang="ko-KR" altLang="en-US" sz="28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(Dysbiosis)</a:t>
            </a:r>
            <a:endParaRPr lang="ko-KR" altLang="en-US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69079" y="5845959"/>
            <a:ext cx="9347817" cy="5749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장내 미생물 생태계의 균형이 깨진 상태, 정상의 반대 개념</a:t>
            </a:r>
            <a:endParaRPr lang="en-US" altLang="ko-KR" sz="2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 몸 속 미생물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디스바이오시스 란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52859" t="42401" r="1514" b="33733"/>
          <a:stretch/>
        </p:blipFill>
        <p:spPr>
          <a:xfrm>
            <a:off x="7986909" y="3142790"/>
            <a:ext cx="1061058" cy="678648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/>
          <a:srcRect l="49894" t="70432" b="6152"/>
          <a:stretch/>
        </p:blipFill>
        <p:spPr>
          <a:xfrm>
            <a:off x="7414895" y="3875063"/>
            <a:ext cx="1180101" cy="67434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368" y="3211816"/>
            <a:ext cx="819264" cy="5144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26505" y="4966656"/>
            <a:ext cx="133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정상 생태계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4499" y="5061215"/>
            <a:ext cx="226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pc="-15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디스바이오시스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4233" y="5314367"/>
            <a:ext cx="19959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유해균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유익균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8432" y="5380499"/>
            <a:ext cx="19959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유익균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유해균 </a:t>
            </a:r>
          </a:p>
        </p:txBody>
      </p:sp>
      <p:pic>
        <p:nvPicPr>
          <p:cNvPr id="22" name="Picture 2" descr="LG G5의 표시등 확인 표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048" y="5896319"/>
            <a:ext cx="430804" cy="43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5324434" y="1862226"/>
            <a:ext cx="185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장내 미생물 불균형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872" y="2256680"/>
            <a:ext cx="2877880" cy="2678834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957" y="2183550"/>
            <a:ext cx="2569750" cy="273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133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2902" t="6632" b="6746"/>
          <a:stretch/>
        </p:blipFill>
        <p:spPr>
          <a:xfrm>
            <a:off x="6142181" y="4470399"/>
            <a:ext cx="4134393" cy="90516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994942" y="1154113"/>
            <a:ext cx="5179868" cy="7157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1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디스바이오시스와 관련 질병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66684" y="5793346"/>
            <a:ext cx="9725381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디스바이오시스는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만성염증으로 이어지고 다양한 질병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우울감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만성피로에 노출 될 수 있음 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959600" y="6509434"/>
            <a:ext cx="414517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Nature Immunology volume 18, page 1175-1180 (2017)</a:t>
            </a:r>
            <a:endParaRPr lang="ko-KR" alt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디스바이오시스 란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 몸 속 미생물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378" y="2057621"/>
            <a:ext cx="4005840" cy="362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22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유산균이란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cxnSp>
        <p:nvCxnSpPr>
          <p:cNvPr id="31" name="직선 연결선 30"/>
          <p:cNvCxnSpPr/>
          <p:nvPr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79" y="303032"/>
            <a:ext cx="823706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228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81500" y="1247574"/>
            <a:ext cx="5179868" cy="5749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식약처가 인정한 프로바이오틱스 균주 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081275"/>
              </p:ext>
            </p:extLst>
          </p:nvPr>
        </p:nvGraphicFramePr>
        <p:xfrm>
          <a:off x="480681" y="1979220"/>
          <a:ext cx="8309204" cy="2445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4613">
                  <a:extLst>
                    <a:ext uri="{9D8B030D-6E8A-4147-A177-3AD203B41FA5}">
                      <a16:colId xmlns:a16="http://schemas.microsoft.com/office/drawing/2014/main" val="800341637"/>
                    </a:ext>
                  </a:extLst>
                </a:gridCol>
                <a:gridCol w="5924591">
                  <a:extLst>
                    <a:ext uri="{9D8B030D-6E8A-4147-A177-3AD203B41FA5}">
                      <a16:colId xmlns:a16="http://schemas.microsoft.com/office/drawing/2014/main" val="3201018932"/>
                    </a:ext>
                  </a:extLst>
                </a:gridCol>
              </a:tblGrid>
              <a:tr h="4027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구  분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종  류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77254"/>
                  </a:ext>
                </a:extLst>
              </a:tr>
              <a:tr h="5579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i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Lactobacillus</a:t>
                      </a:r>
                      <a:endParaRPr lang="ko-KR" altLang="en-US" sz="1400" i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i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L.acidophilus,</a:t>
                      </a:r>
                      <a:r>
                        <a:rPr lang="en-US" altLang="ko-KR" sz="1400" i="1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L.casei, L.bulgaricus, L.helveticus, L.fermenteum, L.paracasei, L.Plantaarum, L.reuteri, L.rhamnosus, L.salivarius</a:t>
                      </a:r>
                      <a:endParaRPr lang="ko-KR" altLang="en-US" sz="1400" i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479548"/>
                  </a:ext>
                </a:extLst>
              </a:tr>
              <a:tr h="3712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1" kern="1200" dirty="0">
                          <a:solidFill>
                            <a:schemeClr val="dk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Lactococcus</a:t>
                      </a:r>
                      <a:endParaRPr lang="ko-KR" altLang="en-US" sz="1400" i="1" kern="1200" dirty="0">
                        <a:solidFill>
                          <a:schemeClr val="dk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i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L. lactis</a:t>
                      </a:r>
                      <a:endParaRPr lang="ko-KR" altLang="en-US" sz="1400" i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4776960"/>
                  </a:ext>
                </a:extLst>
              </a:tr>
              <a:tr h="371207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400" i="1" kern="1200" dirty="0">
                          <a:solidFill>
                            <a:schemeClr val="dk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Enterocuccus</a:t>
                      </a:r>
                      <a:endParaRPr lang="ko-KR" altLang="en-US" sz="1400" i="1" kern="1200" dirty="0">
                        <a:solidFill>
                          <a:schemeClr val="dk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i="1" kern="1200" baseline="0" dirty="0">
                          <a:solidFill>
                            <a:schemeClr val="dk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E.faecium, E.faecalis</a:t>
                      </a:r>
                      <a:endParaRPr lang="ko-KR" altLang="en-US" sz="1400" i="1" kern="1200" baseline="0" dirty="0">
                        <a:solidFill>
                          <a:schemeClr val="dk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5930180"/>
                  </a:ext>
                </a:extLst>
              </a:tr>
              <a:tr h="371207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400" i="1" kern="1200" dirty="0">
                          <a:solidFill>
                            <a:schemeClr val="dk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Streptococcus</a:t>
                      </a:r>
                      <a:endParaRPr lang="ko-KR" altLang="en-US" sz="1400" i="1" kern="1200" dirty="0">
                        <a:solidFill>
                          <a:schemeClr val="dk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i="1" kern="1200" baseline="0" dirty="0">
                          <a:solidFill>
                            <a:schemeClr val="dk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S. Thermophilus</a:t>
                      </a:r>
                      <a:endParaRPr lang="ko-KR" altLang="en-US" sz="1400" i="1" kern="1200" baseline="0" dirty="0">
                        <a:solidFill>
                          <a:schemeClr val="dk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279596"/>
                  </a:ext>
                </a:extLst>
              </a:tr>
              <a:tr h="371207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400" i="1" kern="1200" dirty="0">
                          <a:solidFill>
                            <a:schemeClr val="dk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Bifidobacterium</a:t>
                      </a:r>
                      <a:endParaRPr lang="ko-KR" altLang="en-US" sz="1400" i="1" kern="1200" dirty="0">
                        <a:solidFill>
                          <a:schemeClr val="dk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i="1" kern="1200" baseline="0" dirty="0">
                          <a:solidFill>
                            <a:schemeClr val="dk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B. bifidum, B.breve, B.longum, B.animalis ssp. lactis</a:t>
                      </a:r>
                      <a:endParaRPr lang="ko-KR" altLang="en-US" sz="1400" i="1" kern="1200" baseline="0" dirty="0">
                        <a:solidFill>
                          <a:schemeClr val="dk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0304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1841" y="4902474"/>
            <a:ext cx="5179868" cy="5749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프로바이오틱스의 기능성 내용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408" y="4984121"/>
            <a:ext cx="498037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 유산균 증식 및 유해균 억제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</a:rPr>
              <a:t>∙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배변활동 원활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</a:rPr>
              <a:t>∙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건강에 도움을 줌 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프로바이오틱스의 정의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2632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56302" y="1256065"/>
            <a:ext cx="5179868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 제품의 진화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93278" y="325001"/>
            <a:ext cx="34399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프로바이오틱스의 제품의 기준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1/2 액자 1"/>
          <p:cNvSpPr/>
          <p:nvPr/>
        </p:nvSpPr>
        <p:spPr>
          <a:xfrm>
            <a:off x="2535234" y="4179306"/>
            <a:ext cx="1681018" cy="692728"/>
          </a:xfrm>
          <a:prstGeom prst="halfFrame">
            <a:avLst>
              <a:gd name="adj1" fmla="val 24622"/>
              <a:gd name="adj2" fmla="val 24588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1/2 액자 20"/>
          <p:cNvSpPr/>
          <p:nvPr/>
        </p:nvSpPr>
        <p:spPr>
          <a:xfrm>
            <a:off x="4322471" y="3694397"/>
            <a:ext cx="1681018" cy="692728"/>
          </a:xfrm>
          <a:prstGeom prst="halfFrame">
            <a:avLst>
              <a:gd name="adj1" fmla="val 24622"/>
              <a:gd name="adj2" fmla="val 24588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2" name="1/2 액자 21"/>
          <p:cNvSpPr/>
          <p:nvPr/>
        </p:nvSpPr>
        <p:spPr>
          <a:xfrm>
            <a:off x="6142034" y="3276884"/>
            <a:ext cx="1681018" cy="692728"/>
          </a:xfrm>
          <a:prstGeom prst="halfFrame">
            <a:avLst>
              <a:gd name="adj1" fmla="val 24622"/>
              <a:gd name="adj2" fmla="val 24588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3" name="1/2 액자 22"/>
          <p:cNvSpPr/>
          <p:nvPr/>
        </p:nvSpPr>
        <p:spPr>
          <a:xfrm>
            <a:off x="7924653" y="2807706"/>
            <a:ext cx="1681018" cy="692728"/>
          </a:xfrm>
          <a:prstGeom prst="halfFrame">
            <a:avLst>
              <a:gd name="adj1" fmla="val 24622"/>
              <a:gd name="adj2" fmla="val 24588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50961" y="4372981"/>
            <a:ext cx="1668490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56670" y="3869600"/>
            <a:ext cx="1668490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프리바이오틱스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34670" y="3430873"/>
            <a:ext cx="1668490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1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신바이오틱스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68088" y="2944375"/>
            <a:ext cx="1996380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포스트바이오틱스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13834" y="3537090"/>
            <a:ext cx="1668490" cy="574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</a:t>
            </a:r>
            <a:endParaRPr lang="en-US" altLang="ko-KR" sz="2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01070" y="3098363"/>
            <a:ext cx="1668490" cy="574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</a:t>
            </a:r>
            <a:endParaRPr lang="en-US" altLang="ko-KR" sz="2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17342" y="2685858"/>
            <a:ext cx="1668490" cy="574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</a:t>
            </a:r>
            <a:endParaRPr lang="en-US" altLang="ko-KR" sz="2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803251" y="2172180"/>
            <a:ext cx="1668490" cy="574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</a:t>
            </a:r>
            <a:endParaRPr lang="en-US" altLang="ko-KR" sz="2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23901" y="5584815"/>
            <a:ext cx="9042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 제품은 지속적으로 발전하며 단순한 프로바이오틱스 공급에서 벗어나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장 건강을 최적화 하는 방향으로 진화하고 있습니다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1623447" y="5644647"/>
            <a:ext cx="320338" cy="3408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073" y="4812937"/>
            <a:ext cx="1109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유익균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83597" y="4299511"/>
            <a:ext cx="1369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유익균의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먹이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42856" y="3857107"/>
            <a:ext cx="1552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유익균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먹이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46502" y="3361437"/>
            <a:ext cx="24723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유익균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먹이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4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대사산물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5988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54"/>
          <a:stretch/>
        </p:blipFill>
        <p:spPr>
          <a:xfrm>
            <a:off x="0" y="2198254"/>
            <a:ext cx="12192000" cy="46597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93278" y="325001"/>
            <a:ext cx="34792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프로바이오틱스의 제품의 기준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그림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79" y="303032"/>
            <a:ext cx="823706" cy="36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768582" y="1158433"/>
            <a:ext cx="5643273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 관련 용어 설명 </a:t>
            </a:r>
          </a:p>
        </p:txBody>
      </p:sp>
    </p:spTree>
    <p:extLst>
      <p:ext uri="{BB962C8B-B14F-4D97-AF65-F5344CB8AC3E}">
        <p14:creationId xmlns:p14="http://schemas.microsoft.com/office/powerpoint/2010/main" val="3437525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93277" y="325001"/>
            <a:ext cx="48950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프로바이오틱스를 섭취해야 하는 이유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2319045" y="2210540"/>
            <a:ext cx="8303490" cy="128018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E39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4295478" y="2217196"/>
            <a:ext cx="5819059" cy="41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-15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유익균을 장까지 도달하게 하여 장 건강에 직접적으로 도움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22277" y="2586586"/>
            <a:ext cx="737538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프로바이오틱스는 유익균으로서 유기산을 만들어 장을 산성화 시켜주거나 산성에 약한 유해균의 성장을 저해하여 바람직한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장내균총이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자리잡을 수 있게 도와줍니다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또한 유해균이 생성하는 유독물질을 감소시키고 비타민을 합성하여 영양소를 보충해 줄 수 있습니다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314427" y="3805337"/>
            <a:ext cx="8303490" cy="119279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E39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2389395" y="5305573"/>
            <a:ext cx="8303490" cy="120175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E39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2863842" y="4336876"/>
            <a:ext cx="7375386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장내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유익균이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유리한 환경이 형성되면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장내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유익균의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성장은 촉진되고 유해균의 성장을 방해하여 전반적인 장내 환경이 개선됩니다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26371" y="5973147"/>
            <a:ext cx="7375386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결론적으로 장내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균총이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정상화 되면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장운동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및 배변활동이 개선되어 장 건강에 도움을 줄 수 있습니다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50284" y="3918915"/>
            <a:ext cx="5052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-15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 내 유익균을 증식시켜</a:t>
            </a:r>
            <a:r>
              <a:rPr lang="en-US" altLang="ko-KR" sz="1600" spc="-15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15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 건강에 도움을 줄 수 있음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06529" y="5539302"/>
            <a:ext cx="4477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-15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배변활동을 개선하여 장 건강에 도움을 줄 수 있음 </a:t>
            </a:r>
          </a:p>
        </p:txBody>
      </p:sp>
      <p:sp>
        <p:nvSpPr>
          <p:cNvPr id="4" name="이등변 삼각형 3"/>
          <p:cNvSpPr/>
          <p:nvPr/>
        </p:nvSpPr>
        <p:spPr>
          <a:xfrm rot="10800000">
            <a:off x="6078245" y="3385081"/>
            <a:ext cx="554182" cy="378691"/>
          </a:xfrm>
          <a:prstGeom prst="triangle">
            <a:avLst/>
          </a:prstGeom>
          <a:gradFill flip="none" rotWithShape="1">
            <a:gsLst>
              <a:gs pos="0">
                <a:srgbClr val="E398A2">
                  <a:tint val="66000"/>
                  <a:satMod val="160000"/>
                </a:srgbClr>
              </a:gs>
              <a:gs pos="50000">
                <a:srgbClr val="E398A2">
                  <a:tint val="44500"/>
                  <a:satMod val="160000"/>
                </a:srgbClr>
              </a:gs>
              <a:gs pos="100000">
                <a:srgbClr val="E398A2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/>
          <p:cNvSpPr/>
          <p:nvPr/>
        </p:nvSpPr>
        <p:spPr>
          <a:xfrm rot="10800000">
            <a:off x="6129763" y="4907332"/>
            <a:ext cx="554182" cy="378691"/>
          </a:xfrm>
          <a:prstGeom prst="triangle">
            <a:avLst/>
          </a:prstGeom>
          <a:gradFill flip="none" rotWithShape="1">
            <a:gsLst>
              <a:gs pos="0">
                <a:srgbClr val="E398A2">
                  <a:tint val="66000"/>
                  <a:satMod val="160000"/>
                </a:srgbClr>
              </a:gs>
              <a:gs pos="50000">
                <a:srgbClr val="E398A2">
                  <a:tint val="44500"/>
                  <a:satMod val="160000"/>
                </a:srgbClr>
              </a:gs>
              <a:gs pos="100000">
                <a:srgbClr val="E398A2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476077" y="1630640"/>
            <a:ext cx="1697901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50" dirty="0">
                <a:latin typeface="맑은 고딕" panose="020B0503020000020004" pitchFamily="50" charset="-127"/>
              </a:rPr>
              <a:t>①</a:t>
            </a:r>
            <a:r>
              <a:rPr lang="ko-KR" altLang="en-US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장 건강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1500" y="1029819"/>
            <a:ext cx="7995584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프로바이오틱스를 섭취해야 하는 이유 </a:t>
            </a:r>
          </a:p>
        </p:txBody>
      </p:sp>
    </p:spTree>
    <p:extLst>
      <p:ext uri="{BB962C8B-B14F-4D97-AF65-F5344CB8AC3E}">
        <p14:creationId xmlns:p14="http://schemas.microsoft.com/office/powerpoint/2010/main" val="3355180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499" y="1029819"/>
            <a:ext cx="7366319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프로바이오틱스를 섭취해야 하는 이유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94385" y="1638799"/>
            <a:ext cx="3454792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◈ 장 건강 관련 인체 적용 시험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l="1076" t="24744" r="7580" b="9068"/>
          <a:stretch/>
        </p:blipFill>
        <p:spPr>
          <a:xfrm>
            <a:off x="435007" y="3036162"/>
            <a:ext cx="5104659" cy="1926455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57453" y="5197382"/>
            <a:ext cx="5415379" cy="1200329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 시험에서 설사 증상을 가진 성인 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90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(18~65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대상으로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Lactobacillus </a:t>
            </a:r>
            <a:r>
              <a:rPr lang="en-US" altLang="ko-KR" sz="1200" dirty="0" err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plantarum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CCFM1143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(3.52 x 109 CFU/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씩 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 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동안 섭취함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 섭취 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 후 배변 빈도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대변 일관성이 섭취 전후 대비 </a:t>
            </a:r>
            <a:endParaRPr lang="en-US" altLang="ko-KR" sz="1200" dirty="0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 err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시험군에서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유의적으로 개선되었음을 확인 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5803037" y="2485748"/>
            <a:ext cx="0" cy="39150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3"/>
          <a:srcRect l="1233" t="21942" r="2055"/>
          <a:stretch/>
        </p:blipFill>
        <p:spPr>
          <a:xfrm>
            <a:off x="6096000" y="2794176"/>
            <a:ext cx="5681709" cy="2290436"/>
          </a:xfrm>
          <a:prstGeom prst="rect">
            <a:avLst/>
          </a:prstGeom>
        </p:spPr>
      </p:pic>
      <p:sp>
        <p:nvSpPr>
          <p:cNvPr id="29" name="직사각형 28"/>
          <p:cNvSpPr/>
          <p:nvPr/>
        </p:nvSpPr>
        <p:spPr>
          <a:xfrm>
            <a:off x="6001305" y="5371391"/>
            <a:ext cx="5787572" cy="92333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과민성 대장 증후군이 있는 성인 남녀 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52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평균 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39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대상으로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 4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</a:t>
            </a:r>
            <a:r>
              <a:rPr lang="ko-KR" altLang="en-US" sz="1200" dirty="0" err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균주</a:t>
            </a:r>
            <a:endParaRPr lang="en-US" altLang="ko-KR" sz="1200" dirty="0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유산균의 합으로써 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2.5x1010 CFU/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일씩 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 동안 섭취한 결과 </a:t>
            </a:r>
            <a:endParaRPr lang="en-US" altLang="ko-KR" sz="1200" dirty="0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유의적으로 개선 되었음을 확인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3077" y="2876378"/>
            <a:ext cx="1011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배변 빈도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69798" y="2903011"/>
            <a:ext cx="1090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대변 일관성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45694" y="2516614"/>
            <a:ext cx="2207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과민성 대장증후군 증상 심각도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58941" y="2501225"/>
            <a:ext cx="1578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배변 습관 만족도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468254" y="2511582"/>
            <a:ext cx="1578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삶의 질 만족도 </a:t>
            </a:r>
          </a:p>
        </p:txBody>
      </p:sp>
      <p:grpSp>
        <p:nvGrpSpPr>
          <p:cNvPr id="40" name="그룹 39"/>
          <p:cNvGrpSpPr/>
          <p:nvPr/>
        </p:nvGrpSpPr>
        <p:grpSpPr>
          <a:xfrm>
            <a:off x="2015231" y="2539014"/>
            <a:ext cx="2274164" cy="271968"/>
            <a:chOff x="2006353" y="2636668"/>
            <a:chExt cx="2274164" cy="271968"/>
          </a:xfrm>
        </p:grpSpPr>
        <p:sp>
          <p:nvSpPr>
            <p:cNvPr id="36" name="직사각형 35"/>
            <p:cNvSpPr/>
            <p:nvPr/>
          </p:nvSpPr>
          <p:spPr>
            <a:xfrm>
              <a:off x="2006353" y="2707690"/>
              <a:ext cx="337352" cy="124288"/>
            </a:xfrm>
            <a:prstGeom prst="rect">
              <a:avLst/>
            </a:prstGeom>
            <a:solidFill>
              <a:srgbClr val="D6C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3286217" y="2709169"/>
              <a:ext cx="337352" cy="122808"/>
            </a:xfrm>
            <a:prstGeom prst="rect">
              <a:avLst/>
            </a:prstGeom>
            <a:solidFill>
              <a:srgbClr val="7B2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308194" y="2636668"/>
              <a:ext cx="6924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대조군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588058" y="2647026"/>
              <a:ext cx="6924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섭취군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993278" y="325001"/>
            <a:ext cx="35261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프로바이오틱스를 섭취해야 하는 이유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5683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03263" y="1710393"/>
            <a:ext cx="2364750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◈ 장 건강 관련 기전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853873" y="2335398"/>
            <a:ext cx="5591316" cy="3247077"/>
            <a:chOff x="1120202" y="2343705"/>
            <a:chExt cx="6410035" cy="3690960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2"/>
            <a:srcRect t="5507"/>
            <a:stretch/>
          </p:blipFill>
          <p:spPr>
            <a:xfrm>
              <a:off x="1120202" y="2343705"/>
              <a:ext cx="6410035" cy="3690960"/>
            </a:xfrm>
            <a:prstGeom prst="rect">
              <a:avLst/>
            </a:prstGeom>
          </p:spPr>
        </p:pic>
        <p:sp>
          <p:nvSpPr>
            <p:cNvPr id="22" name="직사각형 21"/>
            <p:cNvSpPr/>
            <p:nvPr/>
          </p:nvSpPr>
          <p:spPr>
            <a:xfrm>
              <a:off x="1155711" y="3043875"/>
              <a:ext cx="2225963" cy="748145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5441744" y="3502107"/>
              <a:ext cx="2050472" cy="36953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7" name="직사각형 26"/>
          <p:cNvSpPr/>
          <p:nvPr/>
        </p:nvSpPr>
        <p:spPr>
          <a:xfrm>
            <a:off x="493474" y="5493231"/>
            <a:ext cx="6548581" cy="610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장내 미생물 불균형 상태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내벽 손상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독소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유해균이 혈류로 들어감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직접 손상을 일으키거나 항원으로 감지되어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염증발생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다양한 장 관련 질환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누수 증후군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유발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7377343" y="3542191"/>
            <a:ext cx="4048218" cy="763479"/>
            <a:chOff x="7474998" y="3080552"/>
            <a:chExt cx="3808520" cy="763479"/>
          </a:xfrm>
        </p:grpSpPr>
        <p:sp>
          <p:nvSpPr>
            <p:cNvPr id="4" name="직사각형 3"/>
            <p:cNvSpPr/>
            <p:nvPr/>
          </p:nvSpPr>
          <p:spPr>
            <a:xfrm>
              <a:off x="7474998" y="3080552"/>
              <a:ext cx="3808520" cy="763479"/>
            </a:xfrm>
            <a:prstGeom prst="rect">
              <a:avLst/>
            </a:prstGeom>
            <a:noFill/>
            <a:ln>
              <a:solidFill>
                <a:srgbClr val="E398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483876" y="3089429"/>
              <a:ext cx="807868" cy="745724"/>
            </a:xfrm>
            <a:prstGeom prst="rect">
              <a:avLst/>
            </a:prstGeom>
            <a:solidFill>
              <a:srgbClr val="E398A2"/>
            </a:solidFill>
            <a:ln>
              <a:solidFill>
                <a:srgbClr val="E398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7387699" y="4378171"/>
            <a:ext cx="4046739" cy="763479"/>
            <a:chOff x="7474998" y="3080552"/>
            <a:chExt cx="3808520" cy="763479"/>
          </a:xfrm>
        </p:grpSpPr>
        <p:sp>
          <p:nvSpPr>
            <p:cNvPr id="29" name="직사각형 28"/>
            <p:cNvSpPr/>
            <p:nvPr/>
          </p:nvSpPr>
          <p:spPr>
            <a:xfrm>
              <a:off x="7474998" y="3080552"/>
              <a:ext cx="3808520" cy="763479"/>
            </a:xfrm>
            <a:prstGeom prst="rect">
              <a:avLst/>
            </a:prstGeom>
            <a:noFill/>
            <a:ln>
              <a:solidFill>
                <a:srgbClr val="E398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7483876" y="3089429"/>
              <a:ext cx="807868" cy="745724"/>
            </a:xfrm>
            <a:prstGeom prst="rect">
              <a:avLst/>
            </a:prstGeom>
            <a:solidFill>
              <a:srgbClr val="E398A2"/>
            </a:solidFill>
            <a:ln>
              <a:solidFill>
                <a:srgbClr val="E398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7387701" y="5212673"/>
            <a:ext cx="4037860" cy="763479"/>
            <a:chOff x="7474998" y="3080552"/>
            <a:chExt cx="3808520" cy="763479"/>
          </a:xfrm>
        </p:grpSpPr>
        <p:sp>
          <p:nvSpPr>
            <p:cNvPr id="32" name="직사각형 31"/>
            <p:cNvSpPr/>
            <p:nvPr/>
          </p:nvSpPr>
          <p:spPr>
            <a:xfrm>
              <a:off x="7474998" y="3080552"/>
              <a:ext cx="3808520" cy="763479"/>
            </a:xfrm>
            <a:prstGeom prst="rect">
              <a:avLst/>
            </a:prstGeom>
            <a:noFill/>
            <a:ln>
              <a:solidFill>
                <a:srgbClr val="E398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483876" y="3089429"/>
              <a:ext cx="807868" cy="745724"/>
            </a:xfrm>
            <a:prstGeom prst="rect">
              <a:avLst/>
            </a:prstGeom>
            <a:solidFill>
              <a:srgbClr val="E398A2"/>
            </a:solidFill>
            <a:ln>
              <a:solidFill>
                <a:srgbClr val="E398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519386" y="3710866"/>
            <a:ext cx="47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2400" dirty="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38621" y="4573480"/>
            <a:ext cx="47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z="2400" dirty="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65254" y="5381348"/>
            <a:ext cx="47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ko-KR" altLang="en-US" sz="2400" dirty="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03254" y="3719745"/>
            <a:ext cx="33201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병원균이 장점막에 정착하는 것을 방해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79287" y="4436783"/>
            <a:ext cx="3203358" cy="697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점액 분비를 활성화시켜 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장내 세포를 보호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02101" y="5212674"/>
            <a:ext cx="3036163" cy="697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장내 세포가 좋은 물질들을 만들어 내 장 관련 시스템을 유지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32954" y="6058200"/>
            <a:ext cx="3586579" cy="29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점액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장내 세포에 옷 처럼 입혀져 있어서 보호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73935" y="6534633"/>
            <a:ext cx="1055263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A dietary fiber-Deprived gut microbiota degrades the colonic </a:t>
            </a:r>
            <a:r>
              <a:rPr lang="en-US" altLang="ko-KR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muscus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barrier and enhance pathogen susceptibility, Cell, 2016</a:t>
            </a:r>
            <a:endParaRPr lang="ko-KR" altLang="en-US" sz="900" dirty="0"/>
          </a:p>
        </p:txBody>
      </p:sp>
      <p:sp>
        <p:nvSpPr>
          <p:cNvPr id="41" name="TextBox 40"/>
          <p:cNvSpPr txBox="1"/>
          <p:nvPr/>
        </p:nvSpPr>
        <p:spPr>
          <a:xfrm>
            <a:off x="7253915" y="2687079"/>
            <a:ext cx="4525130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프로바이오틱스의 장 건강 유지 </a:t>
            </a:r>
            <a:r>
              <a:rPr lang="en-US" altLang="ko-KR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단계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993278" y="325001"/>
            <a:ext cx="44624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프로바이오틱스를 섭취해야 하는 이유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1500" y="1029819"/>
            <a:ext cx="6550242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프로바이오틱스를 섭취해야 하는 이유 </a:t>
            </a:r>
          </a:p>
        </p:txBody>
      </p:sp>
    </p:spTree>
    <p:extLst>
      <p:ext uri="{BB962C8B-B14F-4D97-AF65-F5344CB8AC3E}">
        <p14:creationId xmlns:p14="http://schemas.microsoft.com/office/powerpoint/2010/main" val="1144007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84431" y="1597549"/>
            <a:ext cx="3409908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50" dirty="0">
                <a:latin typeface="맑은 고딕" panose="020B0503020000020004" pitchFamily="50" charset="-127"/>
              </a:rPr>
              <a:t>②</a:t>
            </a:r>
            <a:r>
              <a:rPr lang="ko-KR" altLang="en-US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면역력 및 정신 건강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659728" y="1835298"/>
            <a:ext cx="2779928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장의 또다른 작용</a:t>
            </a:r>
            <a:r>
              <a:rPr lang="en-US" altLang="ko-KR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면역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92930" y="2306284"/>
            <a:ext cx="6161105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장은 최대의 면역 기관 이라고 할 수 있는데 체내 면역 세포의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70%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집중되어 있습니다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 중에서도 약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미터나 되는 소장은 음식물에서 영양을 섭취하고 병원균의 침임을 막습니다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사령탑은 소장의 점막에 분포하는 파이엘판으로 림프구가 밀집되어 있습니다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병원균과 같은 이물질을 발견하면 림프구의 일부가 이물질을 파악해 반응하지 못하게 하는 면역 항체를 만드는데 이것이 장관 면역 시스템입니다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또한 장이 건강하지 못하면 영양분 흡수가 원활하지 못해 면역력이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약화 됩니다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686240" y="4556879"/>
            <a:ext cx="1704313" cy="494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장은 제 </a:t>
            </a:r>
            <a:r>
              <a:rPr lang="en-US" altLang="ko-KR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99468" y="5043831"/>
            <a:ext cx="5964317" cy="15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행복 호르몬 세로토닌은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90%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이상이 위장에서 분비됩니다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세로토닌은 내측시상하부 중추에 존재하는 신경전달 물질로서 뇌에서 정신을 안정시키는 작용을 합니다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그래서 세로토닌이 모자라게 되면 우울증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불안증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등이 생기게 되며 미국 신경생리학자 마이클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거슨은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세로토닌의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90%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장에서 만들어진다는 사실을 발견하고 장을 제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뇌라고 명명하기도 하였습니다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7" name="양쪽 대괄호 6"/>
          <p:cNvSpPr/>
          <p:nvPr/>
        </p:nvSpPr>
        <p:spPr>
          <a:xfrm>
            <a:off x="5598659" y="1944209"/>
            <a:ext cx="2796466" cy="355107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6" name="양쪽 대괄호 15"/>
          <p:cNvSpPr/>
          <p:nvPr/>
        </p:nvSpPr>
        <p:spPr>
          <a:xfrm>
            <a:off x="5614506" y="4658819"/>
            <a:ext cx="1899821" cy="355107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3993277" y="325001"/>
            <a:ext cx="403967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프로바이오틱스를 섭취해야 하는 이유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1165" y="990490"/>
            <a:ext cx="6638732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프로바이오틱스를 섭취해야 하는 이유 </a:t>
            </a: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88" y="2493158"/>
            <a:ext cx="5050378" cy="370361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39577" y="3895220"/>
            <a:ext cx="992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면역세포의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70%</a:t>
            </a: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존재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56058" y="3900196"/>
            <a:ext cx="992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세로토닌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90%</a:t>
            </a: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존재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5943" y="3351557"/>
            <a:ext cx="1166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최대의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면역 기관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11040" y="3462902"/>
            <a:ext cx="12017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행복 호르몬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03769" y="6176244"/>
            <a:ext cx="21858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변비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설사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과민성대장증후군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algn="ctr"/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아토피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비염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비만 등 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94561" y="3994126"/>
            <a:ext cx="12484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건강 악화 시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여러 질병 발생 유도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0930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마이크로바이옴 알아보기 - 유산균 이야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217" y="2451787"/>
            <a:ext cx="4580877" cy="237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291325" y="5527377"/>
            <a:ext cx="4450548" cy="494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Microbe : </a:t>
            </a:r>
            <a:r>
              <a:rPr lang="ko-KR" altLang="en-US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미생물</a:t>
            </a:r>
            <a:r>
              <a:rPr lang="en-US" altLang="ko-KR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  Biome  :  </a:t>
            </a:r>
            <a:r>
              <a:rPr lang="ko-KR" altLang="en-US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생태계</a:t>
            </a:r>
            <a:endParaRPr lang="ko-KR" altLang="en-US" sz="16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20293" y="4793086"/>
            <a:ext cx="5698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6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Micro</a:t>
            </a:r>
            <a:r>
              <a:rPr lang="en-US" altLang="ko-KR" sz="3600" spc="-15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biome</a:t>
            </a:r>
            <a:r>
              <a:rPr lang="en-US" altLang="ko-KR" sz="3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= </a:t>
            </a:r>
            <a:r>
              <a:rPr lang="en-US" altLang="ko-KR" sz="32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Micro </a:t>
            </a:r>
            <a:r>
              <a:rPr lang="en-US" altLang="ko-KR" sz="3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en-US" altLang="ko-KR" sz="3200" spc="-15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Biome</a:t>
            </a:r>
            <a:endParaRPr lang="ko-KR" altLang="en-US" sz="3200" spc="-150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78204" y="6088341"/>
            <a:ext cx="5637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마이크로바이옴은 인간의 여러 부위에 공생하는 미생물의 생태계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412736" y="1716728"/>
            <a:ext cx="3627916" cy="5749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50" dirty="0">
                <a:latin typeface="맑은 고딕" panose="020B0503020000020004" pitchFamily="50" charset="-127"/>
              </a:rPr>
              <a:t>③</a:t>
            </a:r>
            <a:r>
              <a:rPr lang="ko-KR" altLang="en-US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건강한 마이크로바이옴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3277" y="315168"/>
            <a:ext cx="42756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프로바이오틱스를 섭취해야 하는 이유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499" y="1029819"/>
            <a:ext cx="6668229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프로바이오틱스를 섭취해야 하는 이유 </a:t>
            </a:r>
          </a:p>
        </p:txBody>
      </p:sp>
    </p:spTree>
    <p:extLst>
      <p:ext uri="{BB962C8B-B14F-4D97-AF65-F5344CB8AC3E}">
        <p14:creationId xmlns:p14="http://schemas.microsoft.com/office/powerpoint/2010/main" val="1702087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736258" y="1877762"/>
            <a:ext cx="4936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마이크로바이옴이 영향을 미치는 질환 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2510901" y="2539111"/>
            <a:ext cx="7170197" cy="4089199"/>
            <a:chOff x="3117542" y="2609003"/>
            <a:chExt cx="7170197" cy="4089199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6097" y="2609003"/>
              <a:ext cx="6672401" cy="4089199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3471168" y="3346882"/>
              <a:ext cx="1837678" cy="6391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아토피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천식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알레르기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</a:p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갑상선항진증 등 </a:t>
              </a: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117542" y="4582357"/>
              <a:ext cx="1837678" cy="6391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비알콜성 지방간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</a:p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간경화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간염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간암</a:t>
              </a: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163409" y="5894773"/>
              <a:ext cx="1837678" cy="7575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과민성장증후군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</a:p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크론병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궤양성대장염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대장암 등 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8171893" y="3197442"/>
              <a:ext cx="1837678" cy="6909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치매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파킨슨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우울증</a:t>
              </a:r>
              <a:endPara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자페스펙트럼 장애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8191128" y="4379651"/>
              <a:ext cx="1837678" cy="6909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동맥경화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심근경색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</a:p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뇌졸중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고혈압</a:t>
              </a: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8450061" y="5615126"/>
              <a:ext cx="1837678" cy="6909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형 당뇨</a:t>
              </a:r>
              <a:r>
                <a:rPr lang="en-US" altLang="ko-KR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비만 등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93278" y="325001"/>
            <a:ext cx="41576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프로바이오틱스를 섭취해야 하는 이유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499" y="1029819"/>
            <a:ext cx="6727223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프로바이오틱스를 섭취해야 하는 이유 </a:t>
            </a:r>
          </a:p>
        </p:txBody>
      </p:sp>
    </p:spTree>
    <p:extLst>
      <p:ext uri="{BB962C8B-B14F-4D97-AF65-F5344CB8AC3E}">
        <p14:creationId xmlns:p14="http://schemas.microsoft.com/office/powerpoint/2010/main" val="1142905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83161" y="1720317"/>
            <a:ext cx="7867650" cy="7358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프로바이오틱스의 </a:t>
            </a:r>
            <a:r>
              <a:rPr lang="ko-KR" altLang="en-US" sz="32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지속적 섭취 </a:t>
            </a:r>
            <a:r>
              <a:rPr lang="ko-KR" altLang="en-US" sz="2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중요한 이유</a:t>
            </a:r>
            <a:r>
              <a:rPr lang="en-US" altLang="ko-KR" sz="2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1822" y="3063508"/>
            <a:ext cx="92283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프로바이오틱스는 몸에 일시적으로 머무는 나그네균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장내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원주민균과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다름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섭취 후 약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 후면 대부분 배출됨 → 장내에 정착하지 않음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하지만 장 건강을 돕고 유해균과 싸우는 역할 수행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장내 환경은 식습관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스트레스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약물 등으로 지속적으로 변함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1770846" y="5587283"/>
            <a:ext cx="9230412" cy="574966"/>
          </a:xfrm>
          <a:prstGeom prst="rect">
            <a:avLst/>
          </a:prstGeom>
          <a:solidFill>
            <a:srgbClr val="002060"/>
          </a:solidFill>
        </p:spPr>
        <p:txBody>
          <a:bodyPr wrap="non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효과적인 장 건강을 위해 지속적인 프로바이오틱스 섭취가 필수</a:t>
            </a:r>
            <a:r>
              <a:rPr lang="en-US" altLang="ko-KR" sz="2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</a:t>
            </a:r>
            <a:endParaRPr lang="en-US" altLang="ko-KR" sz="1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3278" y="325001"/>
            <a:ext cx="4010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프로바이오틱스를 섭취해야 하는 이유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3649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980620" y="4708596"/>
            <a:ext cx="2190187" cy="10458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6132" y="2112176"/>
            <a:ext cx="5179868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</a:t>
            </a:r>
            <a:r>
              <a:rPr lang="en-US" altLang="ko-KR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(Microbiome) </a:t>
            </a: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2619" y="4001554"/>
            <a:ext cx="6335732" cy="4542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인간 유전체와 달리 쉽게 변함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5360" y="4472549"/>
            <a:ext cx="6335732" cy="4542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면역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신경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내분비계에 작용하여 다양한 질병과 연관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51079" y="3165387"/>
            <a:ext cx="4319174" cy="21698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비만 당뇨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1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염증성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pc="-1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장질환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자가면역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1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뇌질환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치매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파킨슨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자폐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암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8879" y="320382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마이크로바이옴의 이해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이란</a:t>
            </a:r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03255" y="2102986"/>
            <a:ext cx="4293761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관련 질병</a:t>
            </a:r>
          </a:p>
        </p:txBody>
      </p:sp>
      <p:cxnSp>
        <p:nvCxnSpPr>
          <p:cNvPr id="3" name="직선 연결선 2"/>
          <p:cNvCxnSpPr/>
          <p:nvPr/>
        </p:nvCxnSpPr>
        <p:spPr>
          <a:xfrm>
            <a:off x="6096000" y="2894120"/>
            <a:ext cx="0" cy="2982896"/>
          </a:xfrm>
          <a:prstGeom prst="line">
            <a:avLst/>
          </a:prstGeom>
          <a:ln w="28575">
            <a:solidFill>
              <a:srgbClr val="E398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1050162" y="3854860"/>
            <a:ext cx="2190187" cy="10458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8253" y="3596370"/>
            <a:ext cx="6335732" cy="4542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〮 유익균과 유해균이 생태계를 이루고 있는 상태 </a:t>
            </a: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75" y="2258768"/>
            <a:ext cx="438253" cy="469155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396" y="2244419"/>
            <a:ext cx="394804" cy="45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13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432802" y="1239331"/>
            <a:ext cx="9139766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질병의 열쇠</a:t>
            </a:r>
            <a:r>
              <a:rPr lang="en-US" altLang="ko-KR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 </a:t>
            </a: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관련 연구논문 현황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/>
          <a:srcRect t="6664"/>
          <a:stretch/>
        </p:blipFill>
        <p:spPr>
          <a:xfrm>
            <a:off x="2584252" y="2300636"/>
            <a:ext cx="6701049" cy="34944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08879" y="320382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마이크로바이옴의 이해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연구 방향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293944" y="5577669"/>
            <a:ext cx="9960746" cy="1146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pPr algn="ctr"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연구 논문은 지속적으로 증가하고 있으며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건강과 질병의 상관관계에 대한 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관심이 높아지고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있음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1647271" y="5971255"/>
            <a:ext cx="324129" cy="34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32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82092" y="1140115"/>
            <a:ext cx="6282601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연구의 역사와 발전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8788" y="2335272"/>
            <a:ext cx="59106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2000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년대 이전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단순한 보조자로 여겨지던 시기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장내 미생물 연구가 드물었음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음식물 소화 보조자로만 인식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건강과의 직접적인 연관성에 대한 인식 부족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536466" y="4517942"/>
            <a:ext cx="903716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</a:rPr>
              <a:t>■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2000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년대 초반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새로운 기술과 발견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NGS(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차세대 염기서열 분석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등장 → 미생물 유전자 분석 혁신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인간 게놈 프로젝트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(2003)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완료 → 유전자만으로 질병 설명에 한계 인식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08879" y="320382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마이크로바이옴의 이해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연구 방향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581" y="2037805"/>
            <a:ext cx="4719484" cy="370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31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34788" y="4527774"/>
            <a:ext cx="903716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</a:rPr>
              <a:t>■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2000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년대 초반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새로운 기술과 발견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NGS(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차세대 염기서열 분석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등장 → 미생물 유전자 분석 혁신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인간 게놈 프로젝트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(2003)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완료 → 유전자만으로 질병 설명에 한계 인식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08879" y="320382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마이크로바이옴의 이해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연구 방향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40561" y="2354412"/>
            <a:ext cx="50067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</a:rPr>
              <a:t>■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연구의 발전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제프리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고든 박사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장내 미생물과 건강의 관계 규명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비만과 장내 미생물의 연관성 최초 증명 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→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비만인의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장내 미생물 구성 차이 발견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915" y="2051852"/>
            <a:ext cx="4748981" cy="369243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2093" y="1098469"/>
            <a:ext cx="6331662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연구의 역사와 발전</a:t>
            </a:r>
          </a:p>
        </p:txBody>
      </p:sp>
    </p:spTree>
    <p:extLst>
      <p:ext uri="{BB962C8B-B14F-4D97-AF65-F5344CB8AC3E}">
        <p14:creationId xmlns:p14="http://schemas.microsoft.com/office/powerpoint/2010/main" val="2798225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00954" y="1054477"/>
            <a:ext cx="6541591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비만을 일으키는 마이크로바이옴 발견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8879" y="320382"/>
            <a:ext cx="23881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마이크로바이옴의 이해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관련 논문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Picture 2" descr="https://static.wixstatic.com/media/a27d24_e86757e9fe42437899cef9eb136f4e55~mv2.jpg/v1/fill/w_704,h_425,al_c,q_80,usm_0.66_1.00_0.01,enc_auto/a27d24_e86757e9fe42437899cef9eb136f4e55~mv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95" y="2644542"/>
            <a:ext cx="5468156" cy="35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1584184" y="2145552"/>
            <a:ext cx="3722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ㅣ마른 쥐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vs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비만 쥐 관련 실험 ㅣ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6851796" y="3259803"/>
            <a:ext cx="4687456" cy="2492990"/>
          </a:xfrm>
          <a:prstGeom prst="rect">
            <a:avLst/>
          </a:prstGeom>
          <a:ln>
            <a:noFill/>
          </a:ln>
        </p:spPr>
        <p:txBody>
          <a:bodyPr wrap="square" anchor="b">
            <a:spAutoFit/>
          </a:bodyPr>
          <a:lstStyle/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 비만 쥐와 마른 쥐의 분변을 각각 무균 쥐에 주입한 결과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비만 쥐의 분면을 주입한 쥐가 더 빠른 시간 내에 비만이 되는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것을 확인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latin typeface="맑은 고딕" panose="020B0503020000020004" pitchFamily="50" charset="-127"/>
              </a:rPr>
              <a:t>∙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비만인과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마른 사람의 장내 마이크로바이옴이 다르다는 연구 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결과를 발표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latin typeface="맑은 고딕" panose="020B0503020000020004" pitchFamily="50" charset="-127"/>
              </a:rPr>
              <a:t>∙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 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쌍둥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이지만 비만과 마른 사람의 분변을 역시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무균쥐에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주입한 결과 비만인 사람의 분변을 주입 받은 쥐가 지방이 더  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빨리 증가하는 것을 확인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latin typeface="맑은 고딕" panose="020B0503020000020004" pitchFamily="50" charset="-127"/>
              </a:rPr>
              <a:t>∙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이후 마이크로바이옴과 다양한 질병과의 상관관계에 대한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연구가 활발히 이루어짐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6022109" y="4397102"/>
            <a:ext cx="378823" cy="202474"/>
          </a:xfrm>
          <a:prstGeom prst="homePlate">
            <a:avLst/>
          </a:prstGeom>
          <a:solidFill>
            <a:srgbClr val="E398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89346" y="6472489"/>
            <a:ext cx="60082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Ridaura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et al. (2013), Science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6676008" y="2752078"/>
            <a:ext cx="5122415" cy="3426780"/>
          </a:xfrm>
          <a:prstGeom prst="rect">
            <a:avLst/>
          </a:prstGeom>
          <a:noFill/>
          <a:ln>
            <a:solidFill>
              <a:srgbClr val="E39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18494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64890" y="1186425"/>
            <a:ext cx="6541591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무균 생쥐 </a:t>
            </a:r>
            <a:r>
              <a:rPr lang="en-US" altLang="ko-KR" sz="20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(Germ-free mouse)  </a:t>
            </a: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관련 논문  ①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8879" y="320382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마이크로바이옴의 이해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b="3557"/>
          <a:stretch/>
        </p:blipFill>
        <p:spPr>
          <a:xfrm>
            <a:off x="354318" y="2520521"/>
            <a:ext cx="5566191" cy="2919697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973393" y="5748329"/>
            <a:ext cx="37961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생쥐를 무균 상태로 실험 할 수 있는 장비 </a:t>
            </a:r>
            <a:endParaRPr lang="ko-KR" altLang="en-US" sz="1400" u="sng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247" y="2581694"/>
            <a:ext cx="4956209" cy="2599906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189346" y="6472489"/>
            <a:ext cx="60082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Al-</a:t>
            </a:r>
            <a:r>
              <a:rPr lang="en-US" altLang="ko-KR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Asmakh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&amp; Fahad </a:t>
            </a:r>
            <a:r>
              <a:rPr lang="en-US" altLang="ko-KR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Zadjali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(2015), </a:t>
            </a:r>
            <a:r>
              <a:rPr lang="en-US" altLang="ko-KR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Stappenbeck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et al.(2002) </a:t>
            </a:r>
            <a:endParaRPr lang="ko-KR" altLang="en-US" sz="1100" dirty="0"/>
          </a:p>
        </p:txBody>
      </p:sp>
      <p:sp>
        <p:nvSpPr>
          <p:cNvPr id="13" name="직사각형 12"/>
          <p:cNvSpPr/>
          <p:nvPr/>
        </p:nvSpPr>
        <p:spPr>
          <a:xfrm>
            <a:off x="6636327" y="5687399"/>
            <a:ext cx="4798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미생물이 장에 있는 쥐는 혈관 형성이 잘 되어있는 반면 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무균 생쥐는 혈관 형성이 잘 안되어 있는 것을 확인 </a:t>
            </a:r>
            <a:endParaRPr lang="ko-KR" altLang="en-US" sz="1400" dirty="0"/>
          </a:p>
        </p:txBody>
      </p:sp>
      <p:sp>
        <p:nvSpPr>
          <p:cNvPr id="14" name="직사각형 13"/>
          <p:cNvSpPr/>
          <p:nvPr/>
        </p:nvSpPr>
        <p:spPr>
          <a:xfrm>
            <a:off x="7030066" y="5114743"/>
            <a:ext cx="1476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무균 생쥐 혈관 </a:t>
            </a:r>
            <a:endParaRPr lang="ko-KR" altLang="en-US" sz="1400" u="sng" dirty="0"/>
          </a:p>
        </p:txBody>
      </p:sp>
      <p:sp>
        <p:nvSpPr>
          <p:cNvPr id="15" name="직사각형 14"/>
          <p:cNvSpPr/>
          <p:nvPr/>
        </p:nvSpPr>
        <p:spPr>
          <a:xfrm>
            <a:off x="9448801" y="5128598"/>
            <a:ext cx="14362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정상 생쥐 혈관 </a:t>
            </a:r>
            <a:endParaRPr lang="ko-KR" altLang="en-US" sz="1400" u="sng" dirty="0"/>
          </a:p>
        </p:txBody>
      </p:sp>
      <p:sp>
        <p:nvSpPr>
          <p:cNvPr id="16" name="오각형 15"/>
          <p:cNvSpPr/>
          <p:nvPr/>
        </p:nvSpPr>
        <p:spPr>
          <a:xfrm>
            <a:off x="6110774" y="3891254"/>
            <a:ext cx="378823" cy="202474"/>
          </a:xfrm>
          <a:prstGeom prst="homePlate">
            <a:avLst/>
          </a:prstGeom>
          <a:solidFill>
            <a:srgbClr val="E398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E398A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관련 논문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5698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08879" y="320382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마이크로바이옴의 이해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5472" y="6402820"/>
            <a:ext cx="60082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Gabay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et al. (2002)</a:t>
            </a:r>
            <a:endParaRPr lang="ko-KR" altLang="en-US" sz="11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225" y="2590368"/>
            <a:ext cx="3199245" cy="217726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656" y="2581997"/>
            <a:ext cx="3117047" cy="2073131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0970" y="3526448"/>
            <a:ext cx="819264" cy="51442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09497" y="2855503"/>
            <a:ext cx="1558575" cy="49449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정상생쥐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84734" y="2855503"/>
            <a:ext cx="1558575" cy="49449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무균생쥐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35374" y="3410133"/>
            <a:ext cx="2251302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 체중이 낮음 </a:t>
            </a:r>
            <a:r>
              <a:rPr lang="en-US" altLang="ko-KR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영양결핍</a:t>
            </a:r>
            <a:r>
              <a:rPr lang="en-US" altLang="ko-KR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 간</a:t>
            </a:r>
            <a:r>
              <a:rPr lang="en-US" altLang="ko-KR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비장 발달 안됨</a:t>
            </a:r>
            <a:endParaRPr lang="en-US" altLang="ko-KR" sz="16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 발달</a:t>
            </a:r>
            <a:r>
              <a:rPr lang="en-US" altLang="ko-KR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성숙 미흡</a:t>
            </a:r>
            <a:endParaRPr lang="en-US" altLang="ko-KR" sz="16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∙면역 </a:t>
            </a:r>
            <a:r>
              <a:rPr lang="en-US" altLang="ko-KR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항체 </a:t>
            </a:r>
            <a:r>
              <a:rPr lang="ko-KR" altLang="en-US" sz="1600" spc="-1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생성능</a:t>
            </a: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저하</a:t>
            </a:r>
            <a:r>
              <a:rPr lang="en-US" altLang="ko-KR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 뇌의 발달 저하</a:t>
            </a:r>
            <a:endParaRPr lang="en-US" altLang="ko-KR" sz="16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 스트레스</a:t>
            </a:r>
            <a:r>
              <a:rPr lang="en-US" altLang="ko-KR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우울증</a:t>
            </a:r>
            <a:r>
              <a:rPr lang="en-US" altLang="ko-KR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발견 </a:t>
            </a:r>
            <a:r>
              <a:rPr lang="en-US" altLang="ko-KR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관련 논문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4890" y="1186425"/>
            <a:ext cx="6541591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무균 생쥐 </a:t>
            </a:r>
            <a:r>
              <a:rPr lang="en-US" altLang="ko-KR" sz="20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(Germ-free mouse)  </a:t>
            </a: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관련 논문  ② </a:t>
            </a:r>
          </a:p>
        </p:txBody>
      </p:sp>
    </p:spTree>
    <p:extLst>
      <p:ext uri="{BB962C8B-B14F-4D97-AF65-F5344CB8AC3E}">
        <p14:creationId xmlns:p14="http://schemas.microsoft.com/office/powerpoint/2010/main" val="18489846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81475" y="1083889"/>
            <a:ext cx="5179868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대변과 미생물이 돈이 되는 시대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08879" y="320382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마이크로바이옴의 이해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3278" y="325001"/>
            <a:ext cx="28336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 관련 산업 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/>
          <a:srcRect l="4592" t="8937" r="151" b="10876"/>
          <a:stretch/>
        </p:blipFill>
        <p:spPr>
          <a:xfrm>
            <a:off x="2352986" y="2591562"/>
            <a:ext cx="3651368" cy="266392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381815" y="5952073"/>
            <a:ext cx="746316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2012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미국 보스턴에 설립된 비영리기관 ‘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오픈바이옴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은 건강한 대변을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기증하는 이에게 한 번에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40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달러를 준다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ctr"/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일주일에 서너 번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꾸준히 대변을 기증하면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동안 우리 돈으로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천 만 원이 넘게 받을 수도 있다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426562" y="2052935"/>
            <a:ext cx="7463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미국 대변 은행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오픈바이옴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OpenBiome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)]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452882" y="5484603"/>
            <a:ext cx="74631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똥을 기증해서 돈을 벌고 생명을 살리십시오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770" y="2664736"/>
            <a:ext cx="3583802" cy="2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4681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808879" y="320382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마이크로바이옴의 이해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981" y="2272916"/>
            <a:ext cx="3140365" cy="2986584"/>
          </a:xfrm>
          <a:prstGeom prst="ellipse">
            <a:avLst/>
          </a:prstGeom>
          <a:ln w="63500" cap="rnd">
            <a:solidFill>
              <a:srgbClr val="E398A2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직사각형 16"/>
          <p:cNvSpPr/>
          <p:nvPr/>
        </p:nvSpPr>
        <p:spPr>
          <a:xfrm>
            <a:off x="1320800" y="5608889"/>
            <a:ext cx="1000298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건강한 사람과 질환을 가지고 있는 사람의 마이크로바이옴을 비교하면 서로 다르다는 것을 확인 할 수 있음 </a:t>
            </a:r>
            <a:endParaRPr lang="ko-KR" altLang="en-US" sz="1500" dirty="0"/>
          </a:p>
        </p:txBody>
      </p:sp>
      <p:sp>
        <p:nvSpPr>
          <p:cNvPr id="19" name="직사각형 18"/>
          <p:cNvSpPr/>
          <p:nvPr/>
        </p:nvSpPr>
        <p:spPr>
          <a:xfrm>
            <a:off x="2802194" y="6089253"/>
            <a:ext cx="70690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마이크로바이옴은 </a:t>
            </a:r>
            <a:r>
              <a:rPr lang="en-US" altLang="ko-KR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 </a:t>
            </a:r>
            <a:r>
              <a:rPr lang="en-US" altLang="ko-KR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intervention </a:t>
            </a:r>
            <a:r>
              <a:rPr lang="ko-KR" altLang="en-US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후 바뀌거나 바꿀 수 있다</a:t>
            </a:r>
            <a:r>
              <a:rPr lang="en-US" altLang="ko-KR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  <a:endParaRPr lang="ko-KR" altLang="en-US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3278" y="325001"/>
            <a:ext cx="35283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바꿀 수 있는 마이크로바이옴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2465" y="1236244"/>
            <a:ext cx="9738880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유전자는 타고나는 것</a:t>
            </a:r>
            <a:r>
              <a:rPr lang="en-US" altLang="ko-KR" sz="24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 </a:t>
            </a:r>
            <a:r>
              <a:rPr lang="ko-KR" altLang="en-US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마이크로바이옴은 바꿀 수 있는 것</a:t>
            </a:r>
            <a:r>
              <a:rPr lang="en-US" altLang="ko-KR" sz="2800" b="1" spc="-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  <a:endParaRPr lang="ko-KR" altLang="en-US" sz="2800" b="1" spc="-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58732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63"/>
          <a:stretch/>
        </p:blipFill>
        <p:spPr>
          <a:xfrm>
            <a:off x="0" y="1931436"/>
            <a:ext cx="12192000" cy="4926563"/>
          </a:xfrm>
          <a:prstGeom prst="rect">
            <a:avLst/>
          </a:prstGeom>
        </p:spPr>
      </p:pic>
      <p:cxnSp>
        <p:nvCxnSpPr>
          <p:cNvPr id="28" name="직선 연결선 27"/>
          <p:cNvCxnSpPr/>
          <p:nvPr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79" y="303032"/>
            <a:ext cx="823706" cy="360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808879" y="320382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마이크로바이옴의 이해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93278" y="325001"/>
            <a:ext cx="360705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바꿀 수 있는 마이크로바이옴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96103" y="1128937"/>
            <a:ext cx="5326555" cy="6553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이제 질병의 원인은 </a:t>
            </a:r>
            <a:r>
              <a:rPr lang="en-US" altLang="ko-KR" sz="2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가지</a:t>
            </a:r>
            <a:r>
              <a:rPr lang="en-US" altLang="ko-KR" sz="2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2498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7494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804653AA-F843-0D34-64BF-A9948CA93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664"/>
            <a:ext cx="12192000" cy="687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093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675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812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405" y="1301406"/>
            <a:ext cx="6354062" cy="81926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688" y="1347172"/>
            <a:ext cx="1290566" cy="65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9806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319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609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5000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53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2003</TotalTime>
  <Words>2002</Words>
  <Application>Microsoft Office PowerPoint</Application>
  <PresentationFormat>와이드스크린</PresentationFormat>
  <Paragraphs>318</Paragraphs>
  <Slides>40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4" baseType="lpstr">
      <vt:lpstr>Microsoft YaHei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제너럴 밸런스 프로바이오틱스  교육자료</dc:title>
  <dc:creator>이은수</dc:creator>
  <cp:lastModifiedBy>JISUK KIM</cp:lastModifiedBy>
  <cp:revision>324</cp:revision>
  <dcterms:created xsi:type="dcterms:W3CDTF">2025-02-03T04:36:57Z</dcterms:created>
  <dcterms:modified xsi:type="dcterms:W3CDTF">2025-04-10T23:52:17Z</dcterms:modified>
</cp:coreProperties>
</file>