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397" r:id="rId2"/>
    <p:sldId id="315" r:id="rId3"/>
    <p:sldId id="396" r:id="rId4"/>
    <p:sldId id="331" r:id="rId5"/>
    <p:sldId id="336" r:id="rId6"/>
    <p:sldId id="341" r:id="rId7"/>
    <p:sldId id="357" r:id="rId8"/>
    <p:sldId id="395" r:id="rId9"/>
    <p:sldId id="392" r:id="rId10"/>
    <p:sldId id="393" r:id="rId11"/>
    <p:sldId id="352" r:id="rId12"/>
    <p:sldId id="325" r:id="rId13"/>
    <p:sldId id="332" r:id="rId14"/>
    <p:sldId id="358" r:id="rId15"/>
    <p:sldId id="365" r:id="rId16"/>
    <p:sldId id="367" r:id="rId17"/>
    <p:sldId id="338" r:id="rId18"/>
    <p:sldId id="355" r:id="rId19"/>
    <p:sldId id="368" r:id="rId20"/>
    <p:sldId id="353" r:id="rId21"/>
    <p:sldId id="359" r:id="rId22"/>
    <p:sldId id="408" r:id="rId23"/>
    <p:sldId id="409" r:id="rId24"/>
    <p:sldId id="410" r:id="rId25"/>
    <p:sldId id="411" r:id="rId26"/>
    <p:sldId id="369" r:id="rId27"/>
    <p:sldId id="370" r:id="rId28"/>
    <p:sldId id="371" r:id="rId29"/>
    <p:sldId id="342" r:id="rId30"/>
    <p:sldId id="372" r:id="rId31"/>
    <p:sldId id="381" r:id="rId32"/>
    <p:sldId id="373" r:id="rId33"/>
    <p:sldId id="386" r:id="rId34"/>
    <p:sldId id="399" r:id="rId35"/>
    <p:sldId id="400" r:id="rId36"/>
    <p:sldId id="401" r:id="rId37"/>
    <p:sldId id="403" r:id="rId38"/>
    <p:sldId id="402" r:id="rId39"/>
    <p:sldId id="404" r:id="rId40"/>
    <p:sldId id="407" r:id="rId41"/>
    <p:sldId id="405" r:id="rId42"/>
    <p:sldId id="406" r:id="rId43"/>
  </p:sldIdLst>
  <p:sldSz cx="12192000" cy="6858000"/>
  <p:notesSz cx="6858000" cy="9144000"/>
  <p:embeddedFontLst>
    <p:embeddedFont>
      <p:font typeface="맑은 고딕" panose="020B0503020000020004" pitchFamily="50" charset="-127"/>
      <p:regular r:id="rId46"/>
      <p:bold r:id="rId47"/>
    </p:embeddedFont>
    <p:embeddedFont>
      <p:font typeface="Arial Black" panose="020B0A04020102020204" pitchFamily="34" charset="0"/>
      <p:bold r:id="rId48"/>
    </p:embeddedFont>
    <p:embeddedFont>
      <p:font typeface="Microsoft YaHei" panose="020B0503020204020204" pitchFamily="34" charset="-122"/>
      <p:regular r:id="rId49"/>
      <p:bold r:id="rId5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22707002-8DA1-455D-A1E5-7046E33D5A4E}">
          <p14:sldIdLst>
            <p14:sldId id="397"/>
            <p14:sldId id="315"/>
            <p14:sldId id="396"/>
          </p14:sldIdLst>
        </p14:section>
        <p14:section name="건강정보 (오메가3)" id="{CECD60BA-2479-4CE6-9BF0-D21629C64BE3}">
          <p14:sldIdLst>
            <p14:sldId id="331"/>
            <p14:sldId id="336"/>
            <p14:sldId id="341"/>
            <p14:sldId id="357"/>
            <p14:sldId id="395"/>
            <p14:sldId id="392"/>
            <p14:sldId id="393"/>
            <p14:sldId id="352"/>
            <p14:sldId id="325"/>
            <p14:sldId id="332"/>
            <p14:sldId id="358"/>
            <p14:sldId id="365"/>
            <p14:sldId id="367"/>
            <p14:sldId id="338"/>
            <p14:sldId id="355"/>
            <p14:sldId id="368"/>
            <p14:sldId id="353"/>
            <p14:sldId id="359"/>
            <p14:sldId id="408"/>
            <p14:sldId id="409"/>
            <p14:sldId id="410"/>
            <p14:sldId id="411"/>
          </p14:sldIdLst>
        </p14:section>
        <p14:section name="건강정보(종합비타민)" id="{973C1C65-6F38-4801-9CC1-D99DB6855651}">
          <p14:sldIdLst>
            <p14:sldId id="369"/>
            <p14:sldId id="370"/>
            <p14:sldId id="371"/>
            <p14:sldId id="342"/>
            <p14:sldId id="372"/>
          </p14:sldIdLst>
        </p14:section>
        <p14:section name="제품소개" id="{842A6A8B-1BA9-49B6-B5B6-4497E21779AC}">
          <p14:sldIdLst>
            <p14:sldId id="381"/>
            <p14:sldId id="373"/>
            <p14:sldId id="386"/>
            <p14:sldId id="399"/>
            <p14:sldId id="400"/>
            <p14:sldId id="401"/>
            <p14:sldId id="403"/>
            <p14:sldId id="402"/>
            <p14:sldId id="404"/>
            <p14:sldId id="407"/>
            <p14:sldId id="405"/>
            <p14:sldId id="4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EEEEE"/>
    <a:srgbClr val="F5EDEB"/>
    <a:srgbClr val="781011"/>
    <a:srgbClr val="C32826"/>
    <a:srgbClr val="FABC3F"/>
    <a:srgbClr val="009C79"/>
    <a:srgbClr val="C3CAD4"/>
    <a:srgbClr val="2B6B5C"/>
    <a:srgbClr val="8AC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5262" autoAdjust="0"/>
  </p:normalViewPr>
  <p:slideViewPr>
    <p:cSldViewPr snapToGrid="0">
      <p:cViewPr varScale="1">
        <p:scale>
          <a:sx n="88" d="100"/>
          <a:sy n="88" d="100"/>
        </p:scale>
        <p:origin x="619" y="62"/>
      </p:cViewPr>
      <p:guideLst>
        <p:guide orient="horz" pos="2205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53685;&#54633;%20&#47928;&#49436;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53685;&#54633;%20&#47928;&#49436;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2857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2015</c:v>
                </c:pt>
                <c:pt idx="5">
                  <c:v>2020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15</c:v>
                </c:pt>
                <c:pt idx="2">
                  <c:v>14</c:v>
                </c:pt>
                <c:pt idx="3">
                  <c:v>18</c:v>
                </c:pt>
                <c:pt idx="4">
                  <c:v>20</c:v>
                </c:pt>
                <c:pt idx="5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2E-439C-A481-14D38493C1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2015</c:v>
                </c:pt>
                <c:pt idx="5">
                  <c:v>2020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28</c:v>
                </c:pt>
                <c:pt idx="1">
                  <c:v>31</c:v>
                </c:pt>
                <c:pt idx="2">
                  <c:v>32</c:v>
                </c:pt>
                <c:pt idx="3">
                  <c:v>35</c:v>
                </c:pt>
                <c:pt idx="4">
                  <c:v>40</c:v>
                </c:pt>
                <c:pt idx="5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2E-439C-A481-14D38493C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854976"/>
        <c:axId val="165850400"/>
      </c:lineChart>
      <c:catAx>
        <c:axId val="16585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8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850400"/>
        <c:crosses val="autoZero"/>
        <c:auto val="1"/>
        <c:lblAlgn val="ctr"/>
        <c:lblOffset val="100"/>
        <c:noMultiLvlLbl val="0"/>
      </c:catAx>
      <c:valAx>
        <c:axId val="165850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854976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993104900257909E-2"/>
          <c:y val="4.9326966631925831E-2"/>
          <c:w val="0.90728748032578965"/>
          <c:h val="0.74740696227093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2014</c:v>
                </c:pt>
                <c:pt idx="2">
                  <c:v>2019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39.869999999999997</c:v>
                </c:pt>
                <c:pt idx="1">
                  <c:v>47.86</c:v>
                </c:pt>
                <c:pt idx="2">
                  <c:v>48.22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99-46F8-ACF9-9AA42B9E5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022464"/>
        <c:axId val="156020384"/>
      </c:barChart>
      <c:catAx>
        <c:axId val="15602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56020384"/>
        <c:crosses val="autoZero"/>
        <c:auto val="1"/>
        <c:lblAlgn val="ctr"/>
        <c:lblOffset val="100"/>
        <c:noMultiLvlLbl val="0"/>
      </c:catAx>
      <c:valAx>
        <c:axId val="156020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5602246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gradFill>
              <a:gsLst>
                <a:gs pos="0">
                  <a:schemeClr val="bg1">
                    <a:lumMod val="85000"/>
                  </a:schemeClr>
                </a:gs>
                <a:gs pos="29000">
                  <a:schemeClr val="bg2">
                    <a:lumMod val="50000"/>
                  </a:schemeClr>
                </a:gs>
                <a:gs pos="59000">
                  <a:schemeClr val="bg2">
                    <a:lumMod val="50000"/>
                  </a:schemeClr>
                </a:gs>
                <a:gs pos="79500">
                  <a:schemeClr val="bg2">
                    <a:lumMod val="50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103</c:v>
                </c:pt>
                <c:pt idx="1">
                  <c:v>110</c:v>
                </c:pt>
                <c:pt idx="2">
                  <c:v>119</c:v>
                </c:pt>
                <c:pt idx="3">
                  <c:v>123</c:v>
                </c:pt>
                <c:pt idx="4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E3-49C6-8A25-C74521E55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0819968"/>
        <c:axId val="2130809152"/>
      </c:barChart>
      <c:catAx>
        <c:axId val="213081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130809152"/>
        <c:crosses val="autoZero"/>
        <c:auto val="1"/>
        <c:lblAlgn val="ctr"/>
        <c:lblOffset val="100"/>
        <c:noMultiLvlLbl val="0"/>
      </c:catAx>
      <c:valAx>
        <c:axId val="21308091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308199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9.8321229187916491E-3"/>
          <c:w val="1"/>
          <c:h val="0.816060892954549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FABC3F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항목 1</c:v>
                </c:pt>
                <c:pt idx="1">
                  <c:v>항목 2</c:v>
                </c:pt>
                <c:pt idx="2">
                  <c:v>항목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500</c:v>
                </c:pt>
                <c:pt idx="1">
                  <c:v>3000</c:v>
                </c:pt>
                <c:pt idx="2">
                  <c:v>2500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42-4B9F-B809-29F4E67E4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5677456"/>
        <c:axId val="735638768"/>
      </c:barChart>
      <c:catAx>
        <c:axId val="735677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35638768"/>
        <c:crosses val="autoZero"/>
        <c:auto val="1"/>
        <c:lblAlgn val="ctr"/>
        <c:lblOffset val="100"/>
        <c:noMultiLvlLbl val="0"/>
      </c:catAx>
      <c:valAx>
        <c:axId val="735638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356774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altLang="ko-KR"/>
              <a:t>PGE</a:t>
            </a:r>
            <a:r>
              <a:rPr lang="en-US" altLang="ko-KR" baseline="-25000"/>
              <a:t>2</a:t>
            </a:r>
            <a:r>
              <a:rPr lang="en-US" altLang="ko-KR" baseline="0"/>
              <a:t> </a:t>
            </a:r>
            <a:r>
              <a:rPr lang="ko-KR" altLang="en-US" baseline="0"/>
              <a:t>농도 </a:t>
            </a:r>
            <a:r>
              <a:rPr lang="en-US" altLang="ko-KR" baseline="0"/>
              <a:t>(</a:t>
            </a:r>
            <a:r>
              <a:rPr lang="ko-KR"/>
              <a:t>젊은 남성</a:t>
            </a:r>
            <a:r>
              <a:rPr lang="en-US" altLang="ko-KR"/>
              <a:t>)</a:t>
            </a:r>
            <a:endParaRPr lang="ko-K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20630069719707878"/>
          <c:y val="0.20502974675909319"/>
          <c:w val="0.76339829820854221"/>
          <c:h val="0.6150467420386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Sheet1!$C$14</c:f>
              <c:strCache>
                <c:ptCount val="1"/>
                <c:pt idx="0">
                  <c:v>0주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Sheet1!$D$15:$G$15</c:f>
                <c:numCache>
                  <c:formatCode>General</c:formatCode>
                  <c:ptCount val="4"/>
                  <c:pt idx="0">
                    <c:v>51.8</c:v>
                  </c:pt>
                  <c:pt idx="1">
                    <c:v>50.1</c:v>
                  </c:pt>
                  <c:pt idx="2">
                    <c:v>66.599999999999994</c:v>
                  </c:pt>
                  <c:pt idx="3">
                    <c:v>61.8</c:v>
                  </c:pt>
                </c:numCache>
              </c:numRef>
            </c:plus>
            <c:minus>
              <c:numRef>
                <c:f>Sheet1!$D$15:$G$15</c:f>
                <c:numCache>
                  <c:formatCode>General</c:formatCode>
                  <c:ptCount val="4"/>
                  <c:pt idx="0">
                    <c:v>51.8</c:v>
                  </c:pt>
                  <c:pt idx="1">
                    <c:v>50.1</c:v>
                  </c:pt>
                  <c:pt idx="2">
                    <c:v>66.599999999999994</c:v>
                  </c:pt>
                  <c:pt idx="3">
                    <c:v>61.8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Sheet1!$D$13:$G$13</c:f>
              <c:numCache>
                <c:formatCode>General</c:formatCode>
                <c:ptCount val="4"/>
                <c:pt idx="0">
                  <c:v>0</c:v>
                </c:pt>
                <c:pt idx="1">
                  <c:v>1.35</c:v>
                </c:pt>
                <c:pt idx="2">
                  <c:v>2.7</c:v>
                </c:pt>
                <c:pt idx="3">
                  <c:v>4.05</c:v>
                </c:pt>
              </c:numCache>
            </c:numRef>
          </c:cat>
          <c:val>
            <c:numRef>
              <c:f>Sheet1!$D$14:$G$14</c:f>
              <c:numCache>
                <c:formatCode>General</c:formatCode>
                <c:ptCount val="4"/>
                <c:pt idx="0">
                  <c:v>425.1</c:v>
                </c:pt>
                <c:pt idx="1">
                  <c:v>353.5</c:v>
                </c:pt>
                <c:pt idx="2">
                  <c:v>421.6</c:v>
                </c:pt>
                <c:pt idx="3" formatCode="0.0">
                  <c:v>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52-496D-A684-428826DAA1B1}"/>
            </c:ext>
          </c:extLst>
        </c:ser>
        <c:ser>
          <c:idx val="1"/>
          <c:order val="1"/>
          <c:tx>
            <c:strRef>
              <c:f>Sheet1!$C$16</c:f>
              <c:strCache>
                <c:ptCount val="1"/>
                <c:pt idx="0">
                  <c:v>12주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Sheet1!$D$17:$G$17</c:f>
                <c:numCache>
                  <c:formatCode>General</c:formatCode>
                  <c:ptCount val="4"/>
                  <c:pt idx="0">
                    <c:v>45.1</c:v>
                  </c:pt>
                  <c:pt idx="1">
                    <c:v>61.5</c:v>
                  </c:pt>
                  <c:pt idx="2">
                    <c:v>55.9</c:v>
                  </c:pt>
                  <c:pt idx="3">
                    <c:v>35.1</c:v>
                  </c:pt>
                </c:numCache>
              </c:numRef>
            </c:plus>
            <c:minus>
              <c:numRef>
                <c:f>Sheet1!$D$17:$G$17</c:f>
                <c:numCache>
                  <c:formatCode>General</c:formatCode>
                  <c:ptCount val="4"/>
                  <c:pt idx="0">
                    <c:v>45.1</c:v>
                  </c:pt>
                  <c:pt idx="1">
                    <c:v>61.5</c:v>
                  </c:pt>
                  <c:pt idx="2">
                    <c:v>55.9</c:v>
                  </c:pt>
                  <c:pt idx="3">
                    <c:v>35.1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Sheet1!$D$13:$G$13</c:f>
              <c:numCache>
                <c:formatCode>General</c:formatCode>
                <c:ptCount val="4"/>
                <c:pt idx="0">
                  <c:v>0</c:v>
                </c:pt>
                <c:pt idx="1">
                  <c:v>1.35</c:v>
                </c:pt>
                <c:pt idx="2">
                  <c:v>2.7</c:v>
                </c:pt>
                <c:pt idx="3">
                  <c:v>4.05</c:v>
                </c:pt>
              </c:numCache>
            </c:numRef>
          </c:cat>
          <c:val>
            <c:numRef>
              <c:f>Sheet1!$D$16:$G$16</c:f>
              <c:numCache>
                <c:formatCode>General</c:formatCode>
                <c:ptCount val="4"/>
                <c:pt idx="0">
                  <c:v>374.7</c:v>
                </c:pt>
                <c:pt idx="1">
                  <c:v>331.8</c:v>
                </c:pt>
                <c:pt idx="2">
                  <c:v>292.5</c:v>
                </c:pt>
                <c:pt idx="3">
                  <c:v>196.8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52-496D-A684-428826DAA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266944"/>
        <c:axId val="266267360"/>
      </c:barChart>
      <c:catAx>
        <c:axId val="2662669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EPA </a:t>
                </a:r>
                <a:r>
                  <a:rPr lang="ko-KR" altLang="en-US"/>
                  <a:t>섭취량 </a:t>
                </a:r>
                <a:r>
                  <a:rPr lang="en-US" altLang="ko-KR"/>
                  <a:t>(</a:t>
                </a:r>
                <a:r>
                  <a:rPr lang="ko-KR" altLang="en-US"/>
                  <a:t> </a:t>
                </a:r>
                <a:r>
                  <a:rPr lang="en-US" altLang="ko-KR"/>
                  <a:t>g/day)</a:t>
                </a:r>
                <a:endParaRPr lang="ko-KR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66267360"/>
        <c:crosses val="autoZero"/>
        <c:auto val="1"/>
        <c:lblAlgn val="ctr"/>
        <c:lblOffset val="100"/>
        <c:noMultiLvlLbl val="0"/>
      </c:catAx>
      <c:valAx>
        <c:axId val="2662673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altLang="ko-KR"/>
                  <a:t>μ</a:t>
                </a:r>
                <a:r>
                  <a:rPr lang="en-US" altLang="ko-KR"/>
                  <a:t>g/L</a:t>
                </a:r>
                <a:endParaRPr lang="ko-KR" altLang="en-US"/>
              </a:p>
            </c:rich>
          </c:tx>
          <c:layout>
            <c:manualLayout>
              <c:xMode val="edge"/>
              <c:yMode val="edge"/>
              <c:x val="1.5603017312658212E-2"/>
              <c:y val="0.462310855210895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6626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altLang="ko-KR"/>
              <a:t>PGE</a:t>
            </a:r>
            <a:r>
              <a:rPr lang="en-US" altLang="ko-KR" baseline="-25000"/>
              <a:t>2</a:t>
            </a:r>
            <a:r>
              <a:rPr lang="en-US" altLang="ko-KR" baseline="0"/>
              <a:t> </a:t>
            </a:r>
            <a:r>
              <a:rPr lang="ko-KR" altLang="en-US" baseline="0"/>
              <a:t>농도 </a:t>
            </a:r>
            <a:r>
              <a:rPr lang="en-US" altLang="ko-KR" baseline="0"/>
              <a:t>(</a:t>
            </a:r>
            <a:r>
              <a:rPr lang="ko-KR" altLang="en-US"/>
              <a:t>중년</a:t>
            </a:r>
            <a:r>
              <a:rPr lang="ko-KR"/>
              <a:t> 남성</a:t>
            </a:r>
            <a:r>
              <a:rPr lang="en-US" altLang="ko-KR"/>
              <a:t>)</a:t>
            </a:r>
            <a:endParaRPr lang="ko-K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20462991696879329"/>
          <c:y val="0.20502981322585337"/>
          <c:w val="0.76575233943137122"/>
          <c:h val="0.6150467420386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Sheet1!$C$21</c:f>
              <c:strCache>
                <c:ptCount val="1"/>
                <c:pt idx="0">
                  <c:v>0주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Sheet1!$D$22:$G$22</c:f>
                <c:numCache>
                  <c:formatCode>General</c:formatCode>
                  <c:ptCount val="4"/>
                  <c:pt idx="0">
                    <c:v>131.5</c:v>
                  </c:pt>
                  <c:pt idx="1">
                    <c:v>65.900000000000006</c:v>
                  </c:pt>
                  <c:pt idx="2">
                    <c:v>104.6</c:v>
                  </c:pt>
                  <c:pt idx="3">
                    <c:v>45.3</c:v>
                  </c:pt>
                </c:numCache>
              </c:numRef>
            </c:plus>
            <c:minus>
              <c:numRef>
                <c:f>Sheet1!$D$22:$G$22</c:f>
                <c:numCache>
                  <c:formatCode>General</c:formatCode>
                  <c:ptCount val="4"/>
                  <c:pt idx="0">
                    <c:v>131.5</c:v>
                  </c:pt>
                  <c:pt idx="1">
                    <c:v>65.900000000000006</c:v>
                  </c:pt>
                  <c:pt idx="2">
                    <c:v>104.6</c:v>
                  </c:pt>
                  <c:pt idx="3">
                    <c:v>45.3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Sheet1!$D$20:$G$20</c:f>
              <c:numCache>
                <c:formatCode>General</c:formatCode>
                <c:ptCount val="4"/>
                <c:pt idx="0">
                  <c:v>0</c:v>
                </c:pt>
                <c:pt idx="1">
                  <c:v>1.35</c:v>
                </c:pt>
                <c:pt idx="2">
                  <c:v>2.7</c:v>
                </c:pt>
                <c:pt idx="3">
                  <c:v>4.05</c:v>
                </c:pt>
              </c:numCache>
            </c:numRef>
          </c:cat>
          <c:val>
            <c:numRef>
              <c:f>Sheet1!$D$21:$G$21</c:f>
              <c:numCache>
                <c:formatCode>General</c:formatCode>
                <c:ptCount val="4"/>
                <c:pt idx="0">
                  <c:v>467.3</c:v>
                </c:pt>
                <c:pt idx="1">
                  <c:v>384.1</c:v>
                </c:pt>
                <c:pt idx="2">
                  <c:v>507.4</c:v>
                </c:pt>
                <c:pt idx="3">
                  <c:v>419.7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E4-4FF7-BF43-1AC047AAB32D}"/>
            </c:ext>
          </c:extLst>
        </c:ser>
        <c:ser>
          <c:idx val="1"/>
          <c:order val="1"/>
          <c:tx>
            <c:strRef>
              <c:f>Sheet1!$C$23</c:f>
              <c:strCache>
                <c:ptCount val="1"/>
                <c:pt idx="0">
                  <c:v>12주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Sheet1!$D$24:$G$24</c:f>
                <c:numCache>
                  <c:formatCode>General</c:formatCode>
                  <c:ptCount val="4"/>
                  <c:pt idx="0">
                    <c:v>81.099999999999994</c:v>
                  </c:pt>
                  <c:pt idx="1">
                    <c:v>164.4</c:v>
                  </c:pt>
                  <c:pt idx="2">
                    <c:v>66.7</c:v>
                  </c:pt>
                  <c:pt idx="3">
                    <c:v>56</c:v>
                  </c:pt>
                </c:numCache>
              </c:numRef>
            </c:plus>
            <c:minus>
              <c:numRef>
                <c:f>Sheet1!$D$24:$G$24</c:f>
                <c:numCache>
                  <c:formatCode>General</c:formatCode>
                  <c:ptCount val="4"/>
                  <c:pt idx="0">
                    <c:v>81.099999999999994</c:v>
                  </c:pt>
                  <c:pt idx="1">
                    <c:v>164.4</c:v>
                  </c:pt>
                  <c:pt idx="2">
                    <c:v>66.7</c:v>
                  </c:pt>
                  <c:pt idx="3">
                    <c:v>56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Sheet1!$D$20:$G$20</c:f>
              <c:numCache>
                <c:formatCode>General</c:formatCode>
                <c:ptCount val="4"/>
                <c:pt idx="0">
                  <c:v>0</c:v>
                </c:pt>
                <c:pt idx="1">
                  <c:v>1.35</c:v>
                </c:pt>
                <c:pt idx="2">
                  <c:v>2.7</c:v>
                </c:pt>
                <c:pt idx="3">
                  <c:v>4.05</c:v>
                </c:pt>
              </c:numCache>
            </c:numRef>
          </c:cat>
          <c:val>
            <c:numRef>
              <c:f>Sheet1!$D$23:$G$23</c:f>
              <c:numCache>
                <c:formatCode>General</c:formatCode>
                <c:ptCount val="4"/>
                <c:pt idx="0">
                  <c:v>410.3</c:v>
                </c:pt>
                <c:pt idx="1">
                  <c:v>424.8</c:v>
                </c:pt>
                <c:pt idx="2">
                  <c:v>323.10000000000002</c:v>
                </c:pt>
                <c:pt idx="3">
                  <c:v>220.1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E4-4FF7-BF43-1AC047AAB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266944"/>
        <c:axId val="266267360"/>
      </c:barChart>
      <c:catAx>
        <c:axId val="2662669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EPA </a:t>
                </a:r>
                <a:r>
                  <a:rPr lang="ko-KR" altLang="en-US"/>
                  <a:t>섭취량 </a:t>
                </a:r>
                <a:r>
                  <a:rPr lang="en-US" altLang="ko-KR"/>
                  <a:t>(</a:t>
                </a:r>
                <a:r>
                  <a:rPr lang="ko-KR" altLang="en-US"/>
                  <a:t> </a:t>
                </a:r>
                <a:r>
                  <a:rPr lang="en-US" altLang="ko-KR"/>
                  <a:t>g/day)</a:t>
                </a:r>
                <a:endParaRPr lang="ko-KR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66267360"/>
        <c:crosses val="autoZero"/>
        <c:auto val="1"/>
        <c:lblAlgn val="ctr"/>
        <c:lblOffset val="100"/>
        <c:noMultiLvlLbl val="0"/>
      </c:catAx>
      <c:valAx>
        <c:axId val="2662673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altLang="ko-KR"/>
                  <a:t>μ</a:t>
                </a:r>
                <a:r>
                  <a:rPr lang="en-US" altLang="ko-KR"/>
                  <a:t>g/L</a:t>
                </a:r>
                <a:endParaRPr lang="ko-KR" altLang="en-US"/>
              </a:p>
            </c:rich>
          </c:tx>
          <c:layout>
            <c:manualLayout>
              <c:xMode val="edge"/>
              <c:yMode val="edge"/>
              <c:x val="1.5603017312658212E-2"/>
              <c:y val="0.462310855210895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6626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solidFill>
                <a:srgbClr val="FABC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1A9-4458-8613-8B22A68359F4}"/>
              </c:ext>
            </c:extLst>
          </c:dPt>
          <c:dPt>
            <c:idx val="1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1A9-4458-8613-8B22A68359F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1A9-4458-8613-8B22A68359F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1A9-4458-8613-8B22A68359F4}"/>
              </c:ext>
            </c:extLst>
          </c:dPt>
          <c:cat>
            <c:strRef>
              <c:f>Sheet1!$A$2:$A$5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A9-4458-8613-8B22A6835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0.17077</cdr:x>
      <cdr:y>0.16314</cdr:y>
    </cdr:from>
    <cdr:to>
      <cdr:x>0.50005</cdr:x>
      <cdr:y>0.28608</cdr:y>
    </cdr:to>
    <cdr:sp macro="" textlink="">
      <cdr:nvSpPr>
        <cdr:cNvPr id="2" name="TextBox 19"/>
        <cdr:cNvSpPr txBox="1"/>
      </cdr:nvSpPr>
      <cdr:spPr>
        <a:xfrm xmlns:a="http://schemas.openxmlformats.org/drawingml/2006/main">
          <a:off x="632315" y="336935"/>
          <a:ext cx="121920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sz="105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39.87</a:t>
          </a:r>
          <a:endParaRPr lang="ko-KR" altLang="en-US" sz="1050" dirty="0">
            <a:solidFill>
              <a:schemeClr val="bg2">
                <a:lumMod val="25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162F3D-A725-42E1-8330-51C7218091F3}" type="datetimeFigureOut">
              <a:rPr lang="ko-KR" altLang="en-US" smtClean="0"/>
              <a:t>2024-10-14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901B98-6A0E-442A-9BFC-41470BFB42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427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2E70B-FF16-4E8D-AFC2-02F943E639E8}" type="datetimeFigureOut">
              <a:rPr lang="ko-KR" altLang="en-US" smtClean="0"/>
              <a:t>2024-10-14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7F68E-D755-4228-92DF-4FD3C610F9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11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7F68E-D755-4228-92DF-4FD3C610F906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0610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7F68E-D755-4228-92DF-4FD3C610F90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780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7F68E-D755-4228-92DF-4FD3C610F90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002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>
            <a:off x="9846734" y="6538461"/>
            <a:ext cx="229534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7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2023  GCOOP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39131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11236023" y="6627706"/>
            <a:ext cx="672958" cy="120228"/>
          </a:xfrm>
          <a:prstGeom prst="rect">
            <a:avLst/>
          </a:prstGeom>
        </p:spPr>
      </p:pic>
      <p:cxnSp>
        <p:nvCxnSpPr>
          <p:cNvPr id="5" name="직선 연결선 4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1810268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All Rights Reserved.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1863523" y="2743204"/>
            <a:ext cx="8495818" cy="3229336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774074" y="1666397"/>
            <a:ext cx="9499667" cy="86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은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 광고로 인하여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피해가 가지 않도록 건전한 광고 문화에 힘쓰고 있습니다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</a:t>
            </a:r>
            <a:r>
              <a:rPr lang="en-US" altLang="ko-KR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식품의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과대광고에 관한 법률을 참고 하시어 허위 과대광고로 이어지지 않도록 많은 협조 부탁드립니다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교육을 위한 자료로 외부 반출 및 별도 게시를 할 수 없습니다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2035892" y="3420517"/>
            <a:ext cx="522808" cy="2344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06.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07.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08.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09.</a:t>
            </a:r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999777" y="2912149"/>
            <a:ext cx="9499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건강기능식품〮식품의 </a:t>
            </a:r>
            <a:r>
              <a:rPr lang="ko-KR" altLang="en-US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과대광고에 관한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법률 </a:t>
            </a:r>
          </a:p>
        </p:txBody>
      </p:sp>
      <p:sp>
        <p:nvSpPr>
          <p:cNvPr id="17" name="설명선 1 16"/>
          <p:cNvSpPr/>
          <p:nvPr userDrawn="1"/>
        </p:nvSpPr>
        <p:spPr>
          <a:xfrm>
            <a:off x="671332" y="1250066"/>
            <a:ext cx="816015" cy="468775"/>
          </a:xfrm>
          <a:prstGeom prst="borderCallout1">
            <a:avLst>
              <a:gd name="adj1" fmla="val 48379"/>
              <a:gd name="adj2" fmla="val 102305"/>
              <a:gd name="adj3" fmla="val 91512"/>
              <a:gd name="adj4" fmla="val 147483"/>
            </a:avLst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Important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Notice</a:t>
            </a:r>
            <a:endParaRPr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3440" y="6046328"/>
            <a:ext cx="86700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발췌 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 등의 표시 ∙ 광고에 관한 법률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약칭 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식품표시광고법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[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2020. 4. 7 ] [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법률 제 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17246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2020. 4. 7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일부 개정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7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식품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등의 표시 ∙ 광고에 관한 법률 시행 규칙 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2019. 4. 25 ] [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총리 령 제 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1535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 2019. 4. 25 </a:t>
            </a:r>
            <a:r>
              <a:rPr lang="ko-KR" altLang="en-US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일부 개정</a:t>
            </a:r>
            <a:r>
              <a:rPr lang="en-US" altLang="ko-KR" sz="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2348968" y="3426304"/>
            <a:ext cx="8980884" cy="2344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질병의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예방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치료에 효능이 있는 것으로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등을 의약품으로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건강기능식품이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아닌 것을 건강기능식품으로 인식할 우려가 있는 표시 또는 광고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거짓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과장된 표시 또는 광고  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소비자를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기만하는 표시 또는 광고  </a:t>
            </a: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다른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업체나 다른 업체의 제품을 비방하는 표시 또는 광고  </a:t>
            </a: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객관적인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근거 없이 자기 또는 자기의 식품 등을 다른 영업자나 다른 영업자의 식품 등과 부당하게 비교하는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표시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또는 광고  </a:t>
            </a: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사행심을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조장하거나 음란한 표현을 사용하여 공중도덕이나 사회윤리를 현저하게 침해하는 표시 또는 광고  </a:t>
            </a: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영업자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준수 사항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제조시설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유통기한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부패 사행성 조장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위반하여 표시 또는 광고 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886251" y="1767749"/>
            <a:ext cx="641530" cy="106515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99"/>
          <a:stretch/>
        </p:blipFill>
        <p:spPr>
          <a:xfrm>
            <a:off x="532834" y="331193"/>
            <a:ext cx="724467" cy="33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18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All Rights Reserved.</a:t>
            </a: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99"/>
          <a:stretch/>
        </p:blipFill>
        <p:spPr>
          <a:xfrm>
            <a:off x="532834" y="331193"/>
            <a:ext cx="724467" cy="33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45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33660-39C0-457F-8E68-7695D3FF499F}" type="datetimeFigureOut">
              <a:rPr lang="ko-KR" altLang="en-US" smtClean="0"/>
              <a:t>2024-10-14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42710-1F9A-466C-81AA-6FF001AF7E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8599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F5EDEB"/>
            </a:solidFill>
          </a:ln>
        </p:spPr>
      </p:pic>
    </p:spTree>
    <p:extLst>
      <p:ext uri="{BB962C8B-B14F-4D97-AF65-F5344CB8AC3E}">
        <p14:creationId xmlns:p14="http://schemas.microsoft.com/office/powerpoint/2010/main" val="218245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3382" y="1242399"/>
            <a:ext cx="5338525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spc="-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〮 내부교육을  위한  자료로서  외부에  배포되거나  게시  되지  않도록  </a:t>
            </a:r>
            <a:r>
              <a:rPr lang="ko-KR" altLang="en-US" sz="10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각별히 </a:t>
            </a:r>
            <a:r>
              <a:rPr lang="ko-KR" altLang="en-US" sz="1000" spc="-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주의해 주시기  바랍니다</a:t>
            </a:r>
            <a:r>
              <a:rPr lang="en-US" altLang="ko-KR" sz="10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endParaRPr lang="ko-KR" altLang="en-US" sz="1000" spc="-15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647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5770485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43129"/>
              </p:ext>
            </p:extLst>
          </p:nvPr>
        </p:nvGraphicFramePr>
        <p:xfrm>
          <a:off x="942916" y="3074821"/>
          <a:ext cx="3777673" cy="868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7673">
                  <a:extLst>
                    <a:ext uri="{9D8B030D-6E8A-4147-A177-3AD203B41FA5}">
                      <a16:colId xmlns:a16="http://schemas.microsoft.com/office/drawing/2014/main" val="2693793627"/>
                    </a:ext>
                  </a:extLst>
                </a:gridCol>
              </a:tblGrid>
              <a:tr h="868989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99261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31146" y="3142696"/>
            <a:ext cx="22371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spc="-150" dirty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Contents</a:t>
            </a:r>
            <a:endParaRPr lang="ko-KR" altLang="en-US" sz="4000" spc="-150" dirty="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6714" y="949911"/>
            <a:ext cx="3684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spc="-150" dirty="0" smtClean="0">
                <a:solidFill>
                  <a:srgbClr val="C00000"/>
                </a:solidFill>
                <a:latin typeface="Arial Black" panose="020B0A04020102020204" pitchFamily="34" charset="0"/>
                <a:ea typeface="맑은 고딕" panose="020B0503020000020004" pitchFamily="50" charset="-127"/>
              </a:rPr>
              <a:t>1. </a:t>
            </a:r>
            <a:endParaRPr lang="ko-KR" altLang="en-US" sz="5400" spc="-150" dirty="0">
              <a:solidFill>
                <a:srgbClr val="C00000"/>
              </a:solidFill>
              <a:latin typeface="Arial Black" panose="020B0A0402010202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920425" y="1016039"/>
            <a:ext cx="27142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 배경 </a:t>
            </a:r>
            <a:r>
              <a:rPr lang="en-US" altLang="ko-KR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2400" spc="-15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921904" y="1434770"/>
            <a:ext cx="5382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한국인 식생활의 서구화 </a:t>
            </a:r>
            <a:r>
              <a:rPr lang="en-US" altLang="ko-KR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 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심혈관질환자의 증가  </a:t>
            </a:r>
            <a:r>
              <a:rPr lang="en-US" altLang="ko-KR" sz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</a:t>
            </a:r>
            <a:r>
              <a:rPr lang="en-US" altLang="ko-KR" sz="12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각 기관의</a:t>
            </a:r>
            <a:r>
              <a:rPr lang="en-US" altLang="ko-KR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</a:t>
            </a:r>
            <a:endParaRPr lang="ko-KR" altLang="en-US" sz="1200" spc="-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53704" y="2025588"/>
            <a:ext cx="3684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spc="-150" dirty="0" smtClean="0">
                <a:solidFill>
                  <a:srgbClr val="C00000"/>
                </a:solidFill>
                <a:latin typeface="Arial Black" panose="020B0A04020102020204" pitchFamily="34" charset="0"/>
                <a:ea typeface="맑은 고딕" panose="020B0503020000020004" pitchFamily="50" charset="-127"/>
              </a:rPr>
              <a:t>2. </a:t>
            </a:r>
            <a:endParaRPr lang="ko-KR" altLang="en-US" sz="5400" spc="-150" dirty="0">
              <a:solidFill>
                <a:srgbClr val="C00000"/>
              </a:solidFill>
              <a:latin typeface="Arial Black" panose="020B0A0402010202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957415" y="2091717"/>
            <a:ext cx="18678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  <a:endParaRPr lang="ko-KR" altLang="en-US" sz="2400" spc="-15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967772" y="2537081"/>
            <a:ext cx="5382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지방산의 종류 </a:t>
            </a:r>
            <a:r>
              <a:rPr lang="ko-KR" altLang="en-US" sz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 </a:t>
            </a:r>
            <a:r>
              <a:rPr lang="en-US" altLang="ko-KR" sz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en-US" altLang="ko-KR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적정 비율 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 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2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2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부족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l 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2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란</a:t>
            </a:r>
            <a:r>
              <a:rPr lang="en-US" altLang="ko-KR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200" spc="-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72939" y="3181165"/>
            <a:ext cx="3684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spc="-150" dirty="0" smtClean="0">
                <a:solidFill>
                  <a:srgbClr val="C00000"/>
                </a:solidFill>
                <a:latin typeface="Arial Black" panose="020B0A04020102020204" pitchFamily="34" charset="0"/>
                <a:ea typeface="맑은 고딕" panose="020B0503020000020004" pitchFamily="50" charset="-127"/>
              </a:rPr>
              <a:t>3. </a:t>
            </a:r>
            <a:endParaRPr lang="ko-KR" altLang="en-US" sz="5400" spc="-150" dirty="0">
              <a:solidFill>
                <a:srgbClr val="C00000"/>
              </a:solidFill>
              <a:latin typeface="Arial Black" panose="020B0A0402010202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987007" y="3692658"/>
            <a:ext cx="5382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기능성 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  </a:t>
            </a:r>
            <a:r>
              <a:rPr lang="en-US" altLang="ko-KR" sz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혈행 건강 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  </a:t>
            </a:r>
            <a:r>
              <a:rPr lang="ko-KR" altLang="en-US" sz="12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주원료에 따른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  </a:t>
            </a:r>
            <a:r>
              <a:rPr lang="ko-KR" altLang="en-US" sz="12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2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효능 </a:t>
            </a:r>
            <a:r>
              <a:rPr lang="en-US" altLang="ko-KR" sz="12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200" spc="-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967772" y="3220661"/>
            <a:ext cx="21563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endParaRPr lang="ko-KR" altLang="en-US" sz="2400" spc="-15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92174" y="4203577"/>
            <a:ext cx="3684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spc="-150" dirty="0" smtClean="0">
                <a:solidFill>
                  <a:srgbClr val="C00000"/>
                </a:solidFill>
                <a:latin typeface="Arial Black" panose="020B0A04020102020204" pitchFamily="34" charset="0"/>
                <a:ea typeface="맑은 고딕" panose="020B0503020000020004" pitchFamily="50" charset="-127"/>
              </a:rPr>
              <a:t>4. </a:t>
            </a:r>
            <a:endParaRPr lang="ko-KR" altLang="en-US" sz="5400" spc="-150" dirty="0">
              <a:solidFill>
                <a:srgbClr val="C00000"/>
              </a:solidFill>
              <a:latin typeface="Arial Black" panose="020B0A0402010202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006242" y="4715070"/>
            <a:ext cx="5382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영양불균형시대 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  </a:t>
            </a:r>
            <a:r>
              <a:rPr lang="en-US" altLang="ko-KR" sz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종합비타민의 필요성 </a:t>
            </a:r>
            <a:r>
              <a:rPr lang="ko-KR" altLang="en-US" sz="12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정의 </a:t>
            </a:r>
            <a:r>
              <a:rPr lang="en-US" altLang="ko-KR" sz="1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 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 효능</a:t>
            </a:r>
            <a:endParaRPr lang="ko-KR" altLang="en-US" sz="1200" spc="-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987007" y="4243074"/>
            <a:ext cx="1627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</a:t>
            </a:r>
            <a:endParaRPr lang="ko-KR" altLang="en-US" sz="2400" spc="-15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02531" y="5305888"/>
            <a:ext cx="3684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spc="-150" dirty="0" smtClean="0">
                <a:solidFill>
                  <a:srgbClr val="C00000"/>
                </a:solidFill>
                <a:latin typeface="Arial Black" panose="020B0A04020102020204" pitchFamily="34" charset="0"/>
                <a:ea typeface="맑은 고딕" panose="020B0503020000020004" pitchFamily="50" charset="-127"/>
              </a:rPr>
              <a:t>5. </a:t>
            </a:r>
            <a:endParaRPr lang="ko-KR" altLang="en-US" sz="5400" spc="-150" dirty="0">
              <a:solidFill>
                <a:srgbClr val="C00000"/>
              </a:solidFill>
              <a:latin typeface="Arial Black" panose="020B0A0402010202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998843" y="5799626"/>
            <a:ext cx="5382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  </a:t>
            </a:r>
            <a:r>
              <a:rPr lang="en-US" altLang="ko-KR" sz="1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  </a:t>
            </a:r>
            <a:r>
              <a:rPr lang="en-US" altLang="ko-KR" sz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  <a:endParaRPr lang="ko-KR" altLang="en-US" sz="1200" spc="-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979608" y="5327630"/>
            <a:ext cx="1338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2400" spc="-15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150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808879" y="33106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권장 배경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28204" y="33106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한국인의 식생활 서구화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0624" y="1969166"/>
            <a:ext cx="481843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한국인의 연간 육류 소비량 증가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941" y="2536997"/>
            <a:ext cx="4799709" cy="326730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59966" y="2657822"/>
            <a:ext cx="44260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인당 육류 소비량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전체 육류 소비량의 빠른 증가 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56637" y="2915141"/>
            <a:ext cx="4721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육류 소비량 증가로 인한 포화지방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콜레스테롤 섭취 증가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19446" y="1967493"/>
            <a:ext cx="502469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한국인의 </a:t>
            </a:r>
            <a:r>
              <a:rPr lang="ko-KR" altLang="en-US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평균 지방 섭취량 상승</a:t>
            </a:r>
            <a:endParaRPr lang="ko-KR" altLang="en-US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19274" y="2590552"/>
            <a:ext cx="5024866" cy="321012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501205" y="2628600"/>
            <a:ext cx="5003259" cy="610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최근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년간 한국인 하루 평균 지방 섭취량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835 g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상승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성인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38%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적정 비율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칼로리 대비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7%)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초과하여 포화지방 섭취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302995" y="1087490"/>
            <a:ext cx="605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한국인의 식생활 서구화로 영양불균형 증가 </a:t>
            </a:r>
            <a:endParaRPr lang="ko-KR" altLang="en-US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62025" y="5982219"/>
            <a:ext cx="10509538" cy="4140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식생활 서구화 → 육류</a:t>
            </a:r>
            <a:r>
              <a:rPr lang="en-US" altLang="ko-KR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지방 및 포화지방산 섭취 증가 </a:t>
            </a:r>
            <a:r>
              <a:rPr lang="ko-KR" altLang="en-US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→ 건강 위험인자 증가 </a:t>
            </a:r>
            <a:endParaRPr lang="ko-KR" altLang="en-US" sz="16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val="18560124"/>
              </p:ext>
            </p:extLst>
          </p:nvPr>
        </p:nvGraphicFramePr>
        <p:xfrm>
          <a:off x="1411617" y="3541124"/>
          <a:ext cx="3872056" cy="1980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259633" y="3350349"/>
            <a:ext cx="9423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spc="-1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ko-KR" altLang="en-US" sz="1050" spc="-1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단위 </a:t>
            </a:r>
            <a:r>
              <a:rPr lang="en-US" altLang="ko-KR" sz="1050" spc="-1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k g)</a:t>
            </a:r>
            <a:endParaRPr lang="ko-KR" altLang="en-US" sz="1050" spc="-1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07774" y="3978608"/>
            <a:ext cx="1219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spc="-15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050" spc="-15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인당 육류 소비량 </a:t>
            </a:r>
            <a:endParaRPr lang="ko-KR" altLang="en-US" sz="1050" spc="-15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57129" y="4504234"/>
            <a:ext cx="1219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spc="-150" dirty="0" smtClean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 육류 소비량</a:t>
            </a:r>
            <a:endParaRPr lang="ko-KR" altLang="en-US" sz="1050" spc="-150" dirty="0">
              <a:solidFill>
                <a:schemeClr val="accent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16221" y="5518161"/>
            <a:ext cx="22797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pc="-1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 </a:t>
            </a:r>
            <a:r>
              <a:rPr lang="ko-KR" altLang="en-US" sz="900" spc="-1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출처</a:t>
            </a:r>
            <a:r>
              <a:rPr lang="en-US" altLang="ko-KR" sz="900" spc="-1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ko-KR" altLang="en-US" sz="900" spc="-1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한국육류유통 수출협회소비연합 </a:t>
            </a:r>
            <a:r>
              <a:rPr lang="en-US" altLang="ko-KR" sz="900" spc="-1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900" spc="-1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차트 5"/>
          <p:cNvGraphicFramePr/>
          <p:nvPr>
            <p:extLst>
              <p:ext uri="{D42A27DB-BD31-4B8C-83A1-F6EECF244321}">
                <p14:modId xmlns:p14="http://schemas.microsoft.com/office/powerpoint/2010/main" val="1737384695"/>
              </p:ext>
            </p:extLst>
          </p:nvPr>
        </p:nvGraphicFramePr>
        <p:xfrm>
          <a:off x="7138406" y="3489649"/>
          <a:ext cx="3702634" cy="2065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0110651" y="5528037"/>
            <a:ext cx="15867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출처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: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한국영양통계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TextBox 19"/>
          <p:cNvSpPr txBox="1"/>
          <p:nvPr/>
        </p:nvSpPr>
        <p:spPr>
          <a:xfrm>
            <a:off x="8891036" y="3628612"/>
            <a:ext cx="1219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47.86</a:t>
            </a:r>
            <a:endParaRPr lang="ko-KR" altLang="en-US" sz="105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19"/>
          <p:cNvSpPr txBox="1"/>
          <p:nvPr/>
        </p:nvSpPr>
        <p:spPr>
          <a:xfrm>
            <a:off x="10013725" y="3612684"/>
            <a:ext cx="1219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48.22</a:t>
            </a:r>
            <a:endParaRPr lang="ko-KR" altLang="en-US" sz="105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9086790" y="4347877"/>
            <a:ext cx="1285119" cy="267666"/>
          </a:xfrm>
          <a:prstGeom prst="rect">
            <a:avLst/>
          </a:prstGeom>
          <a:solidFill>
            <a:srgbClr val="FABC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spc="-1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 </a:t>
            </a:r>
            <a:r>
              <a:rPr lang="ko-KR" altLang="en-US" sz="1000" spc="-1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년간   </a:t>
            </a:r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835  g  </a:t>
            </a:r>
            <a:r>
              <a:rPr lang="ko-KR" altLang="en-US" sz="1000" spc="-1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상승</a:t>
            </a:r>
            <a:endParaRPr lang="ko-KR" altLang="en-US" sz="1000" spc="-1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879492" y="1244672"/>
            <a:ext cx="360275" cy="38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0665" y="2761069"/>
            <a:ext cx="362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심혈관 </a:t>
            </a:r>
            <a:r>
              <a:rPr lang="ko-KR" altLang="en-US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질환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이란</a:t>
            </a:r>
            <a:r>
              <a:rPr lang="en-US" altLang="ko-KR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0" name="차트 9"/>
          <p:cNvGraphicFramePr/>
          <p:nvPr>
            <p:extLst>
              <p:ext uri="{D42A27DB-BD31-4B8C-83A1-F6EECF244321}">
                <p14:modId xmlns:p14="http://schemas.microsoft.com/office/powerpoint/2010/main" val="4228399657"/>
              </p:ext>
            </p:extLst>
          </p:nvPr>
        </p:nvGraphicFramePr>
        <p:xfrm>
          <a:off x="6138224" y="2611251"/>
          <a:ext cx="5781964" cy="3352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48184" y="2980697"/>
            <a:ext cx="970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103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7634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43264" y="2793732"/>
            <a:ext cx="970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110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8388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566625" y="2597340"/>
            <a:ext cx="970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119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9449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652278" y="2505317"/>
            <a:ext cx="970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2123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708466" y="2420860"/>
            <a:ext cx="970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129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3882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180432" y="6111288"/>
            <a:ext cx="1499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심사평가원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21657" y="1554020"/>
            <a:ext cx="5350097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국내 심혈관 질환 진료 인원수</a:t>
            </a:r>
            <a:endParaRPr lang="ko-KR" altLang="en-US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898154" y="1711202"/>
            <a:ext cx="360275" cy="3833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808879" y="33106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권장 배경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28204" y="33106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심혈관 질환 환자의 증가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38823" y="3142688"/>
            <a:ext cx="4982057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심장에 산소와 영양소를 공급하는 관상동맥이 막히거나 좁아져서 심장근육에 적절한 혈액 공급이 되지 않는 질환 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33727" y="4458618"/>
            <a:ext cx="362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심혈관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질환 통계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69925" y="4886891"/>
            <a:ext cx="49820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암 이어 국내 사망원인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위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(2021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 사망원인 통계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562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3415" y="1565486"/>
            <a:ext cx="9902758" cy="65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8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WHO </a:t>
            </a:r>
            <a:r>
              <a:rPr lang="ko-KR" altLang="en-US" sz="28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ko-KR" altLang="en-US" sz="28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캐나다</a:t>
            </a:r>
            <a:r>
              <a:rPr lang="en-US" altLang="ko-KR" sz="28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8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</a:t>
            </a:r>
            <a:r>
              <a:rPr lang="en-US" altLang="ko-KR" sz="28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8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유럽 </a:t>
            </a: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등지에서 </a:t>
            </a: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권장하는 오메가</a:t>
            </a:r>
            <a:r>
              <a:rPr lang="en-US" altLang="ko-KR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2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섭취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16" y="2973264"/>
            <a:ext cx="1694749" cy="1819074"/>
          </a:xfrm>
          <a:prstGeom prst="rect">
            <a:avLst/>
          </a:prstGeom>
        </p:spPr>
      </p:pic>
      <p:pic>
        <p:nvPicPr>
          <p:cNvPr id="9" name="Picture 2" descr="캐나다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355" y="3348624"/>
            <a:ext cx="1577476" cy="104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국립보건원 (미국) - 위키백과, 우리 모두의 백과사전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011" y="3228413"/>
            <a:ext cx="1332620" cy="133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890" y="2974655"/>
            <a:ext cx="1566932" cy="16145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890961" y="4978405"/>
            <a:ext cx="1310289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세계보건기구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22357" y="4994619"/>
            <a:ext cx="1310289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캐나다보건성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14842" y="4962801"/>
            <a:ext cx="1472416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미국국립보건원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90453" y="4977823"/>
            <a:ext cx="1472416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미국심장학회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0543" y="5296176"/>
            <a:ext cx="2188723" cy="303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World Health Organization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33028" y="5322117"/>
            <a:ext cx="2188723" cy="311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Health Canada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98919" y="5289108"/>
            <a:ext cx="2188723" cy="311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American Stoke Association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87122" y="5277328"/>
            <a:ext cx="2188723" cy="311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National Institute of Health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28204" y="33106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각 기관의 오메가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권장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권장 배경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004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권장 배경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305022"/>
              </p:ext>
            </p:extLst>
          </p:nvPr>
        </p:nvGraphicFramePr>
        <p:xfrm>
          <a:off x="1955842" y="1880244"/>
          <a:ext cx="8073053" cy="3599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151">
                  <a:extLst>
                    <a:ext uri="{9D8B030D-6E8A-4147-A177-3AD203B41FA5}">
                      <a16:colId xmlns:a16="http://schemas.microsoft.com/office/drawing/2014/main" val="4208231044"/>
                    </a:ext>
                  </a:extLst>
                </a:gridCol>
                <a:gridCol w="4305830">
                  <a:extLst>
                    <a:ext uri="{9D8B030D-6E8A-4147-A177-3AD203B41FA5}">
                      <a16:colId xmlns:a16="http://schemas.microsoft.com/office/drawing/2014/main" val="1882282292"/>
                    </a:ext>
                  </a:extLst>
                </a:gridCol>
                <a:gridCol w="2792072">
                  <a:extLst>
                    <a:ext uri="{9D8B030D-6E8A-4147-A177-3AD203B41FA5}">
                      <a16:colId xmlns:a16="http://schemas.microsoft.com/office/drawing/2014/main" val="1412844346"/>
                    </a:ext>
                  </a:extLst>
                </a:gridCol>
              </a:tblGrid>
              <a:tr h="356984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국제기관 또는 기관명 </a:t>
                      </a:r>
                      <a:endParaRPr lang="ko-KR" altLang="en-US" sz="13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300" b="0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일일 권장 섭취량</a:t>
                      </a:r>
                      <a:endParaRPr lang="ko-KR" altLang="en-US" sz="1300" b="0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929819"/>
                  </a:ext>
                </a:extLst>
              </a:tr>
              <a:tr h="323409">
                <a:tc rowSpan="7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성인</a:t>
                      </a:r>
                      <a:endParaRPr lang="ko-KR" altLang="en-US" sz="14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식약처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500-2000 mg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43638"/>
                  </a:ext>
                </a:extLst>
              </a:tr>
              <a:tr h="3234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COMA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200" b="0" kern="1200" baseline="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영국식의약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정책위원회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200 mg EPA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및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DHA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383629"/>
                  </a:ext>
                </a:extLst>
              </a:tr>
              <a:tr h="3234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NATO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북미 </a:t>
                      </a:r>
                      <a:r>
                        <a:rPr lang="ko-KR" altLang="en-US" sz="1200" b="0" kern="1200" baseline="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처장의약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협회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800 mg EPA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및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DHA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0171791"/>
                  </a:ext>
                </a:extLst>
              </a:tr>
              <a:tr h="3234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Health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and Welfare Canada(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캐나다 </a:t>
                      </a:r>
                      <a:r>
                        <a:rPr lang="ko-KR" altLang="en-US" sz="1200" b="0" kern="1200" baseline="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보건복지국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1000 mg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– 1800 mg 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오메가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923338"/>
                  </a:ext>
                </a:extLst>
              </a:tr>
              <a:tr h="3234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British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Nutrition Foundation(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영국 </a:t>
                      </a:r>
                      <a:r>
                        <a:rPr lang="ko-KR" altLang="en-US" sz="1200" b="0" kern="1200" baseline="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영양기금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1000 mg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– 1800 mg 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오메가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lang="ko-KR" altLang="en-US" sz="1200" b="0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608961"/>
                  </a:ext>
                </a:extLst>
              </a:tr>
              <a:tr h="3234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Norway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National Nutrition Council (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노르웨이 </a:t>
                      </a:r>
                      <a:r>
                        <a:rPr lang="ko-KR" altLang="en-US" sz="1200" b="0" kern="1200" baseline="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영양국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1000 mg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– 1800 mg 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오메가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lang="ko-KR" altLang="en-US" sz="1200" b="0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71376"/>
                  </a:ext>
                </a:extLst>
              </a:tr>
              <a:tr h="32340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Denmark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/Finland Ministry of Health (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덴마크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핀란드 </a:t>
                      </a:r>
                      <a:r>
                        <a:rPr lang="ko-KR" altLang="en-US" sz="1200" b="0" kern="1200" baseline="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영양부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1000 mg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– 1800 mg 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오메가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lang="ko-KR" altLang="en-US" sz="1200" b="0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555912"/>
                  </a:ext>
                </a:extLst>
              </a:tr>
              <a:tr h="323409">
                <a:tc rowSpan="3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유아</a:t>
                      </a:r>
                      <a:endParaRPr lang="ko-KR" altLang="en-US" sz="14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WHO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세계보건기구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400 mg (10kg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기준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828099"/>
                  </a:ext>
                </a:extLst>
              </a:tr>
              <a:tr h="32340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FAO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전미 농수산 식량 협회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400 mg (10kg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기준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7790756"/>
                  </a:ext>
                </a:extLst>
              </a:tr>
              <a:tr h="32340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ISSFAL (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국제 지방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지방산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연구학회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350-750mg (10kg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기준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004083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918526" y="5776993"/>
            <a:ext cx="8490856" cy="88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각 공공기관 에서는 위와 같이 오메가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지방산에 대해서 일일 권장 섭취량을 기준 하고 있습니다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우리나라 식약처에서는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EPA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DHA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를 최소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500 mg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2,000 mg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까지 권장하고 있습니다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영국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영양기금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노르웨이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영양국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덴마크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핀란드 영양부에서는 오메가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1000mg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1800mg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까지 섭취를 권장합니다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37370" y="1070374"/>
            <a:ext cx="5350097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기관별 일일 권장 섭취량</a:t>
            </a:r>
            <a:endParaRPr lang="ko-KR" altLang="en-US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28204" y="33106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각 기관의 오메가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권장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099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직선 연결선 67"/>
          <p:cNvCxnSpPr/>
          <p:nvPr/>
        </p:nvCxnSpPr>
        <p:spPr>
          <a:xfrm>
            <a:off x="3774413" y="2531832"/>
            <a:ext cx="3563" cy="311654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2639" y="1583743"/>
            <a:ext cx="5833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지방은 하나의 글리세롤에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개의 지방산이 붙어 만들어짐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66727" y="1068264"/>
            <a:ext cx="5350097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지방산의 종류</a:t>
            </a:r>
            <a:endParaRPr lang="ko-KR" altLang="en-US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7" name="그림 5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560690" y="1706204"/>
            <a:ext cx="259187" cy="275763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028204" y="33106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지방산의 종류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946902" y="2232311"/>
            <a:ext cx="1588701" cy="419009"/>
          </a:xfrm>
          <a:prstGeom prst="rect">
            <a:avLst/>
          </a:prstGeom>
          <a:solidFill>
            <a:srgbClr val="C0000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지방</a:t>
            </a:r>
          </a:p>
        </p:txBody>
      </p:sp>
      <p:sp>
        <p:nvSpPr>
          <p:cNvPr id="33" name="왼쪽 대괄호 32"/>
          <p:cNvSpPr/>
          <p:nvPr/>
        </p:nvSpPr>
        <p:spPr>
          <a:xfrm rot="16200000" flipH="1">
            <a:off x="3588461" y="897984"/>
            <a:ext cx="305585" cy="4230904"/>
          </a:xfrm>
          <a:prstGeom prst="leftBracke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201974" y="3231006"/>
            <a:ext cx="1527242" cy="364691"/>
          </a:xfrm>
          <a:prstGeom prst="rect">
            <a:avLst/>
          </a:prstGeom>
          <a:solidFill>
            <a:srgbClr val="FABC3F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지방산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91611" y="3231006"/>
            <a:ext cx="1527242" cy="341600"/>
          </a:xfrm>
          <a:prstGeom prst="rect">
            <a:avLst/>
          </a:prstGeom>
          <a:solidFill>
            <a:srgbClr val="FABC3F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글리세롤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왼쪽 대괄호 36"/>
          <p:cNvSpPr/>
          <p:nvPr/>
        </p:nvSpPr>
        <p:spPr>
          <a:xfrm rot="16200000" flipH="1">
            <a:off x="5944060" y="2084860"/>
            <a:ext cx="305585" cy="3769083"/>
          </a:xfrm>
          <a:prstGeom prst="leftBracke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393269" y="4207507"/>
            <a:ext cx="1527242" cy="3629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포화지방산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7341815" y="4202889"/>
            <a:ext cx="1527242" cy="3629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불포화지방산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왼쪽 대괄호 46"/>
          <p:cNvSpPr/>
          <p:nvPr/>
        </p:nvSpPr>
        <p:spPr>
          <a:xfrm rot="16200000" flipH="1">
            <a:off x="7962347" y="3533380"/>
            <a:ext cx="179965" cy="2646218"/>
          </a:xfrm>
          <a:prstGeom prst="leftBracke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872156" y="5025422"/>
            <a:ext cx="1663430" cy="33141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단일 불포화 지방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8509415" y="5020804"/>
            <a:ext cx="1663430" cy="33141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단일 불포화 지방</a:t>
            </a:r>
          </a:p>
        </p:txBody>
      </p:sp>
      <p:sp>
        <p:nvSpPr>
          <p:cNvPr id="51" name="왼쪽 대괄호 50"/>
          <p:cNvSpPr/>
          <p:nvPr/>
        </p:nvSpPr>
        <p:spPr>
          <a:xfrm rot="16200000" flipH="1">
            <a:off x="9268104" y="4649398"/>
            <a:ext cx="180493" cy="1981200"/>
          </a:xfrm>
          <a:prstGeom prst="leftBracket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923668" y="5764749"/>
            <a:ext cx="1543455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 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921715" y="5761524"/>
            <a:ext cx="1543455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 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200932" y="5747289"/>
            <a:ext cx="1543455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 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</a:p>
        </p:txBody>
      </p:sp>
      <p:cxnSp>
        <p:nvCxnSpPr>
          <p:cNvPr id="3" name="직선 연결선 2"/>
          <p:cNvCxnSpPr/>
          <p:nvPr/>
        </p:nvCxnSpPr>
        <p:spPr>
          <a:xfrm>
            <a:off x="6711950" y="5356834"/>
            <a:ext cx="3563" cy="311654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7658178" y="6123771"/>
            <a:ext cx="2684835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ALA,  EPA,  DHA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849968" y="4228465"/>
            <a:ext cx="1218300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u="sng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필수지방산</a:t>
            </a:r>
            <a:endParaRPr lang="ko-KR" altLang="en-US" sz="1100" u="sng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6" name="그림 6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720" y="4069080"/>
            <a:ext cx="359825" cy="312201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7590576" y="5788600"/>
            <a:ext cx="1580225" cy="745724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158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4112" y="4725255"/>
            <a:ext cx="4138824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시슬에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이중결합이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없는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지방산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동물성 기름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체내로 들어가면 잘 배출되지 않고 혈관과 몸에 축적되어 심혈관계 악영향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err="1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나쁜지방</a:t>
            </a:r>
            <a:endParaRPr lang="en-US" altLang="ko-KR" sz="1400" dirty="0" smtClean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소고기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돼지고기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가공식품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버터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32336" y="4636688"/>
            <a:ext cx="409708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시슬에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이중결합이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있는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지방산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식물성 지방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흡수 및 배출이 원활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HDL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콜레스테롤을 높여주며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LDL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콜레스테롤은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낮춰줌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좋은지방</a:t>
            </a:r>
            <a:endParaRPr lang="en-US" altLang="ko-KR" sz="14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견과류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올리브유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씨앗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853" y="1099366"/>
            <a:ext cx="5350097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지방산의 화학적 구조</a:t>
            </a:r>
            <a:endParaRPr lang="ko-KR" altLang="en-US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6168289" y="2466132"/>
            <a:ext cx="14796" cy="3746376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028204" y="33106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지방산의 종류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5"/>
          <a:stretch/>
        </p:blipFill>
        <p:spPr>
          <a:xfrm>
            <a:off x="886841" y="1612392"/>
            <a:ext cx="4251215" cy="295281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518" y="1626662"/>
            <a:ext cx="4232366" cy="313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6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853" y="1099366"/>
            <a:ext cx="5350097" cy="574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불포화지방산 이란</a:t>
            </a:r>
            <a:r>
              <a:rPr lang="en-US" altLang="ko-KR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91314" y="3001556"/>
            <a:ext cx="83205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한 개의 이중결합을 가진 </a:t>
            </a:r>
            <a:r>
              <a:rPr lang="ko-KR" altLang="en-US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단일불포화지방산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두 개 이상의 이중결합을 가진 </a:t>
            </a:r>
            <a:r>
              <a:rPr lang="ko-KR" altLang="en-US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다불포화지방산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구분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846" y="1517393"/>
            <a:ext cx="3581400" cy="148590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822786" y="2993747"/>
            <a:ext cx="6493163" cy="91440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334311" y="4005564"/>
            <a:ext cx="75233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이중결합 위치에 따라 번호를 부여하여 </a:t>
            </a:r>
            <a:r>
              <a:rPr lang="ko-KR" altLang="en-US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3, </a:t>
            </a:r>
            <a:r>
              <a:rPr lang="ko-KR" altLang="en-US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6, </a:t>
            </a:r>
            <a:r>
              <a:rPr lang="ko-KR" altLang="en-US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9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로 분류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65199" y="5124094"/>
            <a:ext cx="90015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 중 오메가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와 오메가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체내에서 합성이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불가능하여 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반드시 음식으로 섭취해야 하는 지방산은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필수지방산으로 분류하고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식물성 지방을 경화 시키면서 이중결합이 트랜스형태로 바뀐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불포화지방산은 트랜스지방산으로 분류합니다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28204" y="33106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지방산의 종류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1349406" y="4864963"/>
            <a:ext cx="9738804" cy="1775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57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2652611" y="2476908"/>
            <a:ext cx="6926093" cy="86424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4513" y="1161216"/>
            <a:ext cx="5350097" cy="574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와 오메가</a:t>
            </a:r>
            <a:r>
              <a:rPr lang="en-US" altLang="ko-KR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6, </a:t>
            </a: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섭취의 황금비율</a:t>
            </a:r>
            <a:endParaRPr lang="ko-KR" altLang="en-US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2852" y="2495532"/>
            <a:ext cx="11344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–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뇌 기능향상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심장 건강 개선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염증 감소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면역 체계 강화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 –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세포막 구조 유지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염증반응 조절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혈액응고 등에 관여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9372" y="3627164"/>
            <a:ext cx="1134427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체내에서 두 지방산을 균형 있게 섭취하는 것이 중요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적정 비율은 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1:1 ~ 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1:4 </a:t>
            </a:r>
            <a:endParaRPr lang="en-US" altLang="ko-KR" b="1" dirty="0" smtClean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현대인들은 식용유 사용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가축의 옥수수 사료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변형된 지방에 의해 오메가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함량이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높아</a:t>
            </a:r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1:20 </a:t>
            </a:r>
            <a:r>
              <a:rPr lang="ko-KR" altLang="en-US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수준 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  <a:endParaRPr lang="ko-KR" altLang="en-US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21992" y="5923506"/>
            <a:ext cx="7948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u="sng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현대인들에게 오메가</a:t>
            </a:r>
            <a:r>
              <a:rPr lang="en-US" altLang="ko-KR" sz="2400" u="sng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400" u="sng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보충제 섭취가 강조되고 있는 이유</a:t>
            </a:r>
            <a:endParaRPr lang="ko-KR" altLang="en-US" sz="2400" u="sng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26284" y="2228155"/>
            <a:ext cx="3169716" cy="338554"/>
          </a:xfrm>
          <a:prstGeom prst="rect">
            <a:avLst/>
          </a:prstGeom>
          <a:solidFill>
            <a:srgbClr val="FABC3F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6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6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오메가</a:t>
            </a:r>
            <a:r>
              <a:rPr lang="en-US" altLang="ko-KR" sz="16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6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체내기능 </a:t>
            </a:r>
            <a:endParaRPr lang="ko-KR" altLang="en-US" sz="16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889" y="3363963"/>
            <a:ext cx="1014779" cy="880470"/>
          </a:xfrm>
          <a:prstGeom prst="rect">
            <a:avLst/>
          </a:prstGeom>
        </p:spPr>
      </p:pic>
      <p:sp>
        <p:nvSpPr>
          <p:cNvPr id="7" name="아래쪽 화살표 6"/>
          <p:cNvSpPr/>
          <p:nvPr/>
        </p:nvSpPr>
        <p:spPr>
          <a:xfrm>
            <a:off x="5676122" y="5253134"/>
            <a:ext cx="839755" cy="559837"/>
          </a:xfrm>
          <a:prstGeom prst="downArrow">
            <a:avLst/>
          </a:prstGeom>
          <a:gradFill flip="none" rotWithShape="1">
            <a:gsLst>
              <a:gs pos="0">
                <a:schemeClr val="bg2">
                  <a:lumMod val="50000"/>
                  <a:tint val="66000"/>
                  <a:satMod val="160000"/>
                </a:schemeClr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bg2">
                  <a:lumMod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028204" y="331063"/>
            <a:ext cx="2736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와 오메가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적정 비율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6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832629" y="5689521"/>
            <a:ext cx="4088611" cy="21750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53141" y="5546009"/>
            <a:ext cx="11344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아이슬란드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일본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말레이시아를 제외한 대부분의 국가에서 권장량 대비 낮은 섭취량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한국인도 식약처 권장량 대비 낮은 섭취량으로 오메가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부족 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AutoShape 2" descr="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542" y="2113373"/>
            <a:ext cx="8017823" cy="30837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140367" y="5174719"/>
            <a:ext cx="41869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출처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2016 Global Survey of Omega-3. Ken D. Stark)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7015" y="1209854"/>
            <a:ext cx="5350097" cy="65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 세계 오메가</a:t>
            </a:r>
            <a:r>
              <a:rPr lang="en-US" altLang="ko-KR" sz="28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28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일일 섭취량 </a:t>
            </a:r>
            <a:endParaRPr lang="ko-KR" altLang="en-US" sz="28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섭취 부족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023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78469" y="1415556"/>
            <a:ext cx="542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섭취</a:t>
            </a:r>
            <a:r>
              <a:rPr lang="en-US" altLang="ko-KR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 </a:t>
            </a:r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왜 필요할까요</a:t>
            </a:r>
            <a:r>
              <a:rPr lang="en-US" altLang="ko-KR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섭취 부족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15" t="15076" r="2315" b="14120"/>
          <a:stretch/>
        </p:blipFill>
        <p:spPr>
          <a:xfrm>
            <a:off x="2198504" y="2334827"/>
            <a:ext cx="8001940" cy="389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59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7466" y="1361347"/>
            <a:ext cx="9674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지방산은 우리 몸의 모든 조직을 구성하는 세포막의 주요 구성 성분으로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세포의 보호와 구조 유지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신체의 성장과 발달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원활한 신진대사와 기능 유지 등에 반드시 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필요하지만 체내에서 충분히 합성되지 않아 반드시 외부로부터 섭취 해야 하는 불포화 지방산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22304" y="5917948"/>
            <a:ext cx="1788857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식품의약품안전처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3578" y="1163201"/>
            <a:ext cx="1711754" cy="1301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spc="-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800" spc="-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2800" spc="-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란</a:t>
            </a:r>
            <a:r>
              <a:rPr lang="en-US" altLang="ko-KR" sz="2800" spc="-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800" spc="-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316" y="2943036"/>
            <a:ext cx="5173048" cy="344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5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234" y="1679586"/>
            <a:ext cx="11344275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는 식품에 주로 알파 리놀렌산의 형태로 있으며 다양한 체내 조절 반응에 관여합니다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746450" y="2901822"/>
            <a:ext cx="1950098" cy="681134"/>
          </a:xfrm>
          <a:prstGeom prst="roundRect">
            <a:avLst>
              <a:gd name="adj" fmla="val 43750"/>
            </a:avLst>
          </a:prstGeom>
          <a:solidFill>
            <a:srgbClr val="FABC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spc="-1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400" spc="-15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2400" spc="-1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" name="직선 화살표 연결선 6"/>
          <p:cNvCxnSpPr>
            <a:stCxn id="3" idx="3"/>
          </p:cNvCxnSpPr>
          <p:nvPr/>
        </p:nvCxnSpPr>
        <p:spPr>
          <a:xfrm flipV="1">
            <a:off x="2696548" y="2808515"/>
            <a:ext cx="643812" cy="433874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2706073" y="3270964"/>
            <a:ext cx="689882" cy="1749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2687023" y="3280489"/>
            <a:ext cx="670832" cy="430374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600750" y="2397656"/>
            <a:ext cx="3071806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알파리놀레산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(ALA)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19800" y="2997731"/>
            <a:ext cx="3071806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아이코사펜타엔산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(EPA)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19800" y="3531131"/>
            <a:ext cx="3071806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도코사헥사엔산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(DHA)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6028" y="1032572"/>
            <a:ext cx="5350097" cy="65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8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8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종류</a:t>
            </a:r>
            <a:endParaRPr lang="ko-KR" altLang="en-US" sz="28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053181"/>
              </p:ext>
            </p:extLst>
          </p:nvPr>
        </p:nvGraphicFramePr>
        <p:xfrm>
          <a:off x="653600" y="4376404"/>
          <a:ext cx="11078152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683">
                  <a:extLst>
                    <a:ext uri="{9D8B030D-6E8A-4147-A177-3AD203B41FA5}">
                      <a16:colId xmlns:a16="http://schemas.microsoft.com/office/drawing/2014/main" val="3762892622"/>
                    </a:ext>
                  </a:extLst>
                </a:gridCol>
                <a:gridCol w="8854469">
                  <a:extLst>
                    <a:ext uri="{9D8B030D-6E8A-4147-A177-3AD203B41FA5}">
                      <a16:colId xmlns:a16="http://schemas.microsoft.com/office/drawing/2014/main" val="3560425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오메가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종류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특징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68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알파리놀레산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(ALA)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식물성 오메가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지방산으로 식물성식품에서 얻을 수 있음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EPA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와 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DHA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변환 할 수 있지만 그 과정은 효율적이지 않음</a:t>
                      </a:r>
                      <a:endParaRPr lang="en-US" altLang="ko-KR" sz="12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그래서 식물성 식품을 섭취해도 충분한 양의 오메가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얻기 어려움</a:t>
                      </a:r>
                      <a:endParaRPr lang="en-US" altLang="ko-KR" sz="12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94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아이코사펜타엔산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(EPA)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혈중 중성지방 개선과  혈행 개선에 도움을 줄 수 있는 성분 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en-US" altLang="ko-KR" sz="12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심장과 혈관 건강에 가장 큰 도움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콜레스테롤 수치를 낮추고 혈압을 조절하여 심혈관 질환의 위험을 줄임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72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도코사헥사엔산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(DHA)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뇌와 신경조직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망막 조직의 주요성분 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임산부와 어린 아이들의 두뇌발달에 필수적이며 노화로 인한 뇌기능 감소 예방에 도움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023167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640672" y="5191575"/>
            <a:ext cx="11091080" cy="849746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282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09955" y="1692017"/>
            <a:ext cx="5709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식약처가 인정한 오메가</a:t>
            </a:r>
            <a:r>
              <a:rPr lang="en-US" altLang="ko-KR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기능성 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기능성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70" y="3266390"/>
            <a:ext cx="1003770" cy="100377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583" y="3311371"/>
            <a:ext cx="824389" cy="82438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008" y="3176483"/>
            <a:ext cx="963324" cy="103099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187" y="3345043"/>
            <a:ext cx="804884" cy="7564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69557" y="4478355"/>
            <a:ext cx="191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혈행 개선에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도움을 줄 수 있음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792682" y="4474236"/>
            <a:ext cx="21874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혈행 중성지질 개선에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도움을 줄 수 있음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929326" y="4422978"/>
            <a:ext cx="25666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건조한 눈을 개선해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눈 건강에 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도움을 줄 수 있음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8452143" y="4428488"/>
            <a:ext cx="1948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기억력 개선에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도움을 줄 수 있음</a:t>
            </a:r>
          </a:p>
        </p:txBody>
      </p:sp>
    </p:spTree>
    <p:extLst>
      <p:ext uri="{BB962C8B-B14F-4D97-AF65-F5344CB8AC3E}">
        <p14:creationId xmlns:p14="http://schemas.microsoft.com/office/powerpoint/2010/main" val="393709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56853" y="1338731"/>
            <a:ext cx="3629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혈행이란</a:t>
            </a:r>
            <a:r>
              <a:rPr lang="en-US" altLang="ko-KR" sz="28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698" y="4337623"/>
            <a:ext cx="3285919" cy="146629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934" y="4320173"/>
            <a:ext cx="3077956" cy="143122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577504" y="2041210"/>
            <a:ext cx="87643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혈행이란 혈액이 혈관을 통해서 신체의 각 부분으로 이동하는 것을 의미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혈액은 우리 몸의 각 조직으로 산소와 영양분을 공급하고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세포에서 만들어낸 노폐물을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제거해주며 우리 몸에 필요한 호르몬을 운반하는 역할을 합니다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또한 외부 유해물질로부터 세포를 방어하며 적당한 체온을 유지시켜주고 지혈작용을 하는 등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신체 내 항상성을 유지해주는 역할을 합니다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17079" y="5844638"/>
            <a:ext cx="3629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혈액 흐름이 원활한 경우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6482" y="5892910"/>
            <a:ext cx="3629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혈중 지방 축적으로 혈액의 흐름이 원활하지 못한 경우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5216667" y="1500931"/>
            <a:ext cx="259187" cy="2757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혈행 건강의 중요성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388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967" y="1245426"/>
            <a:ext cx="4189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4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24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권장량에 따른 기능성 </a:t>
            </a:r>
            <a:endParaRPr lang="ko-KR" altLang="en-US" sz="24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" name="차트 5"/>
          <p:cNvGraphicFramePr/>
          <p:nvPr>
            <p:extLst>
              <p:ext uri="{D42A27DB-BD31-4B8C-83A1-F6EECF244321}">
                <p14:modId xmlns:p14="http://schemas.microsoft.com/office/powerpoint/2010/main" val="2198037732"/>
              </p:ext>
            </p:extLst>
          </p:nvPr>
        </p:nvGraphicFramePr>
        <p:xfrm>
          <a:off x="576423" y="2202024"/>
          <a:ext cx="4937967" cy="3359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70383" y="5103844"/>
            <a:ext cx="168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최소섭취량</a:t>
            </a:r>
            <a:endParaRPr lang="ko-KR" altLang="en-US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7021" y="5125617"/>
            <a:ext cx="168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최대섭취량</a:t>
            </a:r>
            <a:endParaRPr lang="ko-KR" altLang="en-US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27241" y="5106956"/>
            <a:ext cx="168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영양제섭취량</a:t>
            </a:r>
            <a:endParaRPr lang="ko-KR" altLang="en-US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6131" y="4145900"/>
            <a:ext cx="1688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500 ml</a:t>
            </a:r>
            <a:endParaRPr lang="ko-KR" altLang="en-US" sz="16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28124" y="2127378"/>
            <a:ext cx="1402701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g </a:t>
            </a:r>
            <a:r>
              <a:rPr lang="ko-KR" altLang="en-US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이내</a:t>
            </a:r>
            <a:endParaRPr lang="ko-KR" altLang="en-US" sz="16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45430" y="2643672"/>
            <a:ext cx="1402701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0.5 - 2.5 g</a:t>
            </a:r>
            <a:endParaRPr lang="ko-KR" altLang="en-US" sz="16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96540" y="2716213"/>
            <a:ext cx="3845323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지방산 </a:t>
            </a:r>
            <a:r>
              <a:rPr lang="en-US" altLang="ko-KR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섭취량에 따른 기능성 </a:t>
            </a:r>
            <a:endParaRPr lang="ko-KR" altLang="en-US" sz="1600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87235" y="3271838"/>
            <a:ext cx="39915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500- 2000 mg : </a:t>
            </a:r>
            <a:r>
              <a:rPr lang="en-US" altLang="ko-KR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① 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혈중 중성지질 개선  </a:t>
            </a:r>
            <a:endParaRPr lang="en-US" altLang="ko-KR" sz="1400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   ②  혈행 개선에 도움을 줄 수 있음  </a:t>
            </a:r>
            <a:r>
              <a:rPr lang="en-US" altLang="ko-KR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endParaRPr lang="ko-KR" altLang="en-US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53023" y="3974745"/>
            <a:ext cx="55073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600-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2240 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mg : 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③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건조한 눈을 개선하여 눈 건강에 도움을 줄 수 있음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5090" y="4379071"/>
            <a:ext cx="48094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900- 2000 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mg :  </a:t>
            </a:r>
            <a:r>
              <a:rPr lang="en-US" altLang="ko-KR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④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기억력 개선에 도움을 줄 수 있음</a:t>
            </a:r>
            <a:endParaRPr lang="ko-KR" altLang="en-US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60120" y="6266127"/>
            <a:ext cx="65092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최소섭취량 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DART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study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Kris-</a:t>
            </a:r>
            <a:r>
              <a:rPr lang="en-US" altLang="ko-KR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Etherton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(2002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/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최대섭취량 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미국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FDA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기준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영양제 섭취량 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국내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기준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권장량에 따른 기능성 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891772" y="2363363"/>
            <a:ext cx="1474236" cy="3200400"/>
          </a:xfrm>
          <a:prstGeom prst="rect">
            <a:avLst/>
          </a:prstGeom>
          <a:noFill/>
          <a:ln w="190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오른쪽 화살표 3"/>
          <p:cNvSpPr/>
          <p:nvPr/>
        </p:nvSpPr>
        <p:spPr>
          <a:xfrm>
            <a:off x="5486399" y="3666930"/>
            <a:ext cx="494523" cy="802433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542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76629" y="1337834"/>
            <a:ext cx="5709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지방산의 분자 구조별 특징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주원료에 따른 특징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72" y="2286118"/>
            <a:ext cx="8668916" cy="34675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18062" y="5239529"/>
            <a:ext cx="30511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에</a:t>
            </a:r>
            <a:r>
              <a:rPr lang="en-US" altLang="ko-KR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400" spc="-1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탄올이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포함된 구조</a:t>
            </a:r>
            <a:endParaRPr lang="en-US" altLang="ko-KR" sz="1400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∙  고순도</a:t>
            </a:r>
            <a:endParaRPr lang="en-US" altLang="ko-KR" sz="1400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∙  흡수율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↓</a:t>
            </a:r>
            <a:endParaRPr lang="ko-KR" altLang="en-US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64838" y="5251192"/>
            <a:ext cx="30511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불순물과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포화지방산이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포함됨</a:t>
            </a:r>
            <a:endParaRPr lang="en-US" altLang="ko-KR" sz="1400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400" spc="-1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저순도</a:t>
            </a:r>
            <a:r>
              <a:rPr lang="en-US" altLang="ko-KR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불순물</a:t>
            </a:r>
            <a:r>
              <a:rPr lang="en-US" altLang="ko-KR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∙  흡수율 ↑</a:t>
            </a:r>
            <a:endParaRPr lang="ko-KR" altLang="en-US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04281" y="5224950"/>
            <a:ext cx="3051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불순물과 포화지방산을 제거하여</a:t>
            </a:r>
            <a:endParaRPr lang="en-US" altLang="ko-KR" sz="1400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불포화지방산을 증가시킴</a:t>
            </a:r>
            <a:endParaRPr lang="en-US" altLang="ko-KR" sz="1400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∙  고순도</a:t>
            </a:r>
            <a:endParaRPr lang="en-US" altLang="ko-KR" sz="1400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∙  흡수율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spc="-150" dirty="0">
                <a:latin typeface="맑은 고딕" panose="020B0503020000020004" pitchFamily="50" charset="-127"/>
              </a:rPr>
              <a:t>↑</a:t>
            </a:r>
            <a:endParaRPr lang="ko-KR" altLang="en-US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90076" y="2483166"/>
            <a:ext cx="101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TG </a:t>
            </a:r>
            <a:r>
              <a:rPr lang="ko-KR" altLang="en-US" sz="20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형</a:t>
            </a:r>
            <a:endParaRPr lang="ko-KR" altLang="en-US" sz="20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00898" y="2417269"/>
            <a:ext cx="101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EE </a:t>
            </a:r>
            <a:r>
              <a:rPr lang="ko-KR" altLang="en-US" sz="20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형</a:t>
            </a:r>
            <a:endParaRPr lang="ko-KR" altLang="en-US" sz="20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00056" y="2465866"/>
            <a:ext cx="1419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r-TG </a:t>
            </a:r>
            <a:r>
              <a:rPr lang="ko-KR" altLang="en-US" sz="20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형</a:t>
            </a:r>
            <a:endParaRPr lang="ko-KR" altLang="en-US" sz="20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78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2225" y="1316144"/>
            <a:ext cx="5350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pc="-150" dirty="0" smtClean="0">
                <a:latin typeface="+mn-ea"/>
              </a:rPr>
              <a:t>동물성 오메가</a:t>
            </a:r>
            <a:r>
              <a:rPr lang="en-US" altLang="ko-KR" sz="2400" b="1" spc="-150" dirty="0" smtClean="0">
                <a:latin typeface="+mn-ea"/>
              </a:rPr>
              <a:t>3</a:t>
            </a:r>
            <a:r>
              <a:rPr lang="ko-KR" altLang="en-US" sz="2400" b="1" spc="-150" dirty="0" smtClean="0">
                <a:latin typeface="+mn-ea"/>
              </a:rPr>
              <a:t>와 식물성 오메가</a:t>
            </a:r>
            <a:r>
              <a:rPr lang="en-US" altLang="ko-KR" sz="2400" b="1" spc="-150" dirty="0" smtClean="0">
                <a:latin typeface="+mn-ea"/>
              </a:rPr>
              <a:t>3 </a:t>
            </a:r>
            <a:r>
              <a:rPr lang="ko-KR" altLang="en-US" sz="2400" b="1" spc="-150" dirty="0" smtClean="0">
                <a:latin typeface="+mn-ea"/>
              </a:rPr>
              <a:t>중 </a:t>
            </a:r>
            <a:endParaRPr lang="en-US" altLang="ko-KR" sz="2400" b="1" spc="-150" dirty="0" smtClean="0">
              <a:latin typeface="+mn-ea"/>
            </a:endParaRPr>
          </a:p>
          <a:p>
            <a:r>
              <a:rPr lang="ko-KR" altLang="en-US" sz="2400" b="1" spc="-150" dirty="0" smtClean="0">
                <a:latin typeface="+mn-ea"/>
              </a:rPr>
              <a:t>어떤 것이 더 좋을까</a:t>
            </a:r>
            <a:r>
              <a:rPr lang="en-US" altLang="ko-KR" sz="2400" b="1" spc="-150" dirty="0" smtClean="0">
                <a:latin typeface="+mn-ea"/>
              </a:rPr>
              <a:t>?</a:t>
            </a:r>
            <a:endParaRPr lang="ko-KR" altLang="en-US" sz="2400" b="1" spc="-15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3511" y="2216275"/>
            <a:ext cx="4397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특정 제품이 더 좋고 나쁜 것은 아니며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증상과 목적에 맞게 선택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969466"/>
              </p:ext>
            </p:extLst>
          </p:nvPr>
        </p:nvGraphicFramePr>
        <p:xfrm>
          <a:off x="706375" y="3442390"/>
          <a:ext cx="8127999" cy="270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0825">
                  <a:extLst>
                    <a:ext uri="{9D8B030D-6E8A-4147-A177-3AD203B41FA5}">
                      <a16:colId xmlns:a16="http://schemas.microsoft.com/office/drawing/2014/main" val="3695855916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3850335906"/>
                    </a:ext>
                  </a:extLst>
                </a:gridCol>
                <a:gridCol w="3321049">
                  <a:extLst>
                    <a:ext uri="{9D8B030D-6E8A-4147-A177-3AD203B41FA5}">
                      <a16:colId xmlns:a16="http://schemas.microsoft.com/office/drawing/2014/main" val="3891409696"/>
                    </a:ext>
                  </a:extLst>
                </a:gridCol>
              </a:tblGrid>
              <a:tr h="623359"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80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동물성 오메가</a:t>
                      </a:r>
                      <a:r>
                        <a:rPr lang="en-US" altLang="ko-KR" sz="180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lang="ko-KR" altLang="en-US" sz="1800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식물성 오메가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lang="ko-KR" altLang="en-US" sz="18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00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원료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어류추출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미세조류 추출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45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성분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EPA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&gt; DHA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EPA &lt;</a:t>
                      </a:r>
                      <a:r>
                        <a:rPr lang="en-US" altLang="ko-KR" sz="14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DHA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15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특징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피를 맑게 해주는 </a:t>
                      </a:r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EPA </a:t>
                      </a:r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비율이 높음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두뇌 활동에 도움이 되는 </a:t>
                      </a:r>
                      <a:endParaRPr lang="en-US" altLang="ko-KR" sz="14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DHA </a:t>
                      </a:r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비율이 높음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97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추천대상</a:t>
                      </a:r>
                      <a:endParaRPr lang="ko-KR" altLang="en-US" sz="14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중성지방과 콜레스테롤 수치가 높으신 분</a:t>
                      </a:r>
                      <a:endParaRPr lang="en-US" altLang="ko-KR" sz="12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혈행 관리가 필요한 삶</a:t>
                      </a:r>
                      <a:endParaRPr lang="en-US" altLang="ko-KR" sz="12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다양하게 밝혀지는 오메가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 효능을 원하시는 분 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머리를 많이 쓰는 수험생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고시생</a:t>
                      </a:r>
                      <a:endParaRPr lang="en-US" altLang="ko-KR" sz="12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태아 건강을 생각하는 임산부 및 </a:t>
                      </a:r>
                      <a:r>
                        <a:rPr lang="ko-KR" altLang="en-US" sz="120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수유부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9255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주원료에 따른 특징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545920" y="2241726"/>
            <a:ext cx="259187" cy="27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3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효능 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6166" y="1421429"/>
            <a:ext cx="3189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효능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54398" y="1435540"/>
            <a:ext cx="296227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세포 </a:t>
            </a:r>
            <a:r>
              <a:rPr lang="ko-KR" altLang="en-US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전체의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건강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인슐린 저항성 개선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체지방 ∙ 식욕 조절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심혈관 질환 개선 효과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염증 조절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pc="-1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알러지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자가면역 질환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뇌 건강 </a:t>
            </a:r>
            <a:endParaRPr lang="en-US" altLang="ko-KR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 건강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지방대사 촉진 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61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효능 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6166" y="1421429"/>
            <a:ext cx="2741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효능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86" y="2819835"/>
            <a:ext cx="5067312" cy="343650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68783" y="2324273"/>
            <a:ext cx="5075069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 후 심근 경색으로 인한 사망률 감소 효과</a:t>
            </a:r>
            <a:endParaRPr lang="ko-KR" altLang="en-US" sz="1600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5861392" y="3397020"/>
            <a:ext cx="60346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11,323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명의 심근경색 환자에게 오메가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-3 (850 mg, EPA 1.2 : DHA 1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비율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endParaRPr lang="en-US" altLang="ko-KR" sz="1400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섭취시킨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후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1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추적 조사를 실시함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그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결과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오메가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-3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spc="-1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섭취군에서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대조군 보다 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 사망률 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21%,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급사 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45%,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심혈관 </a:t>
            </a:r>
            <a:endParaRPr lang="en-US" altLang="ko-KR" sz="1400" spc="-150" dirty="0" smtClean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사망률 </a:t>
            </a:r>
            <a:r>
              <a:rPr lang="en-US" altLang="ko-KR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%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감소의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결과가   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 만에 유의미하게 나타남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91334" y="1555574"/>
            <a:ext cx="5350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심혈관 질환 개선 효과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8483" y="6518269"/>
            <a:ext cx="64547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Omega-3 </a:t>
            </a:r>
            <a:r>
              <a:rPr lang="en-US" altLang="ko-KR" sz="9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Polyunsaturated Fatty Acids and Cardiovascular Diseases (2009)]</a:t>
            </a:r>
          </a:p>
        </p:txBody>
      </p:sp>
    </p:spTree>
    <p:extLst>
      <p:ext uri="{BB962C8B-B14F-4D97-AF65-F5344CB8AC3E}">
        <p14:creationId xmlns:p14="http://schemas.microsoft.com/office/powerpoint/2010/main" val="4453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효능 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6166" y="1421429"/>
            <a:ext cx="2622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효능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03790" y="2404172"/>
            <a:ext cx="3432700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섭취와 혈압 변화의 반응 관계</a:t>
            </a:r>
            <a:endParaRPr lang="ko-KR" altLang="en-US" sz="1600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5222199" y="2962015"/>
            <a:ext cx="603468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-3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보충에 따른 항고혈압 효과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(22~86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4973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메타 분석한 결과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일일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최적 복합 섭취량은 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2~3 g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나타났음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정상인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-3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하루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2~3 g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섭취 결과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혈압이 평균 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 mm Hg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낮아짐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고혈압 환자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오메가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-3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하루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 g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섭취 결과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혈압이 평균 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4.5 mm Hg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낮아짐</a:t>
            </a:r>
            <a:r>
              <a:rPr lang="en-US" altLang="ko-KR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 모양 곡선은 오메가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-3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일일 섭취량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2~3 g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EPA + DHA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용량이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기준 용량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(0g)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 비해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수축</a:t>
            </a:r>
            <a:r>
              <a:rPr lang="en-US" altLang="ko-KR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이완기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혈압에서 가장 큰 혈압 저하 성능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보임</a:t>
            </a:r>
            <a:r>
              <a:rPr lang="en-US" altLang="ko-KR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명백한 혈압 개선 용량 영역은 일일 섭취량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 ~ 5 g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확인됨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고혈압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심혈관 질환이 발생할 위험이 높은 군에서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-3 (PUFA)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항고혈압 효과가 </a:t>
            </a:r>
            <a:r>
              <a:rPr lang="ko-KR" altLang="en-US" sz="1400" spc="-150" dirty="0" err="1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정상군</a:t>
            </a:r>
            <a:r>
              <a:rPr lang="ko-KR" altLang="en-US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보다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높게 반응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하였음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18182" y="1555308"/>
            <a:ext cx="5350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혈관 건강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1390716" y="2920753"/>
            <a:ext cx="2826177" cy="3324356"/>
            <a:chOff x="1630701" y="2017773"/>
            <a:chExt cx="3604572" cy="4282811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0701" y="2017773"/>
              <a:ext cx="3604572" cy="4282811"/>
            </a:xfrm>
            <a:prstGeom prst="rect">
              <a:avLst/>
            </a:prstGeom>
          </p:spPr>
        </p:pic>
        <p:sp>
          <p:nvSpPr>
            <p:cNvPr id="16" name="직사각형 15"/>
            <p:cNvSpPr/>
            <p:nvPr/>
          </p:nvSpPr>
          <p:spPr>
            <a:xfrm>
              <a:off x="2712925" y="2918482"/>
              <a:ext cx="305483" cy="60595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712925" y="4816106"/>
              <a:ext cx="305483" cy="83897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14861" y="2467853"/>
              <a:ext cx="1836251" cy="43897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ko-KR" sz="1200" spc="-15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2~3 g/day</a:t>
              </a:r>
              <a:endPara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480892" y="4387955"/>
              <a:ext cx="1836251" cy="43897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ko-KR" sz="1200" spc="-15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2~3 g/day</a:t>
              </a:r>
              <a:endPara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45727" y="6556146"/>
            <a:ext cx="83982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:Omega-3 polyunsaturated fatty acids and cardiovascular health: a molecular view into structure and function(2017)]</a:t>
            </a:r>
          </a:p>
        </p:txBody>
      </p:sp>
    </p:spTree>
    <p:extLst>
      <p:ext uri="{BB962C8B-B14F-4D97-AF65-F5344CB8AC3E}">
        <p14:creationId xmlns:p14="http://schemas.microsoft.com/office/powerpoint/2010/main" val="211278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효능 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6166" y="1421429"/>
            <a:ext cx="2686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효능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68427" y="2342028"/>
            <a:ext cx="3432700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섭취와 혈압 변화의 반응 관계</a:t>
            </a:r>
            <a:endParaRPr lang="ko-KR" altLang="en-US" sz="1600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09038" y="1564452"/>
            <a:ext cx="5350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염증 조절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0" name="차트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2329706"/>
              </p:ext>
            </p:extLst>
          </p:nvPr>
        </p:nvGraphicFramePr>
        <p:xfrm>
          <a:off x="2095848" y="2957377"/>
          <a:ext cx="3799643" cy="2503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차트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224529"/>
              </p:ext>
            </p:extLst>
          </p:nvPr>
        </p:nvGraphicFramePr>
        <p:xfrm>
          <a:off x="6130340" y="2929668"/>
          <a:ext cx="4096735" cy="2521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직사각형 21"/>
          <p:cNvSpPr/>
          <p:nvPr/>
        </p:nvSpPr>
        <p:spPr>
          <a:xfrm>
            <a:off x="4351744" y="3666478"/>
            <a:ext cx="1356598" cy="157134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8671707" y="3693111"/>
            <a:ext cx="1306793" cy="157427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1463829" y="5613158"/>
            <a:ext cx="101185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젊은 남성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(18~42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중년 남성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(53~70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대상으로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12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주간 오메가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-3 (EPA)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섭취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(1.35, 2.7, 4.05 g/day)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시킴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혈액 분석 결과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2.7 g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4.05 g/day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섭취 시 젊은 남성 및 중년 </a:t>
            </a:r>
            <a:r>
              <a:rPr lang="ko-KR" altLang="en-US" sz="1400" spc="-1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남성군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에서 </a:t>
            </a:r>
            <a:r>
              <a:rPr lang="ko-KR" altLang="en-US" sz="1400" spc="-1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염증성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물질인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prostaglandin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E2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농도가 감소됨을 확인함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6571535"/>
            <a:ext cx="72961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8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8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Dose-related effects of </a:t>
            </a:r>
            <a:r>
              <a:rPr lang="en-US" altLang="ko-KR" sz="800" dirty="0" err="1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eicosapentaenoic</a:t>
            </a:r>
            <a:r>
              <a:rPr lang="en-US" altLang="ko-KR" sz="8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acid on innate immune function in healthy humans: a comparison of young and older men.]</a:t>
            </a:r>
          </a:p>
        </p:txBody>
      </p:sp>
    </p:spTree>
    <p:extLst>
      <p:ext uri="{BB962C8B-B14F-4D97-AF65-F5344CB8AC3E}">
        <p14:creationId xmlns:p14="http://schemas.microsoft.com/office/powerpoint/2010/main" val="166454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1383755" y="375747"/>
            <a:ext cx="665021" cy="212434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내부교육용</a:t>
            </a:r>
            <a:endParaRPr lang="ko-KR" altLang="en-US" sz="8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효능 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6166" y="1421429"/>
            <a:ext cx="2540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효능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3070" y="2333150"/>
            <a:ext cx="4631185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 </a:t>
            </a:r>
            <a:r>
              <a:rPr lang="en-US" altLang="ko-KR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6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 후 안구건조 증상 지수 변화</a:t>
            </a:r>
            <a:endParaRPr lang="ko-KR" altLang="en-US" sz="1600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09038" y="1573596"/>
            <a:ext cx="5350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4)  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 건강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48" y="2831977"/>
            <a:ext cx="4654583" cy="370642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24814" y="3346054"/>
            <a:ext cx="550258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하루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시간 이상 컴퓨터를 사용하는 환자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220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명을 대상으로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180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mg EPA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120mg DHA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포함된 오메가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-3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캡슐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개를 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개월 동안 </a:t>
            </a:r>
            <a:endParaRPr lang="en-US" altLang="ko-KR" sz="1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복용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시키면서 안구건조 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증상 </a:t>
            </a:r>
            <a:r>
              <a:rPr lang="ko-KR" altLang="en-US" sz="1400" spc="-1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지수을</a:t>
            </a:r>
            <a:r>
              <a:rPr lang="ko-KR" altLang="en-US" sz="1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확인함</a:t>
            </a:r>
            <a:r>
              <a:rPr lang="en-US" altLang="ko-KR" sz="14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결과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오메가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-3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섭취를 통해 눈 건강과 관련된 여러 지표가 개선됨을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확인함</a:t>
            </a:r>
            <a:r>
              <a:rPr lang="en-US" altLang="ko-KR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symptom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점수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400" spc="-150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schrimer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점수</a:t>
            </a:r>
            <a:r>
              <a:rPr lang="en-US" altLang="ko-KR" sz="1400" spc="-15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TBUT, GCD).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3719" y="6553780"/>
            <a:ext cx="7004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Oral omega-3 fatty acids treatment in computer vision syndrome related dry eye. Contact Lens Anterior Eye. (2015)]</a:t>
            </a:r>
          </a:p>
        </p:txBody>
      </p:sp>
    </p:spTree>
    <p:extLst>
      <p:ext uri="{BB962C8B-B14F-4D97-AF65-F5344CB8AC3E}">
        <p14:creationId xmlns:p14="http://schemas.microsoft.com/office/powerpoint/2010/main" val="301262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3601773686"/>
              </p:ext>
            </p:extLst>
          </p:nvPr>
        </p:nvGraphicFramePr>
        <p:xfrm>
          <a:off x="4347118" y="2314389"/>
          <a:ext cx="4087756" cy="3106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1" name="그룹 10"/>
          <p:cNvGrpSpPr/>
          <p:nvPr/>
        </p:nvGrpSpPr>
        <p:grpSpPr>
          <a:xfrm>
            <a:off x="5110199" y="2333845"/>
            <a:ext cx="855159" cy="853842"/>
            <a:chOff x="729573" y="2743197"/>
            <a:chExt cx="1527245" cy="953314"/>
          </a:xfrm>
        </p:grpSpPr>
        <p:cxnSp>
          <p:nvCxnSpPr>
            <p:cNvPr id="8" name="직선 연결선 7"/>
            <p:cNvCxnSpPr/>
            <p:nvPr/>
          </p:nvCxnSpPr>
          <p:spPr>
            <a:xfrm flipH="1" flipV="1">
              <a:off x="1896894" y="2762655"/>
              <a:ext cx="359924" cy="933856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화살표 연결선 9"/>
            <p:cNvCxnSpPr/>
            <p:nvPr/>
          </p:nvCxnSpPr>
          <p:spPr>
            <a:xfrm flipH="1" flipV="1">
              <a:off x="729573" y="2743198"/>
              <a:ext cx="1167319" cy="19456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3236956" y="1985247"/>
            <a:ext cx="2984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우리 국민 </a:t>
            </a:r>
            <a:r>
              <a:rPr lang="en-US" altLang="ko-KR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 중 </a:t>
            </a:r>
            <a:r>
              <a:rPr lang="en-US" altLang="ko-KR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명은</a:t>
            </a:r>
            <a:endParaRPr lang="en-US" altLang="ko-KR" sz="1600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20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영양 불균형</a:t>
            </a:r>
            <a:r>
              <a:rPr lang="en-US" altLang="ko-KR" sz="20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2000" spc="-15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2000" spc="-15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11670" y="1250830"/>
            <a:ext cx="5350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2020</a:t>
            </a:r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 국민건강영양조사</a:t>
            </a:r>
            <a:endParaRPr lang="ko-KR" altLang="en-US" sz="24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3164" y="5323769"/>
            <a:ext cx="1143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질병관리청이 발표한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‘2020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 국민건강영양조사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에 따르면 우리국민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 가운데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명은 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이미 영양불균형 상태인 것으로 나타났습니다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특히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 영양소 가운데 탄수화물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단백질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지방은 과잉 이면서 비타민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미네랄은 부족한 경우가 대다수 입니다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영양불균형 시대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 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348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812972" y="3657869"/>
            <a:ext cx="61199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▶미국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하버드 공중 보건대학(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Harvard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School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of Public Health)에서는 가장 기본적인 영양 보충 제품으로 멀티비타민을 제시했다. 면역력 저하로 병원을 찾는 이들 중에는 미량영양소가 결핍된 경우가 많기 때문이다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074" name="Picture 2" descr="건강한 식습관 피라미드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5"/>
          <a:stretch/>
        </p:blipFill>
        <p:spPr bwMode="auto">
          <a:xfrm>
            <a:off x="616200" y="2546974"/>
            <a:ext cx="4842586" cy="37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77506" y="1290801"/>
            <a:ext cx="5020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하버드 대학의 음식피라미드 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326667" y="4581710"/>
            <a:ext cx="1250302" cy="989044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61955" y="1751112"/>
            <a:ext cx="5020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(The Healthy Eating Pyramid)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6402" y="6456851"/>
            <a:ext cx="5020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: 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하버드대 보건대학원 식품 피라미드 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2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차개정안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종합비타민의 필요성 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 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1020" y="3593052"/>
            <a:ext cx="1995523" cy="941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매일 종합비타민제와 추가로</a:t>
            </a:r>
            <a:endParaRPr lang="en-US" altLang="ko-KR" sz="11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비타민</a:t>
            </a:r>
            <a:r>
              <a:rPr lang="en-US" altLang="ko-KR" sz="11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 </a:t>
            </a:r>
            <a:r>
              <a:rPr lang="ko-KR" altLang="en-US" sz="11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보충제</a:t>
            </a:r>
            <a:r>
              <a:rPr lang="ko-KR" altLang="en-US" sz="11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섭취하기</a:t>
            </a:r>
            <a:endParaRPr lang="en-US" altLang="ko-KR" sz="11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대부분의 사람에게 권유</a:t>
            </a:r>
            <a:r>
              <a:rPr lang="en-US" altLang="ko-KR" sz="11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1907">
            <a:off x="1283687" y="4071762"/>
            <a:ext cx="956764" cy="95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17274" y="3747079"/>
            <a:ext cx="6504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종합비타민을 반드시 섭취해야 하는 경우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6400" y="1937170"/>
            <a:ext cx="98832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하루에 필요한 영양소를 완벽하게 채우기 힘들기 때문에 불규칙한 생활 리듬 속에 질병을 예방하고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몸의 각 기능이 역할을  제 역할을 할 수 있도록 멀티비타민을 규칙적으로 섭취하는 것이 중요 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3956" y="4322476"/>
            <a:ext cx="868058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고혈압</a:t>
            </a:r>
            <a:r>
              <a:rPr lang="en-US" altLang="ko-KR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당뇨</a:t>
            </a:r>
            <a:r>
              <a:rPr lang="en-US" altLang="ko-KR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1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고지혈증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등 다양한 약물을 지속적으로 복용하는 경우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영양소 흡수가 떨어지는 중년 이후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절식이나 비만치료를 목적으로 하루 </a:t>
            </a:r>
            <a:r>
              <a:rPr lang="en-US" altLang="ko-KR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1,500 kcal 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이하로 섭취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식욕부진</a:t>
            </a:r>
            <a:r>
              <a:rPr lang="en-US" altLang="ko-KR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편식 등</a:t>
            </a:r>
            <a:endParaRPr lang="en-US" altLang="ko-KR" spc="-1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pc="-1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황반</a:t>
            </a:r>
            <a:r>
              <a:rPr lang="ko-KR" altLang="en-US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변성 예방   </a:t>
            </a:r>
            <a:endParaRPr lang="ko-KR" altLang="en-US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1725" y="1376567"/>
            <a:ext cx="6504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종합비타민의 필요성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종합비타민의 필요성 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 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098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56547" y="1760838"/>
            <a:ext cx="9828689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신체의 정상적인 기능과 성장 및 유지를 위해 반드시 필요한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 필수 영양소 중 하나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대부분의 비타민은 체내에서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전혀 합성되지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못하거나 또는 합성되는 양이 필요량에 미치지 못하기 때문에 반드시 식품으로 섭취해야 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비타민은 크게 수용성 비타민과 지용성 비타민으로 구분되며 수용성 비타민은 열에 약하고 물에 쉽게 녹는 특성 때문에 한국인의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조리법 상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음식물에서는 충분한 섭취가 어려우므로 많은 섭취량을 요구하는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지용성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비타민은 기름에 녹는 비타민류를 말하며 대표적으로는 비타민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A,D,E,K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있습니다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391971" y="4991122"/>
            <a:ext cx="9625148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인체의 구성성분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중에서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미네랄이 차지하는 비율은 체중의 약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4%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정도 밖에 되지 않습니다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인간을 포함한 지구의 어떤 생물체라도 미네랄은 스스로 합성하지 못하며 단일 원소 그 자체가 영양소로써 반드시 외부에서 섭취되어야 하는 필수 영양소 입니다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비타민과 미네랄 정의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 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52902" y="1440186"/>
            <a:ext cx="2486195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이란</a:t>
            </a:r>
            <a:r>
              <a:rPr lang="en-US" altLang="ko-KR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4088" y="4717861"/>
            <a:ext cx="2486195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미네랄 이란</a:t>
            </a:r>
            <a:r>
              <a:rPr lang="en-US" altLang="ko-KR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463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77505" y="1290801"/>
            <a:ext cx="6504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 비타민의 효능</a:t>
            </a:r>
            <a:endParaRPr lang="ko-KR" altLang="en-US" sz="28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종합비타민의 효능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종합비타민 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2" b="6765"/>
          <a:stretch/>
        </p:blipFill>
        <p:spPr>
          <a:xfrm>
            <a:off x="2760726" y="1901952"/>
            <a:ext cx="6758178" cy="469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69232" y="2622804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400" b="1" spc="-3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알티지 플러스</a:t>
            </a:r>
            <a:endParaRPr lang="en-US" altLang="ko-KR" sz="4400" b="1" spc="-300" dirty="0" smtClean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800" b="1" spc="-3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제품소개</a:t>
            </a:r>
            <a:endParaRPr lang="ko-KR" altLang="en-US" sz="4800" b="1" spc="-3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23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EEEEEE"/>
            </a:solidFill>
          </a:ln>
        </p:spPr>
      </p:pic>
    </p:spTree>
    <p:extLst>
      <p:ext uri="{BB962C8B-B14F-4D97-AF65-F5344CB8AC3E}">
        <p14:creationId xmlns:p14="http://schemas.microsoft.com/office/powerpoint/2010/main" val="30805294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8204" y="331063"/>
            <a:ext cx="2736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3328" y="324843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392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397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13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648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802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115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0966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524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4245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84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6018</TotalTime>
  <Words>2340</Words>
  <Application>Microsoft Office PowerPoint</Application>
  <PresentationFormat>와이드스크린</PresentationFormat>
  <Paragraphs>376</Paragraphs>
  <Slides>42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8" baseType="lpstr">
      <vt:lpstr>맑은 고딕</vt:lpstr>
      <vt:lpstr>Arial Black</vt:lpstr>
      <vt:lpstr>Arial</vt:lpstr>
      <vt:lpstr>Wingdings</vt:lpstr>
      <vt:lpstr>Microsoft YaHei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GCOOP</dc:creator>
  <cp:lastModifiedBy>이은수</cp:lastModifiedBy>
  <cp:revision>593</cp:revision>
  <dcterms:created xsi:type="dcterms:W3CDTF">2023-03-30T05:04:28Z</dcterms:created>
  <dcterms:modified xsi:type="dcterms:W3CDTF">2024-10-14T08:13:39Z</dcterms:modified>
</cp:coreProperties>
</file>