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FD54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07" autoAdjust="0"/>
    <p:restoredTop sz="94660"/>
  </p:normalViewPr>
  <p:slideViewPr>
    <p:cSldViewPr snapToGrid="0">
      <p:cViewPr varScale="1">
        <p:scale>
          <a:sx n="76" d="100"/>
          <a:sy n="76" d="100"/>
        </p:scale>
        <p:origin x="108" y="480"/>
      </p:cViewPr>
      <p:guideLst>
        <p:guide orient="horz" pos="1638"/>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3A9A204-D998-4700-A2B8-D507EE9C6137}" type="slidenum">
              <a:rPr lang="ko-KR" altLang="en-US" smtClean="0"/>
              <a:t>‹#›</a:t>
            </a:fld>
            <a:endParaRPr lang="ko-KR" altLang="en-US"/>
          </a:p>
        </p:txBody>
      </p:sp>
      <p:pic>
        <p:nvPicPr>
          <p:cNvPr id="7" name="그림 6"/>
          <p:cNvPicPr>
            <a:picLocks noChangeAspect="1"/>
          </p:cNvPicPr>
          <p:nvPr userDrawn="1"/>
        </p:nvPicPr>
        <p:blipFill rotWithShape="1">
          <a:blip r:embed="rId2"/>
          <a:srcRect l="18667" t="14004" r="17917" b="10444"/>
          <a:stretch/>
        </p:blipFill>
        <p:spPr>
          <a:xfrm>
            <a:off x="0" y="-84667"/>
            <a:ext cx="12192000" cy="6942667"/>
          </a:xfrm>
          <a:prstGeom prst="rect">
            <a:avLst/>
          </a:prstGeom>
        </p:spPr>
      </p:pic>
      <p:pic>
        <p:nvPicPr>
          <p:cNvPr id="8" name="그림 7"/>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ackgroundRemoval t="48800" b="100000" l="0" r="100000">
                        <a14:foregroundMark x1="11600" y1="58800" x2="44000" y2="89600"/>
                        <a14:foregroundMark x1="59200" y1="58800" x2="91200" y2="92000"/>
                        <a14:foregroundMark x1="40000" y1="57600" x2="9600" y2="92000"/>
                        <a14:foregroundMark x1="86800" y1="61600" x2="56800" y2="91600"/>
                      </a14:backgroundRemoval>
                    </a14:imgEffect>
                  </a14:imgLayer>
                </a14:imgProps>
              </a:ext>
              <a:ext uri="{28A0092B-C50C-407E-A947-70E740481C1C}">
                <a14:useLocalDpi xmlns:a14="http://schemas.microsoft.com/office/drawing/2010/main" val="0"/>
              </a:ext>
            </a:extLst>
          </a:blip>
          <a:srcRect t="47898" b="637"/>
          <a:stretch/>
        </p:blipFill>
        <p:spPr>
          <a:xfrm>
            <a:off x="4241144" y="6257119"/>
            <a:ext cx="1037944" cy="534177"/>
          </a:xfrm>
          <a:prstGeom prst="rect">
            <a:avLst/>
          </a:prstGeom>
          <a:effectLst>
            <a:softEdge rad="31750"/>
          </a:effectLst>
        </p:spPr>
      </p:pic>
      <p:pic>
        <p:nvPicPr>
          <p:cNvPr id="9" name="그림 8"/>
          <p:cNvPicPr>
            <a:picLocks noChangeAspect="1"/>
          </p:cNvPicPr>
          <p:nvPr userDrawn="1"/>
        </p:nvPicPr>
        <p:blipFill rotWithShape="1">
          <a:blip r:embed="rId5" cstate="print">
            <a:extLst>
              <a:ext uri="{BEBA8EAE-BF5A-486C-A8C5-ECC9F3942E4B}">
                <a14:imgProps xmlns:a14="http://schemas.microsoft.com/office/drawing/2010/main">
                  <a14:imgLayer r:embed="rId4">
                    <a14:imgEffect>
                      <a14:backgroundRemoval t="0" b="50400" l="0" r="100000">
                        <a14:foregroundMark x1="58000" y1="10400" x2="90400" y2="42400"/>
                      </a14:backgroundRemoval>
                    </a14:imgEffect>
                  </a14:imgLayer>
                </a14:imgProps>
              </a:ext>
              <a:ext uri="{28A0092B-C50C-407E-A947-70E740481C1C}">
                <a14:useLocalDpi xmlns:a14="http://schemas.microsoft.com/office/drawing/2010/main" val="0"/>
              </a:ext>
            </a:extLst>
          </a:blip>
          <a:srcRect t="5091" r="4823" b="49554"/>
          <a:stretch/>
        </p:blipFill>
        <p:spPr>
          <a:xfrm>
            <a:off x="3265714" y="6309966"/>
            <a:ext cx="987884" cy="470752"/>
          </a:xfrm>
          <a:prstGeom prst="rect">
            <a:avLst/>
          </a:prstGeom>
          <a:effectLst>
            <a:softEdge rad="31750"/>
          </a:effectLst>
        </p:spPr>
      </p:pic>
      <p:sp>
        <p:nvSpPr>
          <p:cNvPr id="10" name="직사각형 9"/>
          <p:cNvSpPr/>
          <p:nvPr userDrawn="1"/>
        </p:nvSpPr>
        <p:spPr>
          <a:xfrm>
            <a:off x="212149" y="855333"/>
            <a:ext cx="11814388" cy="5326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800" b="0" i="0" u="none" strike="noStrike" kern="1200" cap="none" spc="0" normalizeH="0" baseline="0" noProof="0" dirty="0">
                <a:ln>
                  <a:noFill/>
                </a:ln>
                <a:solidFill>
                  <a:prstClr val="white"/>
                </a:solidFill>
                <a:effectLst/>
                <a:uLnTx/>
                <a:uFillTx/>
                <a:latin typeface="나눔스퀘어" panose="020B0600000101010101" pitchFamily="50" charset="-127"/>
                <a:ea typeface="나눔스퀘어" panose="020B0600000101010101" pitchFamily="50" charset="-127"/>
                <a:cs typeface="+mn-cs"/>
              </a:rPr>
              <a:t>탄력</a:t>
            </a:r>
          </a:p>
        </p:txBody>
      </p:sp>
      <p:sp>
        <p:nvSpPr>
          <p:cNvPr id="11" name="제목 1"/>
          <p:cNvSpPr txBox="1">
            <a:spLocks/>
          </p:cNvSpPr>
          <p:nvPr userDrawn="1"/>
        </p:nvSpPr>
        <p:spPr>
          <a:xfrm>
            <a:off x="209391" y="173557"/>
            <a:ext cx="11825854" cy="587650"/>
          </a:xfrm>
          <a:prstGeom prst="rect">
            <a:avLst/>
          </a:prstGeom>
          <a:solidFill>
            <a:srgbClr val="339966"/>
          </a:solidFill>
        </p:spPr>
        <p:txBody>
          <a:bodyPr vert="horz" lIns="91440" tIns="45720" rIns="91440" bIns="45720" rtlCol="0" anchor="ctr">
            <a:normAutofit/>
          </a:bodyPr>
          <a:lstStyle>
            <a:lvl1pPr algn="l" defTabSz="914400" rtl="0" eaLnBrk="1" latinLnBrk="1" hangingPunct="1">
              <a:lnSpc>
                <a:spcPct val="90000"/>
              </a:lnSpc>
              <a:spcBef>
                <a:spcPct val="0"/>
              </a:spcBef>
              <a:buNone/>
              <a:defRPr sz="3200" b="1" kern="1200">
                <a:solidFill>
                  <a:schemeClr val="tx1"/>
                </a:solidFill>
                <a:latin typeface="나눔스퀘어" panose="020B0600000101010101" pitchFamily="50" charset="-127"/>
                <a:ea typeface="나눔스퀘어" panose="020B0600000101010101" pitchFamily="50" charset="-127"/>
                <a:cs typeface="+mj-cs"/>
              </a:defRPr>
            </a:lvl1pPr>
          </a:lstStyle>
          <a:p>
            <a:pPr marL="0" marR="0" lvl="0" indent="0" algn="l" defTabSz="914400" rtl="0" eaLnBrk="1" fontAlgn="auto" latinLnBrk="1" hangingPunct="1">
              <a:lnSpc>
                <a:spcPct val="90000"/>
              </a:lnSpc>
              <a:spcBef>
                <a:spcPct val="0"/>
              </a:spcBef>
              <a:spcAft>
                <a:spcPts val="0"/>
              </a:spcAft>
              <a:buClrTx/>
              <a:buSzTx/>
              <a:buFontTx/>
              <a:buNone/>
              <a:tabLst/>
              <a:defRPr/>
            </a:pPr>
            <a:endParaRPr kumimoji="0" lang="ko-KR" altLang="en-US" sz="2000" b="1" i="0" u="none" strike="noStrike" kern="1200" cap="none" spc="-150" normalizeH="0" baseline="0" noProof="0" dirty="0">
              <a:ln>
                <a:noFill/>
              </a:ln>
              <a:solidFill>
                <a:schemeClr val="bg1"/>
              </a:solidFill>
              <a:effectLst/>
              <a:uLnTx/>
              <a:uFillTx/>
            </a:endParaRPr>
          </a:p>
        </p:txBody>
      </p:sp>
      <p:pic>
        <p:nvPicPr>
          <p:cNvPr id="12" name="그림 11"/>
          <p:cNvPicPr>
            <a:picLocks noChangeAspect="1"/>
          </p:cNvPicPr>
          <p:nvPr userDrawn="1"/>
        </p:nvPicPr>
        <p:blipFill rotWithShape="1">
          <a:blip r:embed="rId6">
            <a:clrChange>
              <a:clrFrom>
                <a:srgbClr val="FFFFFF"/>
              </a:clrFrom>
              <a:clrTo>
                <a:srgbClr val="FFFFFF">
                  <a:alpha val="0"/>
                </a:srgbClr>
              </a:clrTo>
            </a:clrChange>
          </a:blip>
          <a:srcRect t="20865"/>
          <a:stretch/>
        </p:blipFill>
        <p:spPr>
          <a:xfrm>
            <a:off x="10854993" y="351711"/>
            <a:ext cx="1070308" cy="215492"/>
          </a:xfrm>
          <a:prstGeom prst="rect">
            <a:avLst/>
          </a:prstGeom>
        </p:spPr>
      </p:pic>
    </p:spTree>
    <p:extLst>
      <p:ext uri="{BB962C8B-B14F-4D97-AF65-F5344CB8AC3E}">
        <p14:creationId xmlns:p14="http://schemas.microsoft.com/office/powerpoint/2010/main" val="2591870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bg>
      <p:bgPr>
        <a:solidFill>
          <a:schemeClr val="bg1">
            <a:lumMod val="95000"/>
          </a:schemeClr>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3A9A204-D998-4700-A2B8-D507EE9C6137}" type="slidenum">
              <a:rPr lang="ko-KR" altLang="en-US" smtClean="0"/>
              <a:t>‹#›</a:t>
            </a:fld>
            <a:endParaRPr lang="ko-KR" altLang="en-US"/>
          </a:p>
        </p:txBody>
      </p:sp>
      <p:pic>
        <p:nvPicPr>
          <p:cNvPr id="7" name="그림 6"/>
          <p:cNvPicPr>
            <a:picLocks noChangeAspect="1"/>
          </p:cNvPicPr>
          <p:nvPr userDrawn="1"/>
        </p:nvPicPr>
        <p:blipFill rotWithShape="1">
          <a:blip r:embed="rId2">
            <a:clrChange>
              <a:clrFrom>
                <a:srgbClr val="FFFFFF"/>
              </a:clrFrom>
              <a:clrTo>
                <a:srgbClr val="FFFFFF">
                  <a:alpha val="0"/>
                </a:srgbClr>
              </a:clrTo>
            </a:clrChange>
          </a:blip>
          <a:srcRect t="20865"/>
          <a:stretch/>
        </p:blipFill>
        <p:spPr>
          <a:xfrm>
            <a:off x="10854993" y="351711"/>
            <a:ext cx="1070308" cy="215492"/>
          </a:xfrm>
          <a:prstGeom prst="rect">
            <a:avLst/>
          </a:prstGeom>
        </p:spPr>
      </p:pic>
    </p:spTree>
    <p:extLst>
      <p:ext uri="{BB962C8B-B14F-4D97-AF65-F5344CB8AC3E}">
        <p14:creationId xmlns:p14="http://schemas.microsoft.com/office/powerpoint/2010/main" val="25075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3A9A204-D998-4700-A2B8-D507EE9C6137}" type="slidenum">
              <a:rPr lang="ko-KR" altLang="en-US" smtClean="0"/>
              <a:t>‹#›</a:t>
            </a:fld>
            <a:endParaRPr lang="ko-KR" altLang="en-US"/>
          </a:p>
        </p:txBody>
      </p:sp>
    </p:spTree>
    <p:extLst>
      <p:ext uri="{BB962C8B-B14F-4D97-AF65-F5344CB8AC3E}">
        <p14:creationId xmlns:p14="http://schemas.microsoft.com/office/powerpoint/2010/main" val="3230399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3A9A204-D998-4700-A2B8-D507EE9C6137}" type="slidenum">
              <a:rPr lang="ko-KR" altLang="en-US" smtClean="0"/>
              <a:t>‹#›</a:t>
            </a:fld>
            <a:endParaRPr lang="ko-KR" altLang="en-US"/>
          </a:p>
        </p:txBody>
      </p:sp>
    </p:spTree>
    <p:extLst>
      <p:ext uri="{BB962C8B-B14F-4D97-AF65-F5344CB8AC3E}">
        <p14:creationId xmlns:p14="http://schemas.microsoft.com/office/powerpoint/2010/main" val="1221798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3A9A204-D998-4700-A2B8-D507EE9C6137}" type="slidenum">
              <a:rPr lang="ko-KR" altLang="en-US" smtClean="0"/>
              <a:t>‹#›</a:t>
            </a:fld>
            <a:endParaRPr lang="ko-KR" altLang="en-US"/>
          </a:p>
        </p:txBody>
      </p:sp>
    </p:spTree>
    <p:extLst>
      <p:ext uri="{BB962C8B-B14F-4D97-AF65-F5344CB8AC3E}">
        <p14:creationId xmlns:p14="http://schemas.microsoft.com/office/powerpoint/2010/main" val="180168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3A9A204-D998-4700-A2B8-D507EE9C6137}" type="slidenum">
              <a:rPr lang="ko-KR" altLang="en-US" smtClean="0"/>
              <a:t>‹#›</a:t>
            </a:fld>
            <a:endParaRPr lang="ko-KR" altLang="en-US"/>
          </a:p>
        </p:txBody>
      </p:sp>
    </p:spTree>
    <p:extLst>
      <p:ext uri="{BB962C8B-B14F-4D97-AF65-F5344CB8AC3E}">
        <p14:creationId xmlns:p14="http://schemas.microsoft.com/office/powerpoint/2010/main" val="729215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3A9A204-D998-4700-A2B8-D507EE9C6137}" type="slidenum">
              <a:rPr lang="ko-KR" altLang="en-US" smtClean="0"/>
              <a:t>‹#›</a:t>
            </a:fld>
            <a:endParaRPr lang="ko-KR" altLang="en-US"/>
          </a:p>
        </p:txBody>
      </p:sp>
    </p:spTree>
    <p:extLst>
      <p:ext uri="{BB962C8B-B14F-4D97-AF65-F5344CB8AC3E}">
        <p14:creationId xmlns:p14="http://schemas.microsoft.com/office/powerpoint/2010/main" val="1067633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3A9A204-D998-4700-A2B8-D507EE9C6137}" type="slidenum">
              <a:rPr lang="ko-KR" altLang="en-US" smtClean="0"/>
              <a:t>‹#›</a:t>
            </a:fld>
            <a:endParaRPr lang="ko-KR" altLang="en-US"/>
          </a:p>
        </p:txBody>
      </p:sp>
    </p:spTree>
    <p:extLst>
      <p:ext uri="{BB962C8B-B14F-4D97-AF65-F5344CB8AC3E}">
        <p14:creationId xmlns:p14="http://schemas.microsoft.com/office/powerpoint/2010/main" val="202266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3A9A204-D998-4700-A2B8-D507EE9C6137}" type="slidenum">
              <a:rPr lang="ko-KR" altLang="en-US" smtClean="0"/>
              <a:t>‹#›</a:t>
            </a:fld>
            <a:endParaRPr lang="ko-KR" altLang="en-US"/>
          </a:p>
        </p:txBody>
      </p:sp>
    </p:spTree>
    <p:extLst>
      <p:ext uri="{BB962C8B-B14F-4D97-AF65-F5344CB8AC3E}">
        <p14:creationId xmlns:p14="http://schemas.microsoft.com/office/powerpoint/2010/main" val="1287961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3A9A204-D998-4700-A2B8-D507EE9C6137}" type="slidenum">
              <a:rPr lang="ko-KR" altLang="en-US" smtClean="0"/>
              <a:t>‹#›</a:t>
            </a:fld>
            <a:endParaRPr lang="ko-KR" altLang="en-US"/>
          </a:p>
        </p:txBody>
      </p:sp>
    </p:spTree>
    <p:extLst>
      <p:ext uri="{BB962C8B-B14F-4D97-AF65-F5344CB8AC3E}">
        <p14:creationId xmlns:p14="http://schemas.microsoft.com/office/powerpoint/2010/main" val="3721937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3AC221A4-8A3D-4380-BD4B-7EE9E6023F5F}" type="datetimeFigureOut">
              <a:rPr lang="ko-KR" altLang="en-US" smtClean="0"/>
              <a:t>2025-06-04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3A9A204-D998-4700-A2B8-D507EE9C6137}" type="slidenum">
              <a:rPr lang="ko-KR" altLang="en-US" smtClean="0"/>
              <a:t>‹#›</a:t>
            </a:fld>
            <a:endParaRPr lang="ko-KR" altLang="en-US"/>
          </a:p>
        </p:txBody>
      </p:sp>
    </p:spTree>
    <p:extLst>
      <p:ext uri="{BB962C8B-B14F-4D97-AF65-F5344CB8AC3E}">
        <p14:creationId xmlns:p14="http://schemas.microsoft.com/office/powerpoint/2010/main" val="584536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221A4-8A3D-4380-BD4B-7EE9E6023F5F}" type="datetimeFigureOut">
              <a:rPr lang="ko-KR" altLang="en-US" smtClean="0"/>
              <a:t>2025-06-04</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A9A204-D998-4700-A2B8-D507EE9C6137}" type="slidenum">
              <a:rPr lang="ko-KR" altLang="en-US" smtClean="0"/>
              <a:t>‹#›</a:t>
            </a:fld>
            <a:endParaRPr lang="ko-KR" altLang="en-US"/>
          </a:p>
        </p:txBody>
      </p:sp>
    </p:spTree>
    <p:extLst>
      <p:ext uri="{BB962C8B-B14F-4D97-AF65-F5344CB8AC3E}">
        <p14:creationId xmlns:p14="http://schemas.microsoft.com/office/powerpoint/2010/main" val="3543691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 0"/>
          <p:cNvSpPr/>
          <p:nvPr/>
        </p:nvSpPr>
        <p:spPr>
          <a:xfrm>
            <a:off x="1005502" y="3576748"/>
            <a:ext cx="7516198" cy="2032443"/>
          </a:xfrm>
          <a:prstGeom prst="rect">
            <a:avLst/>
          </a:prstGeom>
          <a:noFill/>
          <a:ln/>
        </p:spPr>
        <p:txBody>
          <a:bodyPr wrap="none" lIns="0" tIns="0" rIns="0" bIns="0" rtlCol="0" anchor="ctr"/>
          <a:lstStyle/>
          <a:p>
            <a:pPr marL="0" indent="0">
              <a:buNone/>
            </a:pPr>
            <a:r>
              <a:rPr lang="en-US" altLang="ko-KR" sz="4800" dirty="0">
                <a:latin typeface="나눔스퀘어_ac ExtraBold" panose="020B0600000101010101" pitchFamily="50" charset="-127"/>
                <a:ea typeface="나눔스퀘어_ac ExtraBold" panose="020B0600000101010101" pitchFamily="50" charset="-127"/>
                <a:cs typeface="Patrick Hand" pitchFamily="34" charset="-120"/>
              </a:rPr>
              <a:t>TERA Patch</a:t>
            </a:r>
          </a:p>
          <a:p>
            <a:pPr marL="0" indent="0">
              <a:buNone/>
            </a:pPr>
            <a:r>
              <a:rPr lang="en-US" altLang="ko-KR" sz="4800" dirty="0">
                <a:latin typeface="나눔스퀘어_ac ExtraBold" panose="020B0600000101010101" pitchFamily="50" charset="-127"/>
                <a:ea typeface="나눔스퀘어_ac ExtraBold" panose="020B0600000101010101" pitchFamily="50" charset="-127"/>
                <a:cs typeface="Patrick Hand" pitchFamily="34" charset="-120"/>
              </a:rPr>
              <a:t>Standard Education</a:t>
            </a:r>
            <a:endParaRPr lang="en-US" sz="4800" dirty="0">
              <a:latin typeface="나눔스퀘어_ac ExtraBold" panose="020B0600000101010101" pitchFamily="50" charset="-127"/>
              <a:ea typeface="나눔스퀘어_ac ExtraBold" panose="020B0600000101010101" pitchFamily="50" charset="-127"/>
            </a:endParaRPr>
          </a:p>
        </p:txBody>
      </p:sp>
      <p:pic>
        <p:nvPicPr>
          <p:cNvPr id="5" name="그림 4"/>
          <p:cNvPicPr>
            <a:picLocks noChangeAspect="1"/>
          </p:cNvPicPr>
          <p:nvPr/>
        </p:nvPicPr>
        <p:blipFill rotWithShape="1">
          <a:blip r:embed="rId2">
            <a:clrChange>
              <a:clrFrom>
                <a:srgbClr val="FFFFFF"/>
              </a:clrFrom>
              <a:clrTo>
                <a:srgbClr val="FFFFFF">
                  <a:alpha val="0"/>
                </a:srgbClr>
              </a:clrTo>
            </a:clrChange>
          </a:blip>
          <a:srcRect t="20865"/>
          <a:stretch/>
        </p:blipFill>
        <p:spPr>
          <a:xfrm>
            <a:off x="902161" y="3181830"/>
            <a:ext cx="2818001" cy="567365"/>
          </a:xfrm>
          <a:prstGeom prst="rect">
            <a:avLst/>
          </a:prstGeom>
        </p:spPr>
      </p:pic>
    </p:spTree>
    <p:extLst>
      <p:ext uri="{BB962C8B-B14F-4D97-AF65-F5344CB8AC3E}">
        <p14:creationId xmlns:p14="http://schemas.microsoft.com/office/powerpoint/2010/main" val="897803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 name="그림 7"/>
          <p:cNvPicPr>
            <a:picLocks noChangeAspect="1"/>
          </p:cNvPicPr>
          <p:nvPr/>
        </p:nvPicPr>
        <p:blipFill rotWithShape="1">
          <a:blip r:embed="rId2"/>
          <a:srcRect l="18667" t="14004" r="17917" b="10444"/>
          <a:stretch/>
        </p:blipFill>
        <p:spPr>
          <a:xfrm>
            <a:off x="0" y="-84667"/>
            <a:ext cx="12192000" cy="6942667"/>
          </a:xfrm>
          <a:prstGeom prst="rect">
            <a:avLst/>
          </a:prstGeom>
        </p:spPr>
      </p:pic>
      <p:pic>
        <p:nvPicPr>
          <p:cNvPr id="9" name="그림 8"/>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48800" b="100000" l="0" r="100000">
                        <a14:foregroundMark x1="11600" y1="58800" x2="44000" y2="89600"/>
                        <a14:foregroundMark x1="59200" y1="58800" x2="91200" y2="92000"/>
                        <a14:foregroundMark x1="40000" y1="57600" x2="9600" y2="92000"/>
                        <a14:foregroundMark x1="86800" y1="61600" x2="56800" y2="91600"/>
                      </a14:backgroundRemoval>
                    </a14:imgEffect>
                  </a14:imgLayer>
                </a14:imgProps>
              </a:ext>
              <a:ext uri="{28A0092B-C50C-407E-A947-70E740481C1C}">
                <a14:useLocalDpi xmlns:a14="http://schemas.microsoft.com/office/drawing/2010/main" val="0"/>
              </a:ext>
            </a:extLst>
          </a:blip>
          <a:srcRect t="47898" b="637"/>
          <a:stretch/>
        </p:blipFill>
        <p:spPr>
          <a:xfrm>
            <a:off x="4241144" y="6257119"/>
            <a:ext cx="1037944" cy="534177"/>
          </a:xfrm>
          <a:prstGeom prst="rect">
            <a:avLst/>
          </a:prstGeom>
          <a:effectLst>
            <a:softEdge rad="31750"/>
          </a:effectLst>
        </p:spPr>
      </p:pic>
      <p:pic>
        <p:nvPicPr>
          <p:cNvPr id="10" name="그림 9"/>
          <p:cNvPicPr>
            <a:picLocks noChangeAspect="1"/>
          </p:cNvPicPr>
          <p:nvPr/>
        </p:nvPicPr>
        <p:blipFill rotWithShape="1">
          <a:blip r:embed="rId5" cstate="print">
            <a:extLst>
              <a:ext uri="{BEBA8EAE-BF5A-486C-A8C5-ECC9F3942E4B}">
                <a14:imgProps xmlns:a14="http://schemas.microsoft.com/office/drawing/2010/main">
                  <a14:imgLayer r:embed="rId4">
                    <a14:imgEffect>
                      <a14:backgroundRemoval t="0" b="50400" l="0" r="100000">
                        <a14:foregroundMark x1="58000" y1="10400" x2="90400" y2="42400"/>
                      </a14:backgroundRemoval>
                    </a14:imgEffect>
                  </a14:imgLayer>
                </a14:imgProps>
              </a:ext>
              <a:ext uri="{28A0092B-C50C-407E-A947-70E740481C1C}">
                <a14:useLocalDpi xmlns:a14="http://schemas.microsoft.com/office/drawing/2010/main" val="0"/>
              </a:ext>
            </a:extLst>
          </a:blip>
          <a:srcRect t="5091" r="4823" b="49554"/>
          <a:stretch/>
        </p:blipFill>
        <p:spPr>
          <a:xfrm>
            <a:off x="3265714" y="6309966"/>
            <a:ext cx="987884" cy="470752"/>
          </a:xfrm>
          <a:prstGeom prst="rect">
            <a:avLst/>
          </a:prstGeom>
          <a:effectLst>
            <a:softEdge rad="31750"/>
          </a:effectLst>
        </p:spPr>
      </p:pic>
      <p:sp>
        <p:nvSpPr>
          <p:cNvPr id="4" name="직사각형 3"/>
          <p:cNvSpPr/>
          <p:nvPr/>
        </p:nvSpPr>
        <p:spPr>
          <a:xfrm>
            <a:off x="212149" y="855333"/>
            <a:ext cx="11814388" cy="5326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1800" b="0" i="0" u="none" strike="noStrike" kern="1200" cap="none" spc="0" normalizeH="0" baseline="0" noProof="0" dirty="0">
                <a:ln>
                  <a:noFill/>
                </a:ln>
                <a:solidFill>
                  <a:prstClr val="white"/>
                </a:solidFill>
                <a:effectLst/>
                <a:uLnTx/>
                <a:uFillTx/>
                <a:latin typeface="나눔스퀘어" panose="020B0600000101010101" pitchFamily="50" charset="-127"/>
                <a:ea typeface="나눔스퀘어" panose="020B0600000101010101" pitchFamily="50" charset="-127"/>
                <a:cs typeface="+mn-cs"/>
              </a:rPr>
              <a:t>탄력</a:t>
            </a:r>
          </a:p>
        </p:txBody>
      </p:sp>
      <p:sp>
        <p:nvSpPr>
          <p:cNvPr id="5" name="제목 1"/>
          <p:cNvSpPr txBox="1">
            <a:spLocks/>
          </p:cNvSpPr>
          <p:nvPr/>
        </p:nvSpPr>
        <p:spPr>
          <a:xfrm>
            <a:off x="209391" y="173557"/>
            <a:ext cx="11825854" cy="587650"/>
          </a:xfrm>
          <a:prstGeom prst="rect">
            <a:avLst/>
          </a:prstGeom>
          <a:solidFill>
            <a:srgbClr val="339966"/>
          </a:solidFill>
        </p:spPr>
        <p:txBody>
          <a:bodyPr vert="horz" lIns="91440" tIns="45720" rIns="91440" bIns="45720" rtlCol="0" anchor="ctr">
            <a:normAutofit/>
          </a:bodyPr>
          <a:lstStyle>
            <a:lvl1pPr algn="l" defTabSz="914400" rtl="0" eaLnBrk="1" latinLnBrk="1" hangingPunct="1">
              <a:lnSpc>
                <a:spcPct val="90000"/>
              </a:lnSpc>
              <a:spcBef>
                <a:spcPct val="0"/>
              </a:spcBef>
              <a:buNone/>
              <a:defRPr sz="3200" b="1" kern="1200">
                <a:solidFill>
                  <a:schemeClr val="tx1"/>
                </a:solidFill>
                <a:latin typeface="나눔스퀘어" panose="020B0600000101010101" pitchFamily="50" charset="-127"/>
                <a:ea typeface="나눔스퀘어" panose="020B0600000101010101" pitchFamily="50" charset="-127"/>
                <a:cs typeface="+mj-cs"/>
              </a:defRPr>
            </a:lvl1pPr>
          </a:lstStyle>
          <a:p>
            <a:pPr marL="0" marR="0" lvl="0" indent="0" algn="l" defTabSz="914400" rtl="0" eaLnBrk="1" fontAlgn="auto" latinLnBrk="1" hangingPunct="1">
              <a:lnSpc>
                <a:spcPct val="90000"/>
              </a:lnSpc>
              <a:spcBef>
                <a:spcPct val="0"/>
              </a:spcBef>
              <a:spcAft>
                <a:spcPts val="0"/>
              </a:spcAft>
              <a:buClrTx/>
              <a:buSzTx/>
              <a:buFontTx/>
              <a:buNone/>
              <a:tabLst/>
              <a:defRPr/>
            </a:pPr>
            <a:endParaRPr kumimoji="0" lang="ko-KR" altLang="en-US" sz="2000" b="1" i="0" u="none" strike="noStrike" kern="1200" cap="none" spc="-150" normalizeH="0" baseline="0" noProof="0" dirty="0">
              <a:ln>
                <a:noFill/>
              </a:ln>
              <a:solidFill>
                <a:schemeClr val="bg1"/>
              </a:solidFill>
              <a:effectLst/>
              <a:uLnTx/>
              <a:uFillTx/>
            </a:endParaRPr>
          </a:p>
        </p:txBody>
      </p:sp>
      <p:cxnSp>
        <p:nvCxnSpPr>
          <p:cNvPr id="11" name="직선 연결선 10"/>
          <p:cNvCxnSpPr/>
          <p:nvPr/>
        </p:nvCxnSpPr>
        <p:spPr bwMode="auto">
          <a:xfrm>
            <a:off x="2971963" y="3296063"/>
            <a:ext cx="1927599" cy="0"/>
          </a:xfrm>
          <a:prstGeom prst="line">
            <a:avLst/>
          </a:prstGeom>
          <a:noFill/>
          <a:ln w="9525" cap="flat" cmpd="sng" algn="ctr">
            <a:solidFill>
              <a:schemeClr val="bg1"/>
            </a:solidFill>
            <a:prstDash val="solid"/>
            <a:round/>
            <a:headEnd type="none" w="med" len="med"/>
            <a:tailEnd type="none" w="med" len="med"/>
          </a:ln>
          <a:effectLst/>
        </p:spPr>
      </p:cxnSp>
      <p:sp>
        <p:nvSpPr>
          <p:cNvPr id="12" name="TextBox 11"/>
          <p:cNvSpPr txBox="1"/>
          <p:nvPr/>
        </p:nvSpPr>
        <p:spPr>
          <a:xfrm>
            <a:off x="389640" y="2629567"/>
            <a:ext cx="11590212" cy="3046988"/>
          </a:xfrm>
          <a:prstGeom prst="rect">
            <a:avLst/>
          </a:prstGeom>
          <a:noFill/>
        </p:spPr>
        <p:txBody>
          <a:bodyPr wrap="square" rtlCol="0">
            <a:spAutoFit/>
          </a:bodyPr>
          <a:lstStyle/>
          <a:p>
            <a:r>
              <a:rPr lang="en-US" altLang="ko-KR" sz="1200" dirty="0">
                <a:latin typeface="NanumSquare"/>
              </a:rPr>
              <a:t>1. False or exaggerated claims about product name, manufacturing method, performance, efficacy, or principles of operation.</a:t>
            </a:r>
          </a:p>
          <a:p>
            <a:r>
              <a:rPr lang="en-US" altLang="ko-KR" sz="1200" dirty="0">
                <a:latin typeface="NanumSquare"/>
              </a:rPr>
              <a:t>2. Advertising unapproved or unregistered products under Article 6(2) or Article 15(2) of the Medical Device Act.</a:t>
            </a:r>
          </a:p>
          <a:p>
            <a:r>
              <a:rPr lang="en-US" altLang="ko-KR" sz="1200" dirty="0">
                <a:latin typeface="NanumSquare"/>
              </a:rPr>
              <a:t>3. Denying all side effects or overly emphasizing safety.</a:t>
            </a:r>
          </a:p>
          <a:p>
            <a:r>
              <a:rPr lang="en-US" altLang="ko-KR" sz="1200" dirty="0">
                <a:latin typeface="NanumSquare"/>
              </a:rPr>
              <a:t>4. Citing false clinical results, test data, academic papers, or claiming unverified patent certifications.</a:t>
            </a:r>
          </a:p>
          <a:p>
            <a:r>
              <a:rPr lang="en-US" altLang="ko-KR" sz="1200" dirty="0">
                <a:latin typeface="NanumSquare"/>
              </a:rPr>
              <a:t>5. Implying that doctors, dentists, oriental medicine doctors, or veterinarians guarantee the product’s effects.</a:t>
            </a:r>
          </a:p>
          <a:p>
            <a:r>
              <a:rPr lang="en-US" altLang="ko-KR" sz="1200" dirty="0">
                <a:latin typeface="NanumSquare"/>
              </a:rPr>
              <a:t>6. Misleading claims that medical professionals or professors recommend, approve, or use the product (except in cases officially designated by the government for public health).</a:t>
            </a:r>
          </a:p>
          <a:p>
            <a:r>
              <a:rPr lang="en-US" altLang="ko-KR" sz="1200" dirty="0">
                <a:latin typeface="NanumSquare"/>
              </a:rPr>
              <a:t>7. Advertising that could mislead consumers into thinking a domestic product is foreign or vice versa.</a:t>
            </a:r>
          </a:p>
          <a:p>
            <a:r>
              <a:rPr lang="en-US" altLang="ko-KR" sz="1200" dirty="0">
                <a:latin typeface="NanumSquare"/>
              </a:rPr>
              <a:t>8. Using user testimonials, appreciation letters, or phrases suggesting a rush of purchases.</a:t>
            </a:r>
          </a:p>
          <a:p>
            <a:r>
              <a:rPr lang="en-US" altLang="ko-KR" sz="1200" dirty="0">
                <a:latin typeface="NanumSquare"/>
              </a:rPr>
              <a:t>9. Using absolute terms such as “guaranteed,” “best,” or “top.”</a:t>
            </a:r>
          </a:p>
          <a:p>
            <a:r>
              <a:rPr lang="en-US" altLang="ko-KR" sz="1200" dirty="0">
                <a:latin typeface="NanumSquare"/>
              </a:rPr>
              <a:t>10. Creating confusion that the product is something other than a medical device.</a:t>
            </a:r>
          </a:p>
          <a:p>
            <a:r>
              <a:rPr lang="en-US" altLang="ko-KR" sz="1200" dirty="0">
                <a:latin typeface="NanumSquare"/>
              </a:rPr>
              <a:t>11. Mentioning specific medical institutions, departments, or contact details to imply endorsement.</a:t>
            </a:r>
          </a:p>
          <a:p>
            <a:r>
              <a:rPr lang="en-US" altLang="ko-KR" sz="1200" dirty="0">
                <a:latin typeface="NanumSquare"/>
              </a:rPr>
              <a:t>12. Using images, articles, or designs that imply performance or efficacy.</a:t>
            </a:r>
          </a:p>
          <a:p>
            <a:r>
              <a:rPr lang="en-US" altLang="ko-KR" sz="1200" dirty="0">
                <a:latin typeface="NanumSquare"/>
              </a:rPr>
              <a:t>13. Displaying before-and-after comparisons that imply specific results.</a:t>
            </a:r>
          </a:p>
          <a:p>
            <a:r>
              <a:rPr lang="en-US" altLang="ko-KR" sz="1200" dirty="0">
                <a:latin typeface="NanumSquare"/>
              </a:rPr>
              <a:t>14. Disparaging or implying criticism of other products.</a:t>
            </a:r>
          </a:p>
          <a:p>
            <a:r>
              <a:rPr lang="en-US" altLang="ko-KR" sz="1200" dirty="0">
                <a:latin typeface="NanumSquare"/>
              </a:rPr>
              <a:t>15. Using content that suggests abortion or contains obscene materials.</a:t>
            </a:r>
          </a:p>
          <a:p>
            <a:r>
              <a:rPr lang="en-US" altLang="ko-KR" sz="1200" dirty="0">
                <a:latin typeface="NanumSquare"/>
              </a:rPr>
              <a:t>16. Depicting threatening symptoms or surgical scenes related to the product’s use or claimed benefits.</a:t>
            </a:r>
          </a:p>
        </p:txBody>
      </p:sp>
      <p:sp>
        <p:nvSpPr>
          <p:cNvPr id="13" name="TextBox 12"/>
          <p:cNvSpPr txBox="1"/>
          <p:nvPr/>
        </p:nvSpPr>
        <p:spPr>
          <a:xfrm>
            <a:off x="470767" y="1221498"/>
            <a:ext cx="8520857" cy="1020216"/>
          </a:xfrm>
          <a:prstGeom prst="rect">
            <a:avLst/>
          </a:prstGeom>
          <a:noFill/>
        </p:spPr>
        <p:txBody>
          <a:bodyPr wrap="square" rtlCol="0" anchor="ctr">
            <a:spAutoFit/>
          </a:bodyPr>
          <a:lstStyle/>
          <a:p>
            <a:pPr>
              <a:lnSpc>
                <a:spcPct val="150000"/>
              </a:lnSpc>
            </a:pPr>
            <a:r>
              <a:rPr lang="en-US" altLang="ko-KR" sz="1400" b="1" dirty="0">
                <a:latin typeface="나눔스퀘어" panose="020B0600000101010101" pitchFamily="50" charset="-127"/>
                <a:ea typeface="나눔스퀘어" panose="020B0600000101010101" pitchFamily="50" charset="-127"/>
              </a:rPr>
              <a:t>In accordance with advertising laws, we strive to foster a sound advertising culture and prevent consumer harm caused by exaggerated claims. Please refer to the related laws below and cooperate to avoid any false or misleading advertising</a:t>
            </a:r>
            <a:endParaRPr lang="en-US" altLang="ko-KR" sz="1400" b="1" spc="-47" dirty="0">
              <a:solidFill>
                <a:srgbClr val="FF0000"/>
              </a:solidFill>
              <a:latin typeface="나눔스퀘어" panose="020B0600000101010101" pitchFamily="50" charset="-127"/>
              <a:ea typeface="나눔스퀘어" panose="020B0600000101010101" pitchFamily="50" charset="-127"/>
            </a:endParaRPr>
          </a:p>
        </p:txBody>
      </p:sp>
      <p:sp>
        <p:nvSpPr>
          <p:cNvPr id="14" name="TextBox 13"/>
          <p:cNvSpPr txBox="1"/>
          <p:nvPr/>
        </p:nvSpPr>
        <p:spPr>
          <a:xfrm>
            <a:off x="347478" y="227197"/>
            <a:ext cx="6264696" cy="461665"/>
          </a:xfrm>
          <a:prstGeom prst="rect">
            <a:avLst/>
          </a:prstGeom>
          <a:noFill/>
        </p:spPr>
        <p:txBody>
          <a:bodyPr wrap="square" rtlCol="0">
            <a:spAutoFit/>
          </a:bodyPr>
          <a:lstStyle/>
          <a:p>
            <a:pPr marL="0" indent="0">
              <a:lnSpc>
                <a:spcPct val="100000"/>
              </a:lnSpc>
              <a:buNone/>
            </a:pPr>
            <a:r>
              <a:rPr lang="en-US" altLang="ko-KR" sz="2400" spc="-100" dirty="0">
                <a:solidFill>
                  <a:schemeClr val="bg1"/>
                </a:solidFill>
                <a:latin typeface="나눔스퀘어 ExtraBold" panose="020B0600000101010101" pitchFamily="50" charset="-127"/>
                <a:ea typeface="나눔스퀘어 ExtraBold" panose="020B0600000101010101" pitchFamily="50" charset="-127"/>
              </a:rPr>
              <a:t>Laws on Exaggerated Advertising</a:t>
            </a:r>
          </a:p>
        </p:txBody>
      </p:sp>
      <p:sp>
        <p:nvSpPr>
          <p:cNvPr id="15" name="TextBox 14"/>
          <p:cNvSpPr txBox="1"/>
          <p:nvPr/>
        </p:nvSpPr>
        <p:spPr>
          <a:xfrm>
            <a:off x="4809067" y="5909181"/>
            <a:ext cx="7226179" cy="230832"/>
          </a:xfrm>
          <a:prstGeom prst="rect">
            <a:avLst/>
          </a:prstGeom>
          <a:noFill/>
        </p:spPr>
        <p:txBody>
          <a:bodyPr wrap="square" rtlCol="0">
            <a:spAutoFit/>
          </a:bodyPr>
          <a:lstStyle/>
          <a:p>
            <a:pPr algn="r"/>
            <a:r>
              <a:rPr lang="en-US" altLang="ko-KR" sz="900" dirty="0">
                <a:latin typeface="나눔스퀘어" panose="020B0600000101010101" pitchFamily="50" charset="-127"/>
                <a:ea typeface="굴림" panose="020B0600000101010101" pitchFamily="50" charset="-127"/>
              </a:rPr>
              <a:t>[Excerpts from Relevant Laws] Medical Device Enforcement Regulations, Article 45 (Scope of Advertising) *Amended July 29, 2015*</a:t>
            </a:r>
            <a:endParaRPr lang="en-US" altLang="ko-KR" sz="900" dirty="0">
              <a:latin typeface="나눔스퀘어" panose="020B0600000101010101" pitchFamily="50" charset="-127"/>
              <a:ea typeface="나눔스퀘어" panose="020B0600000101010101" pitchFamily="50" charset="-127"/>
            </a:endParaRPr>
          </a:p>
        </p:txBody>
      </p:sp>
      <p:sp>
        <p:nvSpPr>
          <p:cNvPr id="2" name="TextBox 1">
            <a:extLst>
              <a:ext uri="{FF2B5EF4-FFF2-40B4-BE49-F238E27FC236}">
                <a16:creationId xmlns:a16="http://schemas.microsoft.com/office/drawing/2014/main" id="{079B038B-3ABE-0D51-39D4-E0D65631E280}"/>
              </a:ext>
            </a:extLst>
          </p:cNvPr>
          <p:cNvSpPr txBox="1"/>
          <p:nvPr/>
        </p:nvSpPr>
        <p:spPr>
          <a:xfrm>
            <a:off x="5943624" y="6392896"/>
            <a:ext cx="6096000" cy="253916"/>
          </a:xfrm>
          <a:prstGeom prst="rect">
            <a:avLst/>
          </a:prstGeom>
          <a:solidFill>
            <a:schemeClr val="bg1">
              <a:lumMod val="95000"/>
            </a:schemeClr>
          </a:solidFill>
        </p:spPr>
        <p:txBody>
          <a:bodyPr wrap="square" rtlCol="0">
            <a:spAutoFit/>
          </a:bodyPr>
          <a:lstStyle/>
          <a:p>
            <a:pPr algn="r"/>
            <a:r>
              <a:rPr lang="en-US" altLang="ko-KR" sz="1050"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900" dirty="0">
                <a:latin typeface="나눔스퀘어" panose="020B0600000101010101" pitchFamily="50" charset="-127"/>
                <a:ea typeface="굴림" panose="020B0600000101010101" pitchFamily="50" charset="-127"/>
              </a:rPr>
              <a:t>.</a:t>
            </a:r>
            <a:endParaRPr lang="en-US" altLang="ko-KR" sz="900"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2608126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extBox 5"/>
          <p:cNvSpPr txBox="1"/>
          <p:nvPr/>
        </p:nvSpPr>
        <p:spPr>
          <a:xfrm>
            <a:off x="6543770" y="1352626"/>
            <a:ext cx="5846765" cy="584775"/>
          </a:xfrm>
          <a:prstGeom prst="rect">
            <a:avLst/>
          </a:prstGeom>
          <a:noFill/>
        </p:spPr>
        <p:txBody>
          <a:bodyPr wrap="square" rtlCol="0">
            <a:spAutoFit/>
          </a:bodyPr>
          <a:lstStyle/>
          <a:p>
            <a:pPr lvl="0" fontAlgn="base">
              <a:spcBef>
                <a:spcPct val="0"/>
              </a:spcBef>
              <a:spcAft>
                <a:spcPct val="0"/>
              </a:spcAft>
            </a:pPr>
            <a:r>
              <a:rPr kumimoji="1" lang="en-US" altLang="ko-KR" sz="3200" kern="0" dirty="0" err="1">
                <a:latin typeface="나눔스퀘어 ExtraBold" panose="020B0600000101010101" pitchFamily="50" charset="-127"/>
                <a:ea typeface="나눔스퀘어 ExtraBold" panose="020B0600000101010101" pitchFamily="50" charset="-127"/>
              </a:rPr>
              <a:t>CareCellve</a:t>
            </a:r>
            <a:r>
              <a:rPr kumimoji="1" lang="en-US" altLang="ko-KR" sz="3200" kern="0" dirty="0">
                <a:latin typeface="나눔스퀘어 ExtraBold" panose="020B0600000101010101" pitchFamily="50" charset="-127"/>
                <a:ea typeface="나눔스퀘어 ExtraBold" panose="020B0600000101010101" pitchFamily="50" charset="-127"/>
              </a:rPr>
              <a:t> TERA Patch</a:t>
            </a:r>
          </a:p>
        </p:txBody>
      </p:sp>
      <p:sp>
        <p:nvSpPr>
          <p:cNvPr id="7" name="TextBox 6"/>
          <p:cNvSpPr txBox="1"/>
          <p:nvPr/>
        </p:nvSpPr>
        <p:spPr>
          <a:xfrm>
            <a:off x="6543770" y="2681203"/>
            <a:ext cx="4238530" cy="2531783"/>
          </a:xfrm>
          <a:prstGeom prst="rect">
            <a:avLst/>
          </a:prstGeom>
          <a:noFill/>
        </p:spPr>
        <p:txBody>
          <a:bodyPr wrap="square" rtlCol="0">
            <a:spAutoFit/>
          </a:bodyPr>
          <a:lstStyle/>
          <a:p>
            <a:pPr marL="342900" marR="0" lvl="0" indent="-342900" defTabSz="914400" eaLnBrk="1" fontAlgn="base" latinLnBrk="0" hangingPunct="1">
              <a:lnSpc>
                <a:spcPct val="150000"/>
              </a:lnSpc>
              <a:spcBef>
                <a:spcPct val="0"/>
              </a:spcBef>
              <a:spcAft>
                <a:spcPct val="0"/>
              </a:spcAft>
              <a:buClrTx/>
              <a:buSzTx/>
              <a:buFontTx/>
              <a:buAutoNum type="arabicPeriod"/>
              <a:tabLst/>
              <a:defRPr/>
            </a:pPr>
            <a:r>
              <a:rPr kumimoji="1" lang="en-US" altLang="ko-KR" b="1" kern="0" dirty="0">
                <a:solidFill>
                  <a:srgbClr val="000000">
                    <a:lumMod val="50000"/>
                    <a:lumOff val="50000"/>
                  </a:srgbClr>
                </a:solidFill>
                <a:latin typeface="나눔스퀘어 Bold" panose="020B0600000101010101" pitchFamily="50" charset="-127"/>
                <a:ea typeface="나눔스퀘어 Bold" panose="020B0600000101010101" pitchFamily="50" charset="-127"/>
              </a:rPr>
              <a:t>Development Background</a:t>
            </a:r>
          </a:p>
          <a:p>
            <a:pPr marL="342900" marR="0" lvl="0" indent="-342900" defTabSz="914400" eaLnBrk="1" fontAlgn="base" latinLnBrk="0" hangingPunct="1">
              <a:lnSpc>
                <a:spcPct val="150000"/>
              </a:lnSpc>
              <a:spcBef>
                <a:spcPct val="0"/>
              </a:spcBef>
              <a:spcAft>
                <a:spcPct val="0"/>
              </a:spcAft>
              <a:buClrTx/>
              <a:buSzTx/>
              <a:buFontTx/>
              <a:buAutoNum type="arabicPeriod"/>
              <a:tabLst/>
              <a:defRPr/>
            </a:pPr>
            <a:r>
              <a:rPr kumimoji="1" lang="en-US" altLang="ko-KR" b="1" kern="0" dirty="0">
                <a:solidFill>
                  <a:srgbClr val="000000">
                    <a:lumMod val="50000"/>
                    <a:lumOff val="50000"/>
                  </a:srgbClr>
                </a:solidFill>
                <a:latin typeface="나눔스퀘어 Bold" panose="020B0600000101010101" pitchFamily="50" charset="-127"/>
                <a:ea typeface="나눔스퀘어 Bold" panose="020B0600000101010101" pitchFamily="50" charset="-127"/>
              </a:rPr>
              <a:t>Product Information</a:t>
            </a:r>
          </a:p>
          <a:p>
            <a:pPr marL="342900" marR="0" lvl="0" indent="-342900" defTabSz="914400" eaLnBrk="1" fontAlgn="base" latinLnBrk="0" hangingPunct="1">
              <a:lnSpc>
                <a:spcPct val="150000"/>
              </a:lnSpc>
              <a:spcBef>
                <a:spcPct val="0"/>
              </a:spcBef>
              <a:spcAft>
                <a:spcPct val="0"/>
              </a:spcAft>
              <a:buClrTx/>
              <a:buSzTx/>
              <a:buFontTx/>
              <a:buAutoNum type="arabicPeriod"/>
              <a:tabLst/>
              <a:defRPr/>
            </a:pPr>
            <a:r>
              <a:rPr kumimoji="1" lang="en-US" altLang="ko-KR" b="1" kern="0" dirty="0">
                <a:solidFill>
                  <a:srgbClr val="000000">
                    <a:lumMod val="50000"/>
                    <a:lumOff val="50000"/>
                  </a:srgbClr>
                </a:solidFill>
                <a:latin typeface="나눔스퀘어 Bold" panose="020B0600000101010101" pitchFamily="50" charset="-127"/>
                <a:ea typeface="나눔스퀘어 Bold" panose="020B0600000101010101" pitchFamily="50" charset="-127"/>
              </a:rPr>
              <a:t>Product Points</a:t>
            </a:r>
          </a:p>
          <a:p>
            <a:pPr marL="342900" marR="0" lvl="0" indent="-342900" defTabSz="914400" eaLnBrk="1" fontAlgn="base" latinLnBrk="0" hangingPunct="1">
              <a:lnSpc>
                <a:spcPct val="150000"/>
              </a:lnSpc>
              <a:spcBef>
                <a:spcPct val="0"/>
              </a:spcBef>
              <a:spcAft>
                <a:spcPct val="0"/>
              </a:spcAft>
              <a:buClrTx/>
              <a:buSzTx/>
              <a:buFontTx/>
              <a:buAutoNum type="arabicPeriod"/>
              <a:tabLst/>
              <a:defRPr/>
            </a:pPr>
            <a:r>
              <a:rPr kumimoji="1" lang="en-US" altLang="ko-KR" b="1" kern="0" dirty="0">
                <a:solidFill>
                  <a:srgbClr val="000000">
                    <a:lumMod val="50000"/>
                    <a:lumOff val="50000"/>
                  </a:srgbClr>
                </a:solidFill>
                <a:latin typeface="나눔스퀘어 Bold" panose="020B0600000101010101" pitchFamily="50" charset="-127"/>
                <a:ea typeface="나눔스퀘어 Bold" panose="020B0600000101010101" pitchFamily="50" charset="-127"/>
              </a:rPr>
              <a:t>Recommended Target</a:t>
            </a:r>
          </a:p>
          <a:p>
            <a:pPr marL="342900" marR="0" lvl="0" indent="-342900" defTabSz="914400" eaLnBrk="1" fontAlgn="base" latinLnBrk="0" hangingPunct="1">
              <a:lnSpc>
                <a:spcPct val="150000"/>
              </a:lnSpc>
              <a:spcBef>
                <a:spcPct val="0"/>
              </a:spcBef>
              <a:spcAft>
                <a:spcPct val="0"/>
              </a:spcAft>
              <a:buClrTx/>
              <a:buSzTx/>
              <a:buFontTx/>
              <a:buAutoNum type="arabicPeriod"/>
              <a:tabLst/>
              <a:defRPr/>
            </a:pPr>
            <a:r>
              <a:rPr kumimoji="1" lang="en-US" altLang="ko-KR" b="1" kern="0" dirty="0">
                <a:solidFill>
                  <a:srgbClr val="000000">
                    <a:lumMod val="50000"/>
                    <a:lumOff val="50000"/>
                  </a:srgbClr>
                </a:solidFill>
                <a:latin typeface="나눔스퀘어 Bold" panose="020B0600000101010101" pitchFamily="50" charset="-127"/>
                <a:ea typeface="나눔스퀘어 Bold" panose="020B0600000101010101" pitchFamily="50" charset="-127"/>
              </a:rPr>
              <a:t>How to Use and Manage</a:t>
            </a:r>
          </a:p>
          <a:p>
            <a:pPr marL="342900" marR="0" lvl="0" indent="-342900" defTabSz="914400" eaLnBrk="1" fontAlgn="base" latinLnBrk="0" hangingPunct="1">
              <a:lnSpc>
                <a:spcPct val="150000"/>
              </a:lnSpc>
              <a:spcBef>
                <a:spcPct val="0"/>
              </a:spcBef>
              <a:spcAft>
                <a:spcPct val="0"/>
              </a:spcAft>
              <a:buClrTx/>
              <a:buSzTx/>
              <a:buFontTx/>
              <a:buAutoNum type="arabicPeriod"/>
              <a:tabLst/>
              <a:defRPr/>
            </a:pPr>
            <a:r>
              <a:rPr kumimoji="1" lang="en-US" altLang="ko-KR" b="1" kern="0" dirty="0">
                <a:solidFill>
                  <a:srgbClr val="000000">
                    <a:lumMod val="50000"/>
                    <a:lumOff val="50000"/>
                  </a:srgbClr>
                </a:solidFill>
                <a:latin typeface="나눔스퀘어 Bold" panose="020B0600000101010101" pitchFamily="50" charset="-127"/>
                <a:ea typeface="나눔스퀘어 Bold" panose="020B0600000101010101" pitchFamily="50" charset="-127"/>
              </a:rPr>
              <a:t>Precautions (Usage Restrictions)</a:t>
            </a:r>
          </a:p>
        </p:txBody>
      </p:sp>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724" y="2096428"/>
            <a:ext cx="6105540" cy="3170098"/>
          </a:xfrm>
          <a:prstGeom prst="rect">
            <a:avLst/>
          </a:prstGeom>
        </p:spPr>
      </p:pic>
      <p:sp>
        <p:nvSpPr>
          <p:cNvPr id="3" name="TextBox 2">
            <a:extLst>
              <a:ext uri="{FF2B5EF4-FFF2-40B4-BE49-F238E27FC236}">
                <a16:creationId xmlns:a16="http://schemas.microsoft.com/office/drawing/2014/main" id="{6A8D999E-33EC-B0F8-47E0-4F65281F55AF}"/>
              </a:ext>
            </a:extLst>
          </p:cNvPr>
          <p:cNvSpPr txBox="1"/>
          <p:nvPr/>
        </p:nvSpPr>
        <p:spPr>
          <a:xfrm>
            <a:off x="5943624" y="6392896"/>
            <a:ext cx="6096000" cy="253916"/>
          </a:xfrm>
          <a:prstGeom prst="rect">
            <a:avLst/>
          </a:prstGeom>
          <a:solidFill>
            <a:schemeClr val="bg1">
              <a:lumMod val="95000"/>
            </a:schemeClr>
          </a:solidFill>
        </p:spPr>
        <p:txBody>
          <a:bodyPr wrap="square" rtlCol="0">
            <a:spAutoFit/>
          </a:bodyPr>
          <a:lstStyle/>
          <a:p>
            <a:pPr algn="r"/>
            <a:r>
              <a:rPr lang="en-US" altLang="ko-KR" sz="1050"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900" dirty="0">
                <a:latin typeface="나눔스퀘어" panose="020B0600000101010101" pitchFamily="50" charset="-127"/>
                <a:ea typeface="굴림" panose="020B0600000101010101" pitchFamily="50" charset="-127"/>
              </a:rPr>
              <a:t>.</a:t>
            </a:r>
            <a:endParaRPr lang="en-US" altLang="ko-KR" sz="900"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3108307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직사각형 5"/>
          <p:cNvSpPr/>
          <p:nvPr/>
        </p:nvSpPr>
        <p:spPr>
          <a:xfrm>
            <a:off x="274863" y="248284"/>
            <a:ext cx="5030914" cy="480131"/>
          </a:xfrm>
          <a:prstGeom prst="rect">
            <a:avLst/>
          </a:prstGeom>
        </p:spPr>
        <p:txBody>
          <a:bodyPr wrap="square">
            <a:spAutoFit/>
          </a:bodyPr>
          <a:lstStyle/>
          <a:p>
            <a:pPr lvl="0" latinLnBrk="1">
              <a:lnSpc>
                <a:spcPct val="90000"/>
              </a:lnSpc>
              <a:spcBef>
                <a:spcPct val="0"/>
              </a:spcBef>
              <a:defRPr/>
            </a:pPr>
            <a:r>
              <a:rPr lang="en-US" altLang="ko-KR" sz="2800" spc="-150" dirty="0">
                <a:solidFill>
                  <a:schemeClr val="bg1"/>
                </a:solidFill>
                <a:latin typeface="나눔스퀘어 ExtraBold" panose="020B0600000101010101" pitchFamily="50" charset="-127"/>
                <a:ea typeface="나눔스퀘어 ExtraBold" panose="020B0600000101010101" pitchFamily="50" charset="-127"/>
              </a:rPr>
              <a:t>Development Background</a:t>
            </a:r>
          </a:p>
        </p:txBody>
      </p:sp>
      <p:pic>
        <p:nvPicPr>
          <p:cNvPr id="1026" name="Picture 2" descr="ta0122a49*'를 검색하고 고화질의 스톡이미지, 사진,일러스트 및 영상을 확인하세요 | 클립아트코리아"/>
          <p:cNvPicPr>
            <a:picLocks noChangeAspect="1" noChangeArrowheads="1"/>
          </p:cNvPicPr>
          <p:nvPr/>
        </p:nvPicPr>
        <p:blipFill rotWithShape="1">
          <a:blip r:embed="rId2">
            <a:extLst>
              <a:ext uri="{28A0092B-C50C-407E-A947-70E740481C1C}">
                <a14:useLocalDpi xmlns:a14="http://schemas.microsoft.com/office/drawing/2010/main" val="0"/>
              </a:ext>
            </a:extLst>
          </a:blip>
          <a:srcRect l="1" t="20931" r="196"/>
          <a:stretch/>
        </p:blipFill>
        <p:spPr bwMode="auto">
          <a:xfrm>
            <a:off x="7125691" y="2084273"/>
            <a:ext cx="4513860" cy="3586630"/>
          </a:xfrm>
          <a:prstGeom prst="rect">
            <a:avLst/>
          </a:prstGeom>
          <a:noFill/>
          <a:extLst>
            <a:ext uri="{909E8E84-426E-40DD-AFC4-6F175D3DCCD1}">
              <a14:hiddenFill xmlns:a14="http://schemas.microsoft.com/office/drawing/2010/main">
                <a:solidFill>
                  <a:srgbClr val="FFFFFF"/>
                </a:solidFill>
              </a14:hiddenFill>
            </a:ext>
          </a:extLst>
        </p:spPr>
      </p:pic>
      <p:sp>
        <p:nvSpPr>
          <p:cNvPr id="9" name="직사각형 8"/>
          <p:cNvSpPr/>
          <p:nvPr/>
        </p:nvSpPr>
        <p:spPr>
          <a:xfrm>
            <a:off x="436806" y="981437"/>
            <a:ext cx="10428750" cy="95410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2800" kern="0" spc="-36" dirty="0">
                <a:solidFill>
                  <a:srgbClr val="272525"/>
                </a:solidFill>
                <a:latin typeface="나눔스퀘어 ExtraBold" panose="020B0600000101010101" pitchFamily="50" charset="-127"/>
                <a:ea typeface="나눔스퀘어 ExtraBold" panose="020B0600000101010101" pitchFamily="50" charset="-127"/>
              </a:rPr>
              <a:t>In the age of the </a:t>
            </a:r>
            <a:r>
              <a:rPr lang="en-US" altLang="ko-KR" sz="2800" b="1" kern="0" spc="-36" dirty="0">
                <a:solidFill>
                  <a:srgbClr val="272525"/>
                </a:solidFill>
                <a:latin typeface="나눔스퀘어 ExtraBold" panose="020B0600000101010101" pitchFamily="50" charset="-127"/>
                <a:ea typeface="나눔스퀘어 ExtraBold" panose="020B0600000101010101" pitchFamily="50" charset="-127"/>
              </a:rPr>
              <a:t>&lt;every-second-counts&gt; </a:t>
            </a:r>
            <a:r>
              <a:rPr lang="en-US" altLang="ko-KR" sz="2800" kern="0" spc="-36" dirty="0">
                <a:solidFill>
                  <a:srgbClr val="272525"/>
                </a:solidFill>
                <a:latin typeface="나눔스퀘어 ExtraBold" panose="020B0600000101010101" pitchFamily="50" charset="-127"/>
                <a:ea typeface="나눔스퀘어 ExtraBold" panose="020B0600000101010101" pitchFamily="50" charset="-127"/>
              </a:rPr>
              <a:t>modern lifestyle, physical stillness prevails, and circulation declines</a:t>
            </a:r>
            <a:endParaRPr lang="en-US" altLang="ko-KR" sz="2000" kern="0" spc="-36" dirty="0">
              <a:solidFill>
                <a:schemeClr val="bg1">
                  <a:lumMod val="50000"/>
                </a:schemeClr>
              </a:solidFill>
              <a:latin typeface="나눔스퀘어 ExtraBold" panose="020B0600000101010101" pitchFamily="50" charset="-127"/>
              <a:ea typeface="나눔스퀘어 ExtraBold" panose="020B0600000101010101" pitchFamily="50" charset="-127"/>
            </a:endParaRPr>
          </a:p>
        </p:txBody>
      </p:sp>
      <p:sp>
        <p:nvSpPr>
          <p:cNvPr id="11" name="직사각형 10"/>
          <p:cNvSpPr/>
          <p:nvPr/>
        </p:nvSpPr>
        <p:spPr>
          <a:xfrm>
            <a:off x="552449" y="2221871"/>
            <a:ext cx="6573242" cy="83099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1600" kern="0" spc="-36" dirty="0">
                <a:solidFill>
                  <a:srgbClr val="272525"/>
                </a:solidFill>
                <a:latin typeface="나눔스퀘어" panose="020B0600000101010101" pitchFamily="50" charset="-127"/>
                <a:ea typeface="나눔스퀘어" panose="020B0600000101010101" pitchFamily="50" charset="-127"/>
              </a:rPr>
              <a:t>Modern people spend long hours sitting.</a:t>
            </a:r>
          </a:p>
          <a:p>
            <a:r>
              <a:rPr lang="en-US" altLang="ko-KR" sz="1600" kern="0" spc="-36" dirty="0">
                <a:solidFill>
                  <a:srgbClr val="272525"/>
                </a:solidFill>
                <a:latin typeface="나눔스퀘어" panose="020B0600000101010101" pitchFamily="50" charset="-127"/>
                <a:ea typeface="나눔스퀘어" panose="020B0600000101010101" pitchFamily="50" charset="-127"/>
              </a:rPr>
              <a:t>Physical activity decreases while stress and fatigue build up.</a:t>
            </a:r>
          </a:p>
          <a:p>
            <a:r>
              <a:rPr lang="en-US" altLang="ko-KR" sz="1600" kern="0" spc="-36" dirty="0">
                <a:solidFill>
                  <a:srgbClr val="272525"/>
                </a:solidFill>
                <a:latin typeface="나눔스퀘어" panose="020B0600000101010101" pitchFamily="50" charset="-127"/>
                <a:ea typeface="나눔스퀘어" panose="020B0600000101010101" pitchFamily="50" charset="-127"/>
              </a:rPr>
              <a:t>However, there is a lack of time and effective methods to relieve this.</a:t>
            </a:r>
          </a:p>
        </p:txBody>
      </p:sp>
      <p:sp>
        <p:nvSpPr>
          <p:cNvPr id="13" name="직사각형 12"/>
          <p:cNvSpPr/>
          <p:nvPr/>
        </p:nvSpPr>
        <p:spPr>
          <a:xfrm>
            <a:off x="552449" y="3190466"/>
            <a:ext cx="6032414" cy="2722348"/>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ko-KR" b="1" kern="0" spc="-36" dirty="0">
                <a:solidFill>
                  <a:schemeClr val="accent5"/>
                </a:solidFill>
                <a:latin typeface="나눔스퀘어" panose="020B0600000101010101" pitchFamily="50" charset="-127"/>
                <a:ea typeface="나눔스퀘어" panose="020B0600000101010101" pitchFamily="50" charset="-127"/>
              </a:rPr>
              <a:t>Consequences of insufficient exercise and poor posture include:</a:t>
            </a:r>
          </a:p>
          <a:p>
            <a:pPr marL="285750" indent="-285750">
              <a:lnSpc>
                <a:spcPct val="150000"/>
              </a:lnSpc>
              <a:buFont typeface="Wingdings" panose="05000000000000000000" pitchFamily="2" charset="2"/>
              <a:buChar char="ü"/>
            </a:pPr>
            <a:r>
              <a:rPr lang="en-US" altLang="ko-KR" sz="1600" kern="0" spc="-36" dirty="0">
                <a:solidFill>
                  <a:srgbClr val="272525"/>
                </a:solidFill>
                <a:latin typeface="나눔스퀘어" panose="020B0600000101010101" pitchFamily="50" charset="-127"/>
                <a:ea typeface="나눔스퀘어" panose="020B0600000101010101" pitchFamily="50" charset="-127"/>
                <a:sym typeface="Wingdings" panose="05000000000000000000" pitchFamily="2" charset="2"/>
              </a:rPr>
              <a:t>Reduced blood </a:t>
            </a:r>
            <a:r>
              <a:rPr lang="en-US" altLang="ko-KR" sz="1600" kern="0" spc="-36" dirty="0" err="1">
                <a:solidFill>
                  <a:srgbClr val="272525"/>
                </a:solidFill>
                <a:latin typeface="나눔스퀘어" panose="020B0600000101010101" pitchFamily="50" charset="-127"/>
                <a:ea typeface="나눔스퀘어" panose="020B0600000101010101" pitchFamily="50" charset="-127"/>
                <a:sym typeface="Wingdings" panose="05000000000000000000" pitchFamily="2" charset="2"/>
              </a:rPr>
              <a:t>flow,,Muscle</a:t>
            </a:r>
            <a:r>
              <a:rPr lang="en-US" altLang="ko-KR" sz="1600" kern="0" spc="-36" dirty="0">
                <a:solidFill>
                  <a:srgbClr val="272525"/>
                </a:solidFill>
                <a:latin typeface="나눔스퀘어" panose="020B0600000101010101" pitchFamily="50" charset="-127"/>
                <a:ea typeface="나눔스퀘어" panose="020B0600000101010101" pitchFamily="50" charset="-127"/>
                <a:sym typeface="Wingdings" panose="05000000000000000000" pitchFamily="2" charset="2"/>
              </a:rPr>
              <a:t> stiffness, Cold sensations, </a:t>
            </a:r>
          </a:p>
          <a:p>
            <a:pPr>
              <a:lnSpc>
                <a:spcPct val="150000"/>
              </a:lnSpc>
            </a:pPr>
            <a:r>
              <a:rPr lang="en-US" altLang="ko-KR" sz="1600" kern="0" spc="-36" dirty="0">
                <a:solidFill>
                  <a:srgbClr val="272525"/>
                </a:solidFill>
                <a:latin typeface="나눔스퀘어" panose="020B0600000101010101" pitchFamily="50" charset="-127"/>
                <a:ea typeface="나눔스퀘어" panose="020B0600000101010101" pitchFamily="50" charset="-127"/>
                <a:sym typeface="Wingdings" panose="05000000000000000000" pitchFamily="2" charset="2"/>
              </a:rPr>
              <a:t>    Pain that disrupts systemic flow.</a:t>
            </a:r>
          </a:p>
          <a:p>
            <a:pPr marL="285750" indent="-285750">
              <a:lnSpc>
                <a:spcPct val="150000"/>
              </a:lnSpc>
              <a:buFont typeface="Wingdings" panose="05000000000000000000" pitchFamily="2" charset="2"/>
              <a:buChar char="ü"/>
            </a:pPr>
            <a:r>
              <a:rPr lang="en-US" altLang="ko-KR" sz="1600" dirty="0"/>
              <a:t>The body feels heavy and cold, negatively affecting immunity and vitality.</a:t>
            </a:r>
          </a:p>
          <a:p>
            <a:pPr marL="285750" indent="-285750">
              <a:lnSpc>
                <a:spcPct val="150000"/>
              </a:lnSpc>
              <a:buFont typeface="Wingdings" panose="05000000000000000000" pitchFamily="2" charset="2"/>
              <a:buChar char="ü"/>
            </a:pPr>
            <a:r>
              <a:rPr lang="en-US" altLang="ko-KR" sz="1600" dirty="0"/>
              <a:t>Can lead to VDT (Visual Display Terminal) syndrome.</a:t>
            </a:r>
            <a:endParaRPr lang="en-US" altLang="ko-KR" sz="1600" kern="0" spc="-36" dirty="0">
              <a:solidFill>
                <a:srgbClr val="272525"/>
              </a:solidFill>
              <a:latin typeface="나눔스퀘어" panose="020B0600000101010101" pitchFamily="50" charset="-127"/>
              <a:ea typeface="나눔스퀘어" panose="020B0600000101010101" pitchFamily="50" charset="-127"/>
            </a:endParaRPr>
          </a:p>
        </p:txBody>
      </p:sp>
      <p:sp>
        <p:nvSpPr>
          <p:cNvPr id="7" name="직사각형 6"/>
          <p:cNvSpPr/>
          <p:nvPr/>
        </p:nvSpPr>
        <p:spPr>
          <a:xfrm>
            <a:off x="5305777" y="6330231"/>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2619726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274863" y="248284"/>
            <a:ext cx="4590648" cy="480131"/>
          </a:xfrm>
          <a:prstGeom prst="rect">
            <a:avLst/>
          </a:prstGeom>
        </p:spPr>
        <p:txBody>
          <a:bodyPr wrap="square">
            <a:spAutoFit/>
          </a:bodyPr>
          <a:lstStyle/>
          <a:p>
            <a:pPr lvl="0" latinLnBrk="1">
              <a:lnSpc>
                <a:spcPct val="90000"/>
              </a:lnSpc>
              <a:spcBef>
                <a:spcPct val="0"/>
              </a:spcBef>
              <a:defRPr/>
            </a:pPr>
            <a:r>
              <a:rPr lang="en-US" altLang="ko-KR" sz="2800" spc="-150" dirty="0">
                <a:solidFill>
                  <a:schemeClr val="bg1"/>
                </a:solidFill>
                <a:latin typeface="나눔스퀘어 ExtraBold" panose="020B0600000101010101" pitchFamily="50" charset="-127"/>
                <a:ea typeface="나눔스퀘어 ExtraBold" panose="020B0600000101010101" pitchFamily="50" charset="-127"/>
              </a:rPr>
              <a:t>Development Background</a:t>
            </a:r>
          </a:p>
        </p:txBody>
      </p:sp>
      <p:sp>
        <p:nvSpPr>
          <p:cNvPr id="8" name="직사각형 7"/>
          <p:cNvSpPr/>
          <p:nvPr/>
        </p:nvSpPr>
        <p:spPr>
          <a:xfrm>
            <a:off x="274863" y="885686"/>
            <a:ext cx="11405270" cy="95410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2800" kern="0" spc="-36" dirty="0">
                <a:solidFill>
                  <a:srgbClr val="272525"/>
                </a:solidFill>
                <a:latin typeface="나눔스퀘어 ExtraBold" panose="020B0600000101010101" pitchFamily="50" charset="-127"/>
                <a:ea typeface="나눔스퀘어 ExtraBold" panose="020B0600000101010101" pitchFamily="50" charset="-127"/>
              </a:rPr>
              <a:t>What is VDT Syndrome Commonly Experienced by Office Workers and Middle-aged Adults?</a:t>
            </a:r>
          </a:p>
        </p:txBody>
      </p:sp>
      <p:grpSp>
        <p:nvGrpSpPr>
          <p:cNvPr id="2" name="그룹 1"/>
          <p:cNvGrpSpPr/>
          <p:nvPr/>
        </p:nvGrpSpPr>
        <p:grpSpPr>
          <a:xfrm>
            <a:off x="293480" y="2111971"/>
            <a:ext cx="5899565" cy="3940811"/>
            <a:chOff x="6101932" y="2171158"/>
            <a:chExt cx="5899565" cy="3940811"/>
          </a:xfrm>
        </p:grpSpPr>
        <p:sp>
          <p:nvSpPr>
            <p:cNvPr id="10" name="직사각형 9"/>
            <p:cNvSpPr/>
            <p:nvPr/>
          </p:nvSpPr>
          <p:spPr>
            <a:xfrm>
              <a:off x="6101932" y="2171158"/>
              <a:ext cx="5699795" cy="584775"/>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600" b="1" u="sng" kern="0" spc="-36" dirty="0">
                  <a:solidFill>
                    <a:schemeClr val="tx1">
                      <a:lumMod val="85000"/>
                      <a:lumOff val="15000"/>
                    </a:schemeClr>
                  </a:solidFill>
                  <a:latin typeface="나눔스퀘어" panose="020B0600000101010101" pitchFamily="50" charset="-127"/>
                  <a:ea typeface="나눔스퀘어" panose="020B0600000101010101" pitchFamily="50" charset="-127"/>
                </a:rPr>
                <a:t>&lt;VDT Syndrome Patients Surge by 48 Million in 5 Years, Medical Expenses Exceed 7 Trillion Won&gt;</a:t>
              </a:r>
            </a:p>
          </p:txBody>
        </p:sp>
        <p:sp>
          <p:nvSpPr>
            <p:cNvPr id="11" name="직사각형 10"/>
            <p:cNvSpPr/>
            <p:nvPr/>
          </p:nvSpPr>
          <p:spPr>
            <a:xfrm>
              <a:off x="6301702" y="2941870"/>
              <a:ext cx="5699795" cy="3170099"/>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900" dirty="0">
                  <a:latin typeface="나눔스퀘어" panose="020B0600000101010101" pitchFamily="50" charset="-127"/>
                  <a:ea typeface="나눔스퀘어" panose="020B0600000101010101" pitchFamily="50" charset="-127"/>
                </a:rPr>
                <a:t>Rep. In Jae-</a:t>
              </a:r>
              <a:r>
                <a:rPr lang="en-US" altLang="ko-KR" sz="900" dirty="0" err="1">
                  <a:latin typeface="나눔스퀘어" panose="020B0600000101010101" pitchFamily="50" charset="-127"/>
                  <a:ea typeface="나눔스퀘어" panose="020B0600000101010101" pitchFamily="50" charset="-127"/>
                </a:rPr>
                <a:t>geun</a:t>
              </a:r>
              <a:r>
                <a:rPr lang="en-US" altLang="ko-KR" sz="900" dirty="0">
                  <a:latin typeface="나눔스퀘어" panose="020B0600000101010101" pitchFamily="50" charset="-127"/>
                  <a:ea typeface="나눔스퀘어" panose="020B0600000101010101" pitchFamily="50" charset="-127"/>
                </a:rPr>
                <a:t> (New Politics Alliance for Democracy) of the National Assembly Health and Welfare Committee analyzed data submitted by the Health Insurance Review and Assessment Service on the 6th, and revealed that </a:t>
              </a:r>
              <a:r>
                <a:rPr lang="en-US" altLang="ko-KR" sz="1050" b="1" dirty="0">
                  <a:solidFill>
                    <a:srgbClr val="FF0000"/>
                  </a:solidFill>
                  <a:latin typeface="나눔스퀘어" panose="020B0600000101010101" pitchFamily="50" charset="-127"/>
                  <a:ea typeface="나눔스퀘어" panose="020B0600000101010101" pitchFamily="50" charset="-127"/>
                </a:rPr>
                <a:t>47.86 million </a:t>
              </a:r>
              <a:r>
                <a:rPr lang="en-US" altLang="ko-KR" sz="900" dirty="0">
                  <a:latin typeface="나눔스퀘어" panose="020B0600000101010101" pitchFamily="50" charset="-127"/>
                  <a:ea typeface="나눔스퀘어" panose="020B0600000101010101" pitchFamily="50" charset="-127"/>
                </a:rPr>
                <a:t>patients were treated for diseases related to VDT syndrome, such as myofascial pain syndrome, carpal tunnel syndrome, disc, turtle neck, and dry eye syndrome, between 2010 and 2014, and the medical expenses amounted to </a:t>
              </a:r>
              <a:r>
                <a:rPr lang="en-US" altLang="ko-KR" sz="1050" b="1" dirty="0">
                  <a:solidFill>
                    <a:srgbClr val="FF0000"/>
                  </a:solidFill>
                  <a:latin typeface="나눔스퀘어" panose="020B0600000101010101" pitchFamily="50" charset="-127"/>
                  <a:ea typeface="나눔스퀘어" panose="020B0600000101010101" pitchFamily="50" charset="-127"/>
                </a:rPr>
                <a:t>7.6 trillion won.</a:t>
              </a:r>
            </a:p>
            <a:p>
              <a:endParaRPr lang="en-US" altLang="ko-KR" sz="900" dirty="0">
                <a:latin typeface="나눔스퀘어" panose="020B0600000101010101" pitchFamily="50" charset="-127"/>
                <a:ea typeface="나눔스퀘어" panose="020B0600000101010101" pitchFamily="50" charset="-127"/>
              </a:endParaRPr>
            </a:p>
            <a:p>
              <a:r>
                <a:rPr lang="en-US" altLang="ko-KR" sz="900" dirty="0">
                  <a:latin typeface="나눔스퀘어" panose="020B0600000101010101" pitchFamily="50" charset="-127"/>
                  <a:ea typeface="나눔스퀘어" panose="020B0600000101010101" pitchFamily="50" charset="-127"/>
                </a:rPr>
                <a:t>Patients with carpal tunnel syndrome, which is particularly related to computer use, increased by 29.7% from 129,857 in 2010 to 168,451 in 2014. Patients with turtle neck, which causes the cervical spine to deform due to long-term head bending, also increased by 25.6% from 1,449,025 to 1,819,324 during this period.</a:t>
              </a:r>
            </a:p>
            <a:p>
              <a:endParaRPr lang="en-US" altLang="ko-KR" sz="900" dirty="0">
                <a:latin typeface="나눔스퀘어" panose="020B0600000101010101" pitchFamily="50" charset="-127"/>
                <a:ea typeface="나눔스퀘어" panose="020B0600000101010101" pitchFamily="50" charset="-127"/>
              </a:endParaRPr>
            </a:p>
            <a:p>
              <a:r>
                <a:rPr lang="en-US" altLang="ko-KR" sz="900" dirty="0">
                  <a:latin typeface="나눔스퀘어" panose="020B0600000101010101" pitchFamily="50" charset="-127"/>
                  <a:ea typeface="나눔스퀘어" panose="020B0600000101010101" pitchFamily="50" charset="-127"/>
                </a:rPr>
                <a:t>Medical expenses are also skyrocketing along with the increase in patients. The cost of turtle neck treatment increased by 42% from approximately KRW 196 billion in 2010 to KRW 278 billion last year, the cost of disc herniation increased by 30.7% from KRW 959 billion to KRW 1.253 trillion, and the cost of carpal tunnel syndrome increased by nearly three times from approximately KRW 13 billion to KRW 38 billion. The tendency of computer and smartphone use to cause diseases is also confirmed in other statistics. According to statistics from the National Health Insurance Corporation, the number of patients with cervical disc herniation in their 20s increased by 14.5% in 2011 compared to 2010, while the number of patients with cervical disc herniation in their teens increased by 13.3% and the number of patients with cervical disc herniation in their 30s increased by 12.7%. It is interpreted that the number of patients with cervical disc herniation increased in 2010 as smartphones became popular and the number of users increased rapidly.</a:t>
              </a:r>
            </a:p>
          </p:txBody>
        </p:sp>
      </p:grpSp>
      <p:grpSp>
        <p:nvGrpSpPr>
          <p:cNvPr id="3" name="그룹 2"/>
          <p:cNvGrpSpPr/>
          <p:nvPr/>
        </p:nvGrpSpPr>
        <p:grpSpPr>
          <a:xfrm>
            <a:off x="6269246" y="2223440"/>
            <a:ext cx="5629274" cy="2741240"/>
            <a:chOff x="493249" y="2301134"/>
            <a:chExt cx="5722728" cy="2825164"/>
          </a:xfrm>
        </p:grpSpPr>
        <p:pic>
          <p:nvPicPr>
            <p:cNvPr id="2050" name="Picture 2" descr="스마트폰·컴퓨터 때문에…VDT증후군 환자 5년간 4800만명 - 경향신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49" y="2301134"/>
              <a:ext cx="5722728" cy="2575708"/>
            </a:xfrm>
            <a:prstGeom prst="rect">
              <a:avLst/>
            </a:prstGeom>
            <a:noFill/>
            <a:extLst>
              <a:ext uri="{909E8E84-426E-40DD-AFC4-6F175D3DCCD1}">
                <a14:hiddenFill xmlns:a14="http://schemas.microsoft.com/office/drawing/2010/main">
                  <a:solidFill>
                    <a:srgbClr val="FFFFFF"/>
                  </a:solidFill>
                </a14:hiddenFill>
              </a:ext>
            </a:extLst>
          </p:spPr>
        </p:pic>
        <p:sp>
          <p:nvSpPr>
            <p:cNvPr id="12" name="직사각형 11"/>
            <p:cNvSpPr/>
            <p:nvPr/>
          </p:nvSpPr>
          <p:spPr>
            <a:xfrm>
              <a:off x="4980348" y="4910854"/>
              <a:ext cx="1235629" cy="215444"/>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800" kern="0" spc="-36" dirty="0">
                  <a:solidFill>
                    <a:schemeClr val="bg1">
                      <a:lumMod val="50000"/>
                    </a:schemeClr>
                  </a:solidFill>
                  <a:latin typeface="나눔스퀘어" panose="020B0600000101010101" pitchFamily="50" charset="-127"/>
                  <a:ea typeface="나눔스퀘어" panose="020B0600000101010101" pitchFamily="50" charset="-127"/>
                </a:rPr>
                <a:t>*</a:t>
              </a:r>
              <a:r>
                <a:rPr lang="ko-KR" altLang="en-US" sz="800" kern="0" spc="-36" dirty="0">
                  <a:solidFill>
                    <a:schemeClr val="bg1">
                      <a:lumMod val="50000"/>
                    </a:schemeClr>
                  </a:solidFill>
                  <a:latin typeface="나눔스퀘어" panose="020B0600000101010101" pitchFamily="50" charset="-127"/>
                  <a:ea typeface="나눔스퀘어" panose="020B0600000101010101" pitchFamily="50" charset="-127"/>
                </a:rPr>
                <a:t>출처</a:t>
              </a:r>
              <a:r>
                <a:rPr lang="en-US" altLang="ko-KR" sz="800" kern="0" spc="-36" dirty="0">
                  <a:solidFill>
                    <a:schemeClr val="bg1">
                      <a:lumMod val="50000"/>
                    </a:schemeClr>
                  </a:solidFill>
                  <a:latin typeface="나눔스퀘어" panose="020B0600000101010101" pitchFamily="50" charset="-127"/>
                  <a:ea typeface="나눔스퀘어" panose="020B0600000101010101" pitchFamily="50" charset="-127"/>
                </a:rPr>
                <a:t>: </a:t>
              </a:r>
              <a:r>
                <a:rPr lang="ko-KR" altLang="en-US" sz="800" kern="0" spc="-36" dirty="0">
                  <a:solidFill>
                    <a:schemeClr val="bg1">
                      <a:lumMod val="50000"/>
                    </a:schemeClr>
                  </a:solidFill>
                  <a:latin typeface="나눔스퀘어" panose="020B0600000101010101" pitchFamily="50" charset="-127"/>
                  <a:ea typeface="나눔스퀘어" panose="020B0600000101010101" pitchFamily="50" charset="-127"/>
                </a:rPr>
                <a:t>경향신문 </a:t>
              </a:r>
              <a:endParaRPr lang="en-US" altLang="ko-KR" sz="800" kern="0" spc="-36" dirty="0">
                <a:solidFill>
                  <a:schemeClr val="bg1">
                    <a:lumMod val="50000"/>
                  </a:schemeClr>
                </a:solidFill>
                <a:latin typeface="나눔스퀘어" panose="020B0600000101010101" pitchFamily="50" charset="-127"/>
                <a:ea typeface="나눔스퀘어" panose="020B0600000101010101" pitchFamily="50" charset="-127"/>
              </a:endParaRPr>
            </a:p>
          </p:txBody>
        </p:sp>
      </p:grpSp>
      <p:sp>
        <p:nvSpPr>
          <p:cNvPr id="13" name="직사각형 12"/>
          <p:cNvSpPr/>
          <p:nvPr/>
        </p:nvSpPr>
        <p:spPr>
          <a:xfrm>
            <a:off x="6269246" y="4935714"/>
            <a:ext cx="5699795" cy="1323439"/>
          </a:xfrm>
          <a:prstGeom prst="rect">
            <a:avLst/>
          </a:prstGeom>
          <a:no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2000" b="1" kern="0" dirty="0">
                <a:solidFill>
                  <a:srgbClr val="C00000"/>
                </a:solidFill>
                <a:effectLst>
                  <a:outerShdw blurRad="38100" dist="38100" dir="2700000" algn="tl">
                    <a:srgbClr val="000000">
                      <a:alpha val="43137"/>
                    </a:srgbClr>
                  </a:outerShdw>
                </a:effectLst>
                <a:latin typeface="나눔스퀘어" panose="020B0600000101010101" pitchFamily="50" charset="-127"/>
                <a:ea typeface="나눔스퀘어" panose="020B0600000101010101" pitchFamily="50" charset="-127"/>
                <a:sym typeface="Wingdings" panose="05000000000000000000" pitchFamily="2" charset="2"/>
              </a:rPr>
              <a:t> </a:t>
            </a:r>
            <a:r>
              <a:rPr lang="en-US" altLang="ko-KR" sz="2000" b="1" kern="0" dirty="0">
                <a:solidFill>
                  <a:srgbClr val="C00000"/>
                </a:solidFill>
                <a:effectLst>
                  <a:outerShdw blurRad="38100" dist="38100" dir="2700000" algn="tl">
                    <a:srgbClr val="000000">
                      <a:alpha val="43137"/>
                    </a:srgbClr>
                  </a:outerShdw>
                </a:effectLst>
                <a:latin typeface="나눔스퀘어" panose="020B0600000101010101" pitchFamily="50" charset="-127"/>
                <a:ea typeface="나눔스퀘어" panose="020B0600000101010101" pitchFamily="50" charset="-127"/>
              </a:rPr>
              <a:t>Stagnation of body circulation, muscle tension, and decreased heat circulation lead to a decline in overall body vitality and condition.</a:t>
            </a:r>
          </a:p>
        </p:txBody>
      </p:sp>
      <p:sp>
        <p:nvSpPr>
          <p:cNvPr id="14" name="직사각형 13"/>
          <p:cNvSpPr/>
          <p:nvPr/>
        </p:nvSpPr>
        <p:spPr>
          <a:xfrm>
            <a:off x="4484077" y="6236116"/>
            <a:ext cx="7238803" cy="230832"/>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해당 내용은 과학적 연구 및 일반적인 정보 전달을 위한 것이며 제품의 효능이나 효과를 단정짓는 것은 아닙니다</a:t>
            </a: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 </a:t>
            </a:r>
            <a:endParaRPr lang="en-US" altLang="ko-KR" sz="900" kern="0" spc="-36" dirty="0">
              <a:solidFill>
                <a:srgbClr val="272525"/>
              </a:solidFill>
              <a:latin typeface="나눔스퀘어" panose="020B0600000101010101" pitchFamily="50" charset="-127"/>
              <a:ea typeface="나눔스퀘어" panose="020B0600000101010101" pitchFamily="50" charset="-127"/>
            </a:endParaRPr>
          </a:p>
        </p:txBody>
      </p:sp>
      <p:sp>
        <p:nvSpPr>
          <p:cNvPr id="4" name="직사각형 3">
            <a:extLst>
              <a:ext uri="{FF2B5EF4-FFF2-40B4-BE49-F238E27FC236}">
                <a16:creationId xmlns:a16="http://schemas.microsoft.com/office/drawing/2014/main" id="{B5BA594D-415B-9193-7EB8-53C524B5068E}"/>
              </a:ext>
            </a:extLst>
          </p:cNvPr>
          <p:cNvSpPr/>
          <p:nvPr/>
        </p:nvSpPr>
        <p:spPr>
          <a:xfrm>
            <a:off x="5305777" y="6286389"/>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sp>
        <p:nvSpPr>
          <p:cNvPr id="5" name="TextBox 4">
            <a:extLst>
              <a:ext uri="{FF2B5EF4-FFF2-40B4-BE49-F238E27FC236}">
                <a16:creationId xmlns:a16="http://schemas.microsoft.com/office/drawing/2014/main" id="{3D31E39C-BAB0-D215-6105-FECE5165AB69}"/>
              </a:ext>
            </a:extLst>
          </p:cNvPr>
          <p:cNvSpPr txBox="1"/>
          <p:nvPr/>
        </p:nvSpPr>
        <p:spPr>
          <a:xfrm>
            <a:off x="493250" y="1748750"/>
            <a:ext cx="8841250" cy="261610"/>
          </a:xfrm>
          <a:prstGeom prst="rect">
            <a:avLst/>
          </a:prstGeom>
          <a:noFill/>
        </p:spPr>
        <p:txBody>
          <a:bodyPr wrap="square">
            <a:spAutoFit/>
          </a:bodyPr>
          <a:lstStyle/>
          <a:p>
            <a:r>
              <a:rPr sz="1100" dirty="0">
                <a:solidFill>
                  <a:srgbClr val="272525"/>
                </a:solidFill>
                <a:latin typeface="NanumSquare"/>
              </a:rPr>
              <a:t>*VDT (Visual Display Terminal) Syndrome refers to a series of symptoms caused by prolonged use of computers, smartphones, and other smart devices.</a:t>
            </a:r>
          </a:p>
        </p:txBody>
      </p:sp>
    </p:spTree>
    <p:extLst>
      <p:ext uri="{BB962C8B-B14F-4D97-AF65-F5344CB8AC3E}">
        <p14:creationId xmlns:p14="http://schemas.microsoft.com/office/powerpoint/2010/main" val="469636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274863" y="248284"/>
            <a:ext cx="5030914" cy="480131"/>
          </a:xfrm>
          <a:prstGeom prst="rect">
            <a:avLst/>
          </a:prstGeom>
        </p:spPr>
        <p:txBody>
          <a:bodyPr wrap="square">
            <a:spAutoFit/>
          </a:bodyPr>
          <a:lstStyle/>
          <a:p>
            <a:pPr lvl="0" latinLnBrk="1">
              <a:lnSpc>
                <a:spcPct val="90000"/>
              </a:lnSpc>
              <a:spcBef>
                <a:spcPct val="0"/>
              </a:spcBef>
              <a:defRPr/>
            </a:pPr>
            <a:r>
              <a:rPr lang="en-US" altLang="ko-KR" sz="2800" spc="-150" dirty="0">
                <a:solidFill>
                  <a:schemeClr val="bg1"/>
                </a:solidFill>
                <a:latin typeface="나눔스퀘어 ExtraBold" panose="020B0600000101010101" pitchFamily="50" charset="-127"/>
                <a:ea typeface="나눔스퀘어 ExtraBold" panose="020B0600000101010101" pitchFamily="50" charset="-127"/>
              </a:rPr>
              <a:t>Development Background</a:t>
            </a:r>
          </a:p>
        </p:txBody>
      </p:sp>
      <p:sp>
        <p:nvSpPr>
          <p:cNvPr id="25" name="직사각형 24"/>
          <p:cNvSpPr/>
          <p:nvPr/>
        </p:nvSpPr>
        <p:spPr>
          <a:xfrm>
            <a:off x="586983" y="1940135"/>
            <a:ext cx="8795142" cy="646331"/>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US" altLang="ko-KR" b="1" kern="0" spc="-36" dirty="0">
                <a:solidFill>
                  <a:srgbClr val="272525"/>
                </a:solidFill>
                <a:latin typeface="나눔스퀘어" panose="020B0600000101010101" pitchFamily="50" charset="-127"/>
                <a:ea typeface="나눔스퀘어" panose="020B0600000101010101" pitchFamily="50" charset="-127"/>
              </a:rPr>
              <a:t>Various choices modern people make to restore circulation.</a:t>
            </a:r>
          </a:p>
          <a:p>
            <a:pPr marL="285750" indent="-285750">
              <a:buFont typeface="Wingdings" panose="05000000000000000000" pitchFamily="2" charset="2"/>
              <a:buChar char="Ø"/>
            </a:pPr>
            <a:endParaRPr lang="en-US" altLang="ko-KR" b="1" kern="0" spc="-36" dirty="0">
              <a:solidFill>
                <a:srgbClr val="272525"/>
              </a:solidFill>
              <a:latin typeface="나눔스퀘어" panose="020B0600000101010101" pitchFamily="50" charset="-127"/>
              <a:ea typeface="나눔스퀘어" panose="020B0600000101010101" pitchFamily="50" charset="-127"/>
            </a:endParaRPr>
          </a:p>
        </p:txBody>
      </p:sp>
      <p:grpSp>
        <p:nvGrpSpPr>
          <p:cNvPr id="27" name="그룹 26"/>
          <p:cNvGrpSpPr/>
          <p:nvPr/>
        </p:nvGrpSpPr>
        <p:grpSpPr>
          <a:xfrm>
            <a:off x="889312" y="2667976"/>
            <a:ext cx="10731188" cy="2273744"/>
            <a:chOff x="651083" y="2627844"/>
            <a:chExt cx="10929799" cy="2225262"/>
          </a:xfrm>
        </p:grpSpPr>
        <p:grpSp>
          <p:nvGrpSpPr>
            <p:cNvPr id="24" name="그룹 23"/>
            <p:cNvGrpSpPr/>
            <p:nvPr/>
          </p:nvGrpSpPr>
          <p:grpSpPr>
            <a:xfrm>
              <a:off x="2454078" y="2669120"/>
              <a:ext cx="1665931" cy="1846682"/>
              <a:chOff x="539755" y="2551645"/>
              <a:chExt cx="1665931" cy="1846682"/>
            </a:xfrm>
          </p:grpSpPr>
          <p:pic>
            <p:nvPicPr>
              <p:cNvPr id="1028" name="Picture 4" descr="냉파스·온파스' 통증 종류 따라 구분해 사용해야 효과 &lt; 뉴스위드AI &lt; 헬스케어 &lt; 산업 &lt; 기사본문 - 디지털투데이  (DigitalToday)"/>
              <p:cNvPicPr>
                <a:picLocks noChangeAspect="1" noChangeArrowheads="1"/>
              </p:cNvPicPr>
              <p:nvPr/>
            </p:nvPicPr>
            <p:blipFill rotWithShape="1">
              <a:blip r:embed="rId2">
                <a:extLst>
                  <a:ext uri="{28A0092B-C50C-407E-A947-70E740481C1C}">
                    <a14:useLocalDpi xmlns:a14="http://schemas.microsoft.com/office/drawing/2010/main" val="0"/>
                  </a:ext>
                </a:extLst>
              </a:blip>
              <a:srcRect l="9974" t="21420" r="32134" b="19166"/>
              <a:stretch/>
            </p:blipFill>
            <p:spPr bwMode="auto">
              <a:xfrm>
                <a:off x="539755" y="2551645"/>
                <a:ext cx="1665931" cy="1680647"/>
              </a:xfrm>
              <a:prstGeom prst="ellipse">
                <a:avLst/>
              </a:prstGeom>
              <a:noFill/>
              <a:extLst>
                <a:ext uri="{909E8E84-426E-40DD-AFC4-6F175D3DCCD1}">
                  <a14:hiddenFill xmlns:a14="http://schemas.microsoft.com/office/drawing/2010/main">
                    <a:solidFill>
                      <a:srgbClr val="FFFFFF"/>
                    </a:solidFill>
                  </a14:hiddenFill>
                </a:ext>
              </a:extLst>
            </p:spPr>
          </p:pic>
          <p:sp>
            <p:nvSpPr>
              <p:cNvPr id="19" name="직사각형 18"/>
              <p:cNvSpPr/>
              <p:nvPr/>
            </p:nvSpPr>
            <p:spPr>
              <a:xfrm>
                <a:off x="614915" y="4127234"/>
                <a:ext cx="1436427" cy="271093"/>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b="1" kern="0" spc="-36" dirty="0">
                    <a:solidFill>
                      <a:srgbClr val="272525"/>
                    </a:solidFill>
                    <a:latin typeface="나눔스퀘어" panose="020B0600000101010101" pitchFamily="50" charset="-127"/>
                    <a:ea typeface="나눔스퀘어" panose="020B0600000101010101" pitchFamily="50" charset="-127"/>
                  </a:rPr>
                  <a:t>Paste, Hot pack</a:t>
                </a:r>
              </a:p>
            </p:txBody>
          </p:sp>
        </p:grpSp>
        <p:grpSp>
          <p:nvGrpSpPr>
            <p:cNvPr id="17" name="그룹 16"/>
            <p:cNvGrpSpPr/>
            <p:nvPr/>
          </p:nvGrpSpPr>
          <p:grpSpPr>
            <a:xfrm>
              <a:off x="4257072" y="2669119"/>
              <a:ext cx="1665932" cy="1828969"/>
              <a:chOff x="2320950" y="2551644"/>
              <a:chExt cx="1665932" cy="1828969"/>
            </a:xfrm>
          </p:grpSpPr>
          <p:pic>
            <p:nvPicPr>
              <p:cNvPr id="12" name="그림 11"/>
              <p:cNvPicPr>
                <a:picLocks noChangeAspect="1"/>
              </p:cNvPicPr>
              <p:nvPr/>
            </p:nvPicPr>
            <p:blipFill rotWithShape="1">
              <a:blip r:embed="rId3"/>
              <a:srcRect l="9150" r="32904"/>
              <a:stretch/>
            </p:blipFill>
            <p:spPr>
              <a:xfrm>
                <a:off x="2320950" y="2551644"/>
                <a:ext cx="1665932" cy="1680646"/>
              </a:xfrm>
              <a:prstGeom prst="ellipse">
                <a:avLst/>
              </a:prstGeom>
            </p:spPr>
          </p:pic>
          <p:sp>
            <p:nvSpPr>
              <p:cNvPr id="20" name="직사각형 19"/>
              <p:cNvSpPr/>
              <p:nvPr/>
            </p:nvSpPr>
            <p:spPr>
              <a:xfrm>
                <a:off x="2557925" y="4109520"/>
                <a:ext cx="1197641" cy="271093"/>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b="1" kern="0" spc="-36" dirty="0">
                    <a:solidFill>
                      <a:srgbClr val="272525"/>
                    </a:solidFill>
                    <a:latin typeface="나눔스퀘어" panose="020B0600000101010101" pitchFamily="50" charset="-127"/>
                    <a:ea typeface="나눔스퀘어" panose="020B0600000101010101" pitchFamily="50" charset="-127"/>
                  </a:rPr>
                  <a:t>Massage gun</a:t>
                </a:r>
              </a:p>
            </p:txBody>
          </p:sp>
        </p:grpSp>
        <p:grpSp>
          <p:nvGrpSpPr>
            <p:cNvPr id="16" name="그룹 15"/>
            <p:cNvGrpSpPr/>
            <p:nvPr/>
          </p:nvGrpSpPr>
          <p:grpSpPr>
            <a:xfrm>
              <a:off x="6116795" y="2669119"/>
              <a:ext cx="1665931" cy="1828969"/>
              <a:chOff x="4102147" y="2551644"/>
              <a:chExt cx="1665931" cy="1828969"/>
            </a:xfrm>
          </p:grpSpPr>
          <p:pic>
            <p:nvPicPr>
              <p:cNvPr id="1040" name="Picture 16" descr="테슬테즐 어깨관절 전기 온열 찜질기 PS-B1 - 찜질기 | 쿠팡"/>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102147" y="2551644"/>
                <a:ext cx="1665931" cy="1680647"/>
              </a:xfrm>
              <a:prstGeom prst="ellipse">
                <a:avLst/>
              </a:prstGeom>
              <a:noFill/>
              <a:extLst>
                <a:ext uri="{909E8E84-426E-40DD-AFC4-6F175D3DCCD1}">
                  <a14:hiddenFill xmlns:a14="http://schemas.microsoft.com/office/drawing/2010/main">
                    <a:solidFill>
                      <a:srgbClr val="FFFFFF"/>
                    </a:solidFill>
                  </a14:hiddenFill>
                </a:ext>
              </a:extLst>
            </p:spPr>
          </p:pic>
          <p:sp>
            <p:nvSpPr>
              <p:cNvPr id="21" name="직사각형 20"/>
              <p:cNvSpPr/>
              <p:nvPr/>
            </p:nvSpPr>
            <p:spPr>
              <a:xfrm>
                <a:off x="4390189" y="4109520"/>
                <a:ext cx="1089846" cy="271093"/>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b="1" dirty="0">
                    <a:ea typeface="나눔스퀘어" panose="020B0600000101010101"/>
                  </a:rPr>
                  <a:t>Steamer</a:t>
                </a:r>
                <a:endParaRPr lang="ko-KR" altLang="en-US" sz="1200" b="1" dirty="0">
                  <a:ea typeface="나눔스퀘어" panose="020B0600000101010101"/>
                </a:endParaRPr>
              </a:p>
            </p:txBody>
          </p:sp>
        </p:grpSp>
        <p:grpSp>
          <p:nvGrpSpPr>
            <p:cNvPr id="15" name="그룹 14"/>
            <p:cNvGrpSpPr/>
            <p:nvPr/>
          </p:nvGrpSpPr>
          <p:grpSpPr>
            <a:xfrm>
              <a:off x="7976516" y="2645262"/>
              <a:ext cx="1700460" cy="2027115"/>
              <a:chOff x="5883342" y="2534226"/>
              <a:chExt cx="1700460" cy="2027115"/>
            </a:xfrm>
          </p:grpSpPr>
          <p:pic>
            <p:nvPicPr>
              <p:cNvPr id="1042" name="Picture 18" descr="약업신문]물리치료사도 단독개원 허용해야…복지부 N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787" t="421" r="13613" b="-421"/>
              <a:stretch/>
            </p:blipFill>
            <p:spPr bwMode="auto">
              <a:xfrm>
                <a:off x="5883342" y="2534226"/>
                <a:ext cx="1700460" cy="1715482"/>
              </a:xfrm>
              <a:prstGeom prst="ellipse">
                <a:avLst/>
              </a:prstGeom>
              <a:noFill/>
              <a:extLst>
                <a:ext uri="{909E8E84-426E-40DD-AFC4-6F175D3DCCD1}">
                  <a14:hiddenFill xmlns:a14="http://schemas.microsoft.com/office/drawing/2010/main">
                    <a:solidFill>
                      <a:srgbClr val="FFFFFF"/>
                    </a:solidFill>
                  </a14:hiddenFill>
                </a:ext>
              </a:extLst>
            </p:spPr>
          </p:pic>
          <p:sp>
            <p:nvSpPr>
              <p:cNvPr id="22" name="직사각형 21"/>
              <p:cNvSpPr/>
              <p:nvPr/>
            </p:nvSpPr>
            <p:spPr>
              <a:xfrm>
                <a:off x="5940207" y="4109520"/>
                <a:ext cx="1586731" cy="451821"/>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b="1" kern="0" spc="-36" dirty="0">
                    <a:solidFill>
                      <a:srgbClr val="272525"/>
                    </a:solidFill>
                    <a:latin typeface="나눔스퀘어" panose="020B0600000101010101" pitchFamily="50" charset="-127"/>
                    <a:ea typeface="나눔스퀘어" panose="020B0600000101010101" pitchFamily="50" charset="-127"/>
                  </a:rPr>
                  <a:t>Physical therapy, manual therapy</a:t>
                </a:r>
              </a:p>
            </p:txBody>
          </p:sp>
        </p:grpSp>
        <p:grpSp>
          <p:nvGrpSpPr>
            <p:cNvPr id="14" name="그룹 13"/>
            <p:cNvGrpSpPr/>
            <p:nvPr/>
          </p:nvGrpSpPr>
          <p:grpSpPr>
            <a:xfrm>
              <a:off x="9870766" y="2645262"/>
              <a:ext cx="1710116" cy="2207844"/>
              <a:chOff x="7699067" y="2534226"/>
              <a:chExt cx="1710116" cy="2207844"/>
            </a:xfrm>
          </p:grpSpPr>
          <p:pic>
            <p:nvPicPr>
              <p:cNvPr id="1044" name="Picture 20" descr="부항의 효과와 작용 원리 및 부항기 선택 방법 - NOFA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313" r="19313"/>
              <a:stretch/>
            </p:blipFill>
            <p:spPr bwMode="auto">
              <a:xfrm>
                <a:off x="7699067" y="2534226"/>
                <a:ext cx="1710116" cy="1725222"/>
              </a:xfrm>
              <a:prstGeom prst="ellipse">
                <a:avLst/>
              </a:prstGeom>
              <a:noFill/>
              <a:extLst>
                <a:ext uri="{909E8E84-426E-40DD-AFC4-6F175D3DCCD1}">
                  <a14:hiddenFill xmlns:a14="http://schemas.microsoft.com/office/drawing/2010/main">
                    <a:solidFill>
                      <a:srgbClr val="FFFFFF"/>
                    </a:solidFill>
                  </a14:hiddenFill>
                </a:ext>
              </a:extLst>
            </p:spPr>
          </p:pic>
          <p:sp>
            <p:nvSpPr>
              <p:cNvPr id="23" name="직사각형 22"/>
              <p:cNvSpPr/>
              <p:nvPr/>
            </p:nvSpPr>
            <p:spPr>
              <a:xfrm>
                <a:off x="7822452" y="4109520"/>
                <a:ext cx="1586731" cy="632550"/>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b="1" kern="0" spc="-36" dirty="0">
                    <a:solidFill>
                      <a:srgbClr val="272525"/>
                    </a:solidFill>
                    <a:latin typeface="나눔스퀘어" panose="020B0600000101010101" pitchFamily="50" charset="-127"/>
                    <a:ea typeface="나눔스퀘어" panose="020B0600000101010101" pitchFamily="50" charset="-127"/>
                  </a:rPr>
                  <a:t>Oriental medicine (moxibustion, cupping)</a:t>
                </a:r>
              </a:p>
            </p:txBody>
          </p:sp>
        </p:grpSp>
        <p:grpSp>
          <p:nvGrpSpPr>
            <p:cNvPr id="26" name="그룹 25"/>
            <p:cNvGrpSpPr/>
            <p:nvPr/>
          </p:nvGrpSpPr>
          <p:grpSpPr>
            <a:xfrm>
              <a:off x="651083" y="2627844"/>
              <a:ext cx="1665932" cy="1869711"/>
              <a:chOff x="-194935" y="2627844"/>
              <a:chExt cx="1665932" cy="1869711"/>
            </a:xfrm>
          </p:grpSpPr>
          <p:pic>
            <p:nvPicPr>
              <p:cNvPr id="1046" name="Picture 22" descr="운동 전 '이 스트레칭'하면 부상 위험 커진다"/>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600" r="14600"/>
              <a:stretch/>
            </p:blipFill>
            <p:spPr bwMode="auto">
              <a:xfrm>
                <a:off x="-194935" y="2627844"/>
                <a:ext cx="1665932" cy="1665932"/>
              </a:xfrm>
              <a:prstGeom prst="ellipse">
                <a:avLst/>
              </a:prstGeom>
              <a:noFill/>
              <a:extLst>
                <a:ext uri="{909E8E84-426E-40DD-AFC4-6F175D3DCCD1}">
                  <a14:hiddenFill xmlns:a14="http://schemas.microsoft.com/office/drawing/2010/main">
                    <a:solidFill>
                      <a:srgbClr val="FFFFFF"/>
                    </a:solidFill>
                  </a14:hiddenFill>
                </a:ext>
              </a:extLst>
            </p:spPr>
          </p:pic>
          <p:sp>
            <p:nvSpPr>
              <p:cNvPr id="32" name="직사각형 31"/>
              <p:cNvSpPr/>
              <p:nvPr/>
            </p:nvSpPr>
            <p:spPr>
              <a:xfrm>
                <a:off x="-42804" y="4220556"/>
                <a:ext cx="1089846" cy="276999"/>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b="1" kern="0" spc="-36" dirty="0">
                    <a:solidFill>
                      <a:srgbClr val="272525"/>
                    </a:solidFill>
                    <a:latin typeface="나눔스퀘어" panose="020B0600000101010101" pitchFamily="50" charset="-127"/>
                    <a:ea typeface="나눔스퀘어" panose="020B0600000101010101" pitchFamily="50" charset="-127"/>
                  </a:rPr>
                  <a:t>Stretching</a:t>
                </a:r>
              </a:p>
            </p:txBody>
          </p:sp>
        </p:grpSp>
      </p:grpSp>
      <p:sp>
        <p:nvSpPr>
          <p:cNvPr id="35" name="직사각형 34"/>
          <p:cNvSpPr/>
          <p:nvPr/>
        </p:nvSpPr>
        <p:spPr>
          <a:xfrm>
            <a:off x="586983" y="5022549"/>
            <a:ext cx="11033517" cy="769441"/>
          </a:xfrm>
          <a:prstGeom prst="rect">
            <a:avLst/>
          </a:prstGeom>
          <a:solidFill>
            <a:schemeClr val="accent4">
              <a:lumMod val="20000"/>
              <a:lumOff val="80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2000" kern="0" spc="-100" dirty="0">
                <a:latin typeface="나눔스퀘어 ExtraBold" panose="020B0600000101010101" pitchFamily="50" charset="-127"/>
                <a:ea typeface="나눔스퀘어 ExtraBold" panose="020B0600000101010101" pitchFamily="50" charset="-127"/>
              </a:rPr>
              <a:t>However, most options are temporary or difficult to repeat regularly.</a:t>
            </a:r>
          </a:p>
          <a:p>
            <a:pPr algn="ctr"/>
            <a:r>
              <a:rPr lang="en-US" altLang="ko-KR" sz="2400" b="1" kern="0" spc="-100" dirty="0">
                <a:solidFill>
                  <a:srgbClr val="FF0000"/>
                </a:solidFill>
                <a:latin typeface="나눔스퀘어 ExtraBold" panose="020B0600000101010101" pitchFamily="50" charset="-127"/>
                <a:ea typeface="나눔스퀘어 ExtraBold" panose="020B0600000101010101" pitchFamily="50" charset="-127"/>
              </a:rPr>
              <a:t>Sustainable self-care </a:t>
            </a:r>
            <a:r>
              <a:rPr lang="en-US" altLang="ko-KR" sz="2000" kern="0" spc="-100" dirty="0">
                <a:latin typeface="나눔스퀘어 ExtraBold" panose="020B0600000101010101" pitchFamily="50" charset="-127"/>
                <a:ea typeface="나눔스퀘어 ExtraBold" panose="020B0600000101010101" pitchFamily="50" charset="-127"/>
              </a:rPr>
              <a:t>remains a challenge for many.</a:t>
            </a:r>
          </a:p>
        </p:txBody>
      </p:sp>
      <p:sp>
        <p:nvSpPr>
          <p:cNvPr id="36" name="직사각형 35"/>
          <p:cNvSpPr/>
          <p:nvPr/>
        </p:nvSpPr>
        <p:spPr>
          <a:xfrm>
            <a:off x="4484077" y="6236116"/>
            <a:ext cx="7238803" cy="230832"/>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해당 내용은 과학적 연구 및 일반적인 정보 전달을 위한 것이며 제품의 효능이나 효과를 단정짓는 것은 아닙니다</a:t>
            </a: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 </a:t>
            </a:r>
            <a:endParaRPr lang="en-US" altLang="ko-KR" sz="900" kern="0" spc="-36" dirty="0">
              <a:solidFill>
                <a:srgbClr val="272525"/>
              </a:solidFill>
              <a:latin typeface="나눔스퀘어" panose="020B0600000101010101" pitchFamily="50" charset="-127"/>
              <a:ea typeface="나눔스퀘어" panose="020B0600000101010101" pitchFamily="50" charset="-127"/>
            </a:endParaRPr>
          </a:p>
        </p:txBody>
      </p:sp>
      <p:sp>
        <p:nvSpPr>
          <p:cNvPr id="2" name="직사각형 1">
            <a:extLst>
              <a:ext uri="{FF2B5EF4-FFF2-40B4-BE49-F238E27FC236}">
                <a16:creationId xmlns:a16="http://schemas.microsoft.com/office/drawing/2014/main" id="{37816CC1-2189-0B02-39F0-9C0BF6BE82C6}"/>
              </a:ext>
            </a:extLst>
          </p:cNvPr>
          <p:cNvSpPr/>
          <p:nvPr/>
        </p:nvSpPr>
        <p:spPr>
          <a:xfrm>
            <a:off x="5305777" y="6286389"/>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sp>
        <p:nvSpPr>
          <p:cNvPr id="5" name="TextBox 4">
            <a:extLst>
              <a:ext uri="{FF2B5EF4-FFF2-40B4-BE49-F238E27FC236}">
                <a16:creationId xmlns:a16="http://schemas.microsoft.com/office/drawing/2014/main" id="{F51FF01E-4B02-4EDB-4D98-75E3A48DFD31}"/>
              </a:ext>
            </a:extLst>
          </p:cNvPr>
          <p:cNvSpPr txBox="1"/>
          <p:nvPr/>
        </p:nvSpPr>
        <p:spPr>
          <a:xfrm>
            <a:off x="412801" y="1068325"/>
            <a:ext cx="10428750" cy="523220"/>
          </a:xfrm>
          <a:prstGeom prst="rect">
            <a:avLst/>
          </a:prstGeom>
          <a:noFill/>
        </p:spPr>
        <p:txBody>
          <a:bodyPr wrap="square">
            <a:spAutoFit/>
          </a:bodyPr>
          <a:lstStyle/>
          <a:p>
            <a:r>
              <a:rPr sz="2800" dirty="0">
                <a:solidFill>
                  <a:srgbClr val="272525"/>
                </a:solidFill>
                <a:latin typeface="NanumSquare ExtraBold"/>
              </a:rPr>
              <a:t>When the body feels heavy or congested, people try various solutions.</a:t>
            </a:r>
          </a:p>
        </p:txBody>
      </p:sp>
    </p:spTree>
    <p:extLst>
      <p:ext uri="{BB962C8B-B14F-4D97-AF65-F5344CB8AC3E}">
        <p14:creationId xmlns:p14="http://schemas.microsoft.com/office/powerpoint/2010/main" val="4200154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788525" y="1516169"/>
            <a:ext cx="10428750" cy="1036630"/>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ko-KR" sz="2000" kern="0" spc="-160" dirty="0">
                <a:solidFill>
                  <a:schemeClr val="bg1">
                    <a:lumMod val="50000"/>
                  </a:schemeClr>
                </a:solidFill>
                <a:latin typeface="나눔스퀘어" panose="020B0600000101010101" pitchFamily="50" charset="-127"/>
                <a:ea typeface="나눔스퀘어" panose="020B0600000101010101" pitchFamily="50" charset="-127"/>
              </a:rPr>
              <a:t>Feels like it's not a one-time thing, but can be used repeatedly, and has a non-irritating feel.</a:t>
            </a:r>
          </a:p>
          <a:p>
            <a:pPr>
              <a:lnSpc>
                <a:spcPct val="150000"/>
              </a:lnSpc>
            </a:pPr>
            <a:r>
              <a:rPr lang="en-US" altLang="ko-KR" sz="2000" kern="0" spc="-160" dirty="0">
                <a:solidFill>
                  <a:schemeClr val="bg1">
                    <a:lumMod val="50000"/>
                  </a:schemeClr>
                </a:solidFill>
                <a:latin typeface="나눔스퀘어 네오 ExtraBold" panose="00000900000000000000" pitchFamily="2" charset="-127"/>
                <a:ea typeface="나눔스퀘어 네오 ExtraBold" panose="00000900000000000000" pitchFamily="2" charset="-127"/>
              </a:rPr>
              <a:t>Wellness care that starts the moment you attach it </a:t>
            </a:r>
            <a:r>
              <a:rPr lang="en-US" altLang="ko-KR" sz="2400" b="1" kern="0" spc="-160" dirty="0">
                <a:solidFill>
                  <a:schemeClr val="bg1">
                    <a:lumMod val="50000"/>
                  </a:schemeClr>
                </a:solidFill>
                <a:latin typeface="나눔스퀘어 네오 ExtraBold" panose="00000900000000000000" pitchFamily="2" charset="-127"/>
                <a:ea typeface="나눔스퀘어 네오 ExtraBold" panose="00000900000000000000" pitchFamily="2" charset="-127"/>
              </a:rPr>
              <a:t>without complicated explanations</a:t>
            </a:r>
            <a:endParaRPr lang="en-US" altLang="ko-KR" sz="2000" b="1" kern="0" spc="-160" dirty="0">
              <a:solidFill>
                <a:schemeClr val="bg1">
                  <a:lumMod val="50000"/>
                </a:schemeClr>
              </a:solidFill>
              <a:latin typeface="나눔스퀘어 네오 ExtraBold" panose="00000900000000000000" pitchFamily="2" charset="-127"/>
              <a:ea typeface="나눔스퀘어 네오 ExtraBold" panose="00000900000000000000" pitchFamily="2" charset="-127"/>
            </a:endParaRPr>
          </a:p>
        </p:txBody>
      </p:sp>
      <p:sp>
        <p:nvSpPr>
          <p:cNvPr id="5" name="Text 0"/>
          <p:cNvSpPr/>
          <p:nvPr/>
        </p:nvSpPr>
        <p:spPr>
          <a:xfrm>
            <a:off x="875611" y="3284739"/>
            <a:ext cx="7516198" cy="2032443"/>
          </a:xfrm>
          <a:prstGeom prst="rect">
            <a:avLst/>
          </a:prstGeom>
          <a:noFill/>
          <a:ln/>
        </p:spPr>
        <p:txBody>
          <a:bodyPr wrap="none" lIns="0" tIns="0" rIns="0" bIns="0" rtlCol="0" anchor="ctr"/>
          <a:lstStyle/>
          <a:p>
            <a:r>
              <a:rPr lang="en-US" altLang="ko-KR" sz="4400" dirty="0" err="1">
                <a:solidFill>
                  <a:srgbClr val="000000"/>
                </a:solidFill>
                <a:latin typeface="NanumSquare ExtraBold"/>
              </a:rPr>
              <a:t>CareCellve</a:t>
            </a:r>
            <a:r>
              <a:rPr lang="en-US" altLang="ko-KR" sz="4400" dirty="0">
                <a:solidFill>
                  <a:srgbClr val="000000"/>
                </a:solidFill>
                <a:latin typeface="NanumSquare ExtraBold"/>
              </a:rPr>
              <a:t> TERA Patch</a:t>
            </a:r>
          </a:p>
          <a:p>
            <a:pPr marL="0" indent="0">
              <a:buNone/>
            </a:pPr>
            <a:r>
              <a:rPr lang="en-US" altLang="ko-KR" sz="4400" dirty="0">
                <a:latin typeface="나눔스퀘어_ac ExtraBold" panose="020B0600000101010101" pitchFamily="50" charset="-127"/>
                <a:ea typeface="나눔스퀘어_ac ExtraBold" panose="020B0600000101010101" pitchFamily="50" charset="-127"/>
              </a:rPr>
              <a:t>Product Introduction</a:t>
            </a:r>
          </a:p>
        </p:txBody>
      </p:sp>
    </p:spTree>
    <p:extLst>
      <p:ext uri="{BB962C8B-B14F-4D97-AF65-F5344CB8AC3E}">
        <p14:creationId xmlns:p14="http://schemas.microsoft.com/office/powerpoint/2010/main" val="1752271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274862" y="248284"/>
            <a:ext cx="4125687" cy="482633"/>
          </a:xfrm>
          <a:prstGeom prst="rect">
            <a:avLst/>
          </a:prstGeom>
        </p:spPr>
        <p:txBody>
          <a:bodyPr wrap="square">
            <a:spAutoFit/>
          </a:bodyPr>
          <a:lstStyle/>
          <a:p>
            <a:pPr lvl="0" latinLnBrk="1">
              <a:lnSpc>
                <a:spcPct val="90000"/>
              </a:lnSpc>
              <a:spcBef>
                <a:spcPct val="0"/>
              </a:spcBef>
              <a:defRPr/>
            </a:pPr>
            <a:r>
              <a:rPr lang="en-US" altLang="ko-KR" sz="2800" spc="-150" dirty="0">
                <a:solidFill>
                  <a:schemeClr val="bg1"/>
                </a:solidFill>
                <a:latin typeface="나눔스퀘어 ExtraBold" panose="020B0600000101010101" pitchFamily="50" charset="-127"/>
                <a:ea typeface="나눔스퀘어 ExtraBold" panose="020B0600000101010101" pitchFamily="50" charset="-127"/>
              </a:rPr>
              <a:t>Product Information</a:t>
            </a:r>
          </a:p>
        </p:txBody>
      </p:sp>
      <p:sp>
        <p:nvSpPr>
          <p:cNvPr id="7" name="직사각형 6"/>
          <p:cNvSpPr/>
          <p:nvPr/>
        </p:nvSpPr>
        <p:spPr>
          <a:xfrm>
            <a:off x="5453525" y="1723972"/>
            <a:ext cx="6269355" cy="3974871"/>
          </a:xfrm>
          <a:prstGeom prst="rect">
            <a:avLst/>
          </a:prstGeom>
        </p:spPr>
        <p:txBody>
          <a:bodyPr wrap="square">
            <a:spAutoFit/>
          </a:bodyPr>
          <a:lstStyle/>
          <a:p>
            <a:pPr marL="742950" lvl="1" indent="-285750">
              <a:lnSpc>
                <a:spcPct val="150000"/>
              </a:lnSpc>
              <a:buFont typeface="+mj-lt"/>
              <a:buAutoNum type="arabicPeriod"/>
            </a:pPr>
            <a:r>
              <a:rPr lang="en-US" altLang="ko-KR" sz="1400" b="1" kern="100" dirty="0">
                <a:latin typeface="나눔스퀘어" panose="020B0600000101010101" pitchFamily="50" charset="-127"/>
                <a:ea typeface="나눔스퀘어" panose="020B0600000101010101" pitchFamily="50" charset="-127"/>
                <a:cs typeface="Times New Roman" panose="02020603050405020304" pitchFamily="18" charset="0"/>
              </a:rPr>
              <a:t>Product Name</a:t>
            </a:r>
            <a:r>
              <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rPr>
              <a:t>: </a:t>
            </a:r>
            <a:r>
              <a:rPr lang="en-US" altLang="ko-KR" sz="1600" b="1" dirty="0" err="1">
                <a:solidFill>
                  <a:srgbClr val="000000"/>
                </a:solidFill>
                <a:latin typeface="NanumSquare ExtraBold"/>
              </a:rPr>
              <a:t>CareCellve</a:t>
            </a:r>
            <a:r>
              <a:rPr lang="en-US" altLang="ko-KR" sz="1600" b="1" dirty="0">
                <a:solidFill>
                  <a:srgbClr val="000000"/>
                </a:solidFill>
                <a:latin typeface="NanumSquare ExtraBold"/>
              </a:rPr>
              <a:t> TERA Patch</a:t>
            </a:r>
          </a:p>
          <a:p>
            <a:pPr marL="742950" lvl="1" indent="-285750">
              <a:lnSpc>
                <a:spcPct val="150000"/>
              </a:lnSpc>
              <a:buFont typeface="+mj-lt"/>
              <a:buAutoNum type="arabicPeriod"/>
            </a:pPr>
            <a:endPar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endParaRPr>
          </a:p>
          <a:p>
            <a:pPr marL="742950" lvl="1" indent="-285750">
              <a:lnSpc>
                <a:spcPct val="150000"/>
              </a:lnSpc>
              <a:buFont typeface="+mj-lt"/>
              <a:buAutoNum type="arabicPeriod"/>
            </a:pPr>
            <a:r>
              <a:rPr lang="en-US" altLang="ko-KR" sz="1400" b="1" kern="100" dirty="0">
                <a:latin typeface="나눔스퀘어" panose="020B0600000101010101" pitchFamily="50" charset="-127"/>
                <a:ea typeface="나눔스퀘어" panose="020B0600000101010101" pitchFamily="50" charset="-127"/>
                <a:cs typeface="Times New Roman" panose="02020603050405020304" pitchFamily="18" charset="0"/>
              </a:rPr>
              <a:t>Manufacturer name </a:t>
            </a:r>
            <a:r>
              <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rPr>
              <a:t>: </a:t>
            </a:r>
            <a:r>
              <a:rPr lang="en-US" altLang="ko-KR" sz="1400" kern="100" dirty="0" err="1">
                <a:latin typeface="나눔스퀘어" panose="020B0600000101010101" pitchFamily="50" charset="-127"/>
                <a:ea typeface="나눔스퀘어" panose="020B0600000101010101" pitchFamily="50" charset="-127"/>
                <a:cs typeface="Times New Roman" panose="02020603050405020304" pitchFamily="18" charset="0"/>
              </a:rPr>
              <a:t>Generalbio</a:t>
            </a:r>
            <a:r>
              <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rPr>
              <a:t> </a:t>
            </a:r>
            <a:r>
              <a:rPr lang="en-US" altLang="ko-KR" sz="1400" kern="100" dirty="0" err="1">
                <a:latin typeface="나눔스퀘어" panose="020B0600000101010101" pitchFamily="50" charset="-127"/>
                <a:ea typeface="나눔스퀘어" panose="020B0600000101010101" pitchFamily="50" charset="-127"/>
                <a:cs typeface="Times New Roman" panose="02020603050405020304" pitchFamily="18" charset="0"/>
              </a:rPr>
              <a:t>Co.,LTD</a:t>
            </a:r>
            <a:r>
              <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rPr>
              <a:t>.</a:t>
            </a:r>
          </a:p>
          <a:p>
            <a:pPr marL="742950" lvl="1" indent="-285750">
              <a:lnSpc>
                <a:spcPct val="150000"/>
              </a:lnSpc>
              <a:buFont typeface="+mj-lt"/>
              <a:buAutoNum type="arabicPeriod"/>
            </a:pPr>
            <a:endPar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endParaRPr>
          </a:p>
          <a:p>
            <a:pPr marL="742950" lvl="1" indent="-285750">
              <a:lnSpc>
                <a:spcPct val="150000"/>
              </a:lnSpc>
              <a:buFont typeface="+mj-lt"/>
              <a:buAutoNum type="arabicPeriod"/>
            </a:pPr>
            <a:r>
              <a:rPr lang="en-US" altLang="ko-KR" sz="1400" b="1" dirty="0">
                <a:solidFill>
                  <a:srgbClr val="C00000"/>
                </a:solidFill>
                <a:latin typeface="나눔스퀘어" panose="020B0600000101010101" pitchFamily="50" charset="-127"/>
                <a:ea typeface="나눔스퀘어" panose="020B0600000101010101" pitchFamily="50" charset="-127"/>
              </a:rPr>
              <a:t>FDA</a:t>
            </a:r>
            <a:r>
              <a:rPr lang="ko-KR" altLang="en-US" sz="1400" b="1" dirty="0">
                <a:solidFill>
                  <a:srgbClr val="C00000"/>
                </a:solidFill>
                <a:latin typeface="나눔스퀘어" panose="020B0600000101010101" pitchFamily="50" charset="-127"/>
                <a:ea typeface="나눔스퀘어" panose="020B0600000101010101" pitchFamily="50" charset="-127"/>
              </a:rPr>
              <a:t> </a:t>
            </a:r>
            <a:r>
              <a:rPr lang="en-US" altLang="ko-KR" sz="1400" b="1" dirty="0">
                <a:solidFill>
                  <a:srgbClr val="C00000"/>
                </a:solidFill>
                <a:latin typeface="나눔스퀘어" panose="020B0600000101010101" pitchFamily="50" charset="-127"/>
                <a:ea typeface="나눔스퀘어" panose="020B0600000101010101" pitchFamily="50" charset="-127"/>
              </a:rPr>
              <a:t>: Class 1</a:t>
            </a:r>
          </a:p>
          <a:p>
            <a:pPr lvl="1">
              <a:lnSpc>
                <a:spcPct val="150000"/>
              </a:lnSpc>
            </a:pPr>
            <a:r>
              <a:rPr lang="en-US" altLang="ko-KR" sz="1400" b="1" dirty="0">
                <a:solidFill>
                  <a:srgbClr val="C00000"/>
                </a:solidFill>
                <a:latin typeface="나눔스퀘어" panose="020B0600000101010101" pitchFamily="50" charset="-127"/>
                <a:ea typeface="나눔스퀘어" panose="020B0600000101010101" pitchFamily="50" charset="-127"/>
              </a:rPr>
              <a:t>    * Korean medical device class 2</a:t>
            </a:r>
            <a:r>
              <a:rPr lang="en-US" altLang="ko-KR" sz="1400" b="1" dirty="0">
                <a:latin typeface="나눔스퀘어" panose="020B0600000101010101" pitchFamily="50" charset="-127"/>
                <a:ea typeface="나눔스퀘어" panose="020B0600000101010101" pitchFamily="50" charset="-127"/>
              </a:rPr>
              <a:t> (25-4476) </a:t>
            </a:r>
            <a:endParaRPr lang="en-US" altLang="ko-KR" sz="1400" b="1" dirty="0">
              <a:solidFill>
                <a:srgbClr val="C00000"/>
              </a:solidFill>
              <a:latin typeface="나눔스퀘어" panose="020B0600000101010101" pitchFamily="50" charset="-127"/>
              <a:ea typeface="나눔스퀘어" panose="020B0600000101010101" pitchFamily="50" charset="-127"/>
            </a:endParaRPr>
          </a:p>
          <a:p>
            <a:pPr lvl="1">
              <a:lnSpc>
                <a:spcPct val="150000"/>
              </a:lnSpc>
            </a:pPr>
            <a:r>
              <a:rPr lang="en-US" altLang="ko-KR" sz="1400" b="1" kern="100" dirty="0">
                <a:latin typeface="나눔스퀘어" panose="020B0600000101010101" pitchFamily="50" charset="-127"/>
                <a:ea typeface="나눔스퀘어" panose="020B0600000101010101" pitchFamily="50" charset="-127"/>
                <a:cs typeface="Times New Roman" panose="02020603050405020304" pitchFamily="18" charset="0"/>
              </a:rPr>
              <a:t>      </a:t>
            </a:r>
            <a:r>
              <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rPr>
              <a:t>Medical Magnetic Generator</a:t>
            </a:r>
            <a:r>
              <a:rPr lang="en-US" altLang="ko-KR" sz="1400" b="1" dirty="0">
                <a:latin typeface="나눔스퀘어" panose="020B0600000101010101" pitchFamily="50" charset="-127"/>
                <a:ea typeface="나눔스퀘어" panose="020B0600000101010101" pitchFamily="50" charset="-127"/>
              </a:rPr>
              <a:t> </a:t>
            </a:r>
          </a:p>
          <a:p>
            <a:pPr lvl="1">
              <a:lnSpc>
                <a:spcPct val="150000"/>
              </a:lnSpc>
            </a:pPr>
            <a:endPar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endParaRPr>
          </a:p>
          <a:p>
            <a:pPr lvl="1">
              <a:lnSpc>
                <a:spcPct val="150000"/>
              </a:lnSpc>
            </a:pPr>
            <a:r>
              <a:rPr lang="en-US" altLang="ko-KR" sz="1400" b="1" kern="100" dirty="0">
                <a:latin typeface="나눔스퀘어" panose="020B0600000101010101" pitchFamily="50" charset="-127"/>
                <a:ea typeface="나눔스퀘어" panose="020B0600000101010101" pitchFamily="50" charset="-127"/>
                <a:cs typeface="Times New Roman" panose="02020603050405020304" pitchFamily="18" charset="0"/>
              </a:rPr>
              <a:t>4. Purpose of use: </a:t>
            </a:r>
            <a:r>
              <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rPr>
              <a:t>A device used to relieve muscle pain by using the magnetic field of a permanent magnet.</a:t>
            </a:r>
          </a:p>
          <a:p>
            <a:pPr lvl="1">
              <a:lnSpc>
                <a:spcPct val="150000"/>
              </a:lnSpc>
            </a:pPr>
            <a:endPar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endParaRPr>
          </a:p>
          <a:p>
            <a:pPr lvl="1">
              <a:lnSpc>
                <a:spcPct val="150000"/>
              </a:lnSpc>
            </a:pPr>
            <a:r>
              <a:rPr lang="en-US" altLang="ko-KR" sz="1400" b="1" kern="100" dirty="0">
                <a:latin typeface="나눔스퀘어" panose="020B0600000101010101" pitchFamily="50" charset="-127"/>
                <a:ea typeface="나눔스퀘어" panose="020B0600000101010101" pitchFamily="50" charset="-127"/>
                <a:cs typeface="Times New Roman" panose="02020603050405020304" pitchFamily="18" charset="0"/>
              </a:rPr>
              <a:t>5. Country of Origin: </a:t>
            </a:r>
            <a:r>
              <a:rPr lang="en-US" altLang="ko-KR" sz="1400" kern="100" dirty="0">
                <a:latin typeface="나눔스퀘어" panose="020B0600000101010101" pitchFamily="50" charset="-127"/>
                <a:ea typeface="나눔스퀘어" panose="020B0600000101010101" pitchFamily="50" charset="-127"/>
                <a:cs typeface="Times New Roman" panose="02020603050405020304" pitchFamily="18" charset="0"/>
              </a:rPr>
              <a:t>Republic of Korea</a:t>
            </a:r>
            <a:endParaRPr lang="ko-KR" altLang="ko-KR" sz="1400" kern="100" dirty="0">
              <a:latin typeface="나눔스퀘어" panose="020B0600000101010101" pitchFamily="50" charset="-127"/>
              <a:ea typeface="나눔스퀘어" panose="020B0600000101010101" pitchFamily="50" charset="-127"/>
              <a:cs typeface="Times New Roman" panose="02020603050405020304" pitchFamily="18" charset="0"/>
            </a:endParaRPr>
          </a:p>
        </p:txBody>
      </p:sp>
      <p:sp>
        <p:nvSpPr>
          <p:cNvPr id="8" name="직사각형 7"/>
          <p:cNvSpPr/>
          <p:nvPr/>
        </p:nvSpPr>
        <p:spPr>
          <a:xfrm>
            <a:off x="4484077" y="6236116"/>
            <a:ext cx="7238803" cy="230832"/>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kern="0" spc="-36">
                <a:solidFill>
                  <a:srgbClr val="272525"/>
                </a:solidFill>
                <a:latin typeface="나눔스퀘어" panose="020B0600000101010101" pitchFamily="50" charset="-127"/>
                <a:ea typeface="나눔스퀘어" panose="020B0600000101010101" pitchFamily="50" charset="-127"/>
              </a:rPr>
              <a:t>*</a:t>
            </a:r>
            <a:r>
              <a:rPr lang="ko-KR" altLang="en-US" sz="900" kern="0" spc="-36">
                <a:solidFill>
                  <a:srgbClr val="272525"/>
                </a:solidFill>
                <a:latin typeface="나눔스퀘어" panose="020B0600000101010101" pitchFamily="50" charset="-127"/>
                <a:ea typeface="나눔스퀘어" panose="020B0600000101010101" pitchFamily="50" charset="-127"/>
              </a:rPr>
              <a:t>해당 내용은 과학적 연구 및 일반적인 정보 전달을 위한 것이며 제품의 효능이나 효과를 단정짓는 것은 아닙니다</a:t>
            </a:r>
            <a:r>
              <a:rPr lang="en-US" altLang="ko-KR" sz="900" kern="0" spc="-36">
                <a:solidFill>
                  <a:srgbClr val="272525"/>
                </a:solidFill>
                <a:latin typeface="나눔스퀘어" panose="020B0600000101010101" pitchFamily="50" charset="-127"/>
                <a:ea typeface="나눔스퀘어" panose="020B0600000101010101" pitchFamily="50" charset="-127"/>
              </a:rPr>
              <a:t>.</a:t>
            </a:r>
            <a:r>
              <a:rPr lang="ko-KR" altLang="en-US" sz="900" kern="0" spc="-36">
                <a:solidFill>
                  <a:srgbClr val="272525"/>
                </a:solidFill>
                <a:latin typeface="나눔스퀘어" panose="020B0600000101010101" pitchFamily="50" charset="-127"/>
                <a:ea typeface="나눔스퀘어" panose="020B0600000101010101" pitchFamily="50" charset="-127"/>
              </a:rPr>
              <a:t> </a:t>
            </a:r>
            <a:endParaRPr lang="en-US" altLang="ko-KR" sz="900" kern="0" spc="-36" dirty="0">
              <a:solidFill>
                <a:srgbClr val="272525"/>
              </a:solidFill>
              <a:latin typeface="나눔스퀘어" panose="020B0600000101010101" pitchFamily="50" charset="-127"/>
              <a:ea typeface="나눔스퀘어" panose="020B0600000101010101" pitchFamily="50" charset="-127"/>
            </a:endParaRPr>
          </a:p>
        </p:txBody>
      </p:sp>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924" y="2103275"/>
            <a:ext cx="6105540" cy="3170098"/>
          </a:xfrm>
          <a:prstGeom prst="rect">
            <a:avLst/>
          </a:prstGeom>
        </p:spPr>
      </p:pic>
      <p:sp>
        <p:nvSpPr>
          <p:cNvPr id="2" name="직사각형 1">
            <a:extLst>
              <a:ext uri="{FF2B5EF4-FFF2-40B4-BE49-F238E27FC236}">
                <a16:creationId xmlns:a16="http://schemas.microsoft.com/office/drawing/2014/main" id="{29CDA848-A7AE-87E6-E2A0-569A92B67FDE}"/>
              </a:ext>
            </a:extLst>
          </p:cNvPr>
          <p:cNvSpPr/>
          <p:nvPr/>
        </p:nvSpPr>
        <p:spPr>
          <a:xfrm>
            <a:off x="5305777" y="6286389"/>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2585056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직사각형 24"/>
          <p:cNvSpPr/>
          <p:nvPr/>
        </p:nvSpPr>
        <p:spPr>
          <a:xfrm>
            <a:off x="4484077" y="6236116"/>
            <a:ext cx="7238803" cy="230832"/>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해당 내용은 과학적 연구 및 일반적인 정보 전달을 위한 것이며 제품의 효능이나 효과를 단정짓는 것은 아닙니다</a:t>
            </a: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 </a:t>
            </a:r>
            <a:endParaRPr lang="en-US" altLang="ko-KR" sz="900" kern="0" spc="-36" dirty="0">
              <a:solidFill>
                <a:srgbClr val="272525"/>
              </a:solidFill>
              <a:latin typeface="나눔스퀘어" panose="020B0600000101010101" pitchFamily="50" charset="-127"/>
              <a:ea typeface="나눔스퀘어" panose="020B0600000101010101" pitchFamily="50" charset="-127"/>
            </a:endParaRPr>
          </a:p>
        </p:txBody>
      </p:sp>
      <p:sp>
        <p:nvSpPr>
          <p:cNvPr id="27" name="직사각형 26"/>
          <p:cNvSpPr/>
          <p:nvPr/>
        </p:nvSpPr>
        <p:spPr>
          <a:xfrm>
            <a:off x="493250" y="1078019"/>
            <a:ext cx="10428750" cy="95410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2800" kern="0" spc="-170" dirty="0">
                <a:solidFill>
                  <a:schemeClr val="accent6">
                    <a:lumMod val="50000"/>
                  </a:schemeClr>
                </a:solidFill>
                <a:latin typeface="나눔스퀘어 ExtraBold" panose="020B0600000101010101" pitchFamily="50" charset="-127"/>
                <a:ea typeface="나눔스퀘어 ExtraBold" panose="020B0600000101010101" pitchFamily="50" charset="-127"/>
              </a:rPr>
              <a:t>A New Solution for Pain Relief</a:t>
            </a:r>
          </a:p>
          <a:p>
            <a:r>
              <a:rPr lang="en-US" altLang="ko-KR" sz="2800" kern="0" spc="-170" dirty="0">
                <a:solidFill>
                  <a:schemeClr val="accent6">
                    <a:lumMod val="50000"/>
                  </a:schemeClr>
                </a:solidFill>
                <a:latin typeface="나눔스퀘어 ExtraBold" panose="020B0600000101010101" pitchFamily="50" charset="-127"/>
                <a:ea typeface="나눔스퀘어 ExtraBold" panose="020B0600000101010101" pitchFamily="50" charset="-127"/>
              </a:rPr>
              <a:t>True wellness care begins the moment you apply it.</a:t>
            </a:r>
          </a:p>
        </p:txBody>
      </p:sp>
      <p:sp>
        <p:nvSpPr>
          <p:cNvPr id="28" name="직사각형 27"/>
          <p:cNvSpPr/>
          <p:nvPr/>
        </p:nvSpPr>
        <p:spPr>
          <a:xfrm>
            <a:off x="274863" y="248284"/>
            <a:ext cx="4335237" cy="482633"/>
          </a:xfrm>
          <a:prstGeom prst="rect">
            <a:avLst/>
          </a:prstGeom>
        </p:spPr>
        <p:txBody>
          <a:bodyPr wrap="square">
            <a:spAutoFit/>
          </a:bodyPr>
          <a:lstStyle/>
          <a:p>
            <a:pPr lvl="0" latinLnBrk="1">
              <a:lnSpc>
                <a:spcPct val="90000"/>
              </a:lnSpc>
              <a:spcBef>
                <a:spcPct val="0"/>
              </a:spcBef>
              <a:defRPr/>
            </a:pPr>
            <a:r>
              <a:rPr lang="en-US" altLang="ko-KR" sz="2800" spc="-150" dirty="0">
                <a:solidFill>
                  <a:schemeClr val="bg1"/>
                </a:solidFill>
                <a:latin typeface="나눔스퀘어 ExtraBold" panose="020B0600000101010101" pitchFamily="50" charset="-127"/>
                <a:ea typeface="나눔스퀘어 ExtraBold" panose="020B0600000101010101" pitchFamily="50" charset="-127"/>
              </a:rPr>
              <a:t>Product Points</a:t>
            </a:r>
          </a:p>
        </p:txBody>
      </p:sp>
      <p:grpSp>
        <p:nvGrpSpPr>
          <p:cNvPr id="38" name="그룹 37"/>
          <p:cNvGrpSpPr/>
          <p:nvPr/>
        </p:nvGrpSpPr>
        <p:grpSpPr>
          <a:xfrm>
            <a:off x="5305777" y="2295995"/>
            <a:ext cx="6742171" cy="3751347"/>
            <a:chOff x="5707625" y="2460016"/>
            <a:chExt cx="6316160" cy="2750687"/>
          </a:xfrm>
        </p:grpSpPr>
        <p:sp>
          <p:nvSpPr>
            <p:cNvPr id="22" name="직사각형 21"/>
            <p:cNvSpPr/>
            <p:nvPr/>
          </p:nvSpPr>
          <p:spPr>
            <a:xfrm>
              <a:off x="5707625" y="2750150"/>
              <a:ext cx="6011632" cy="584775"/>
            </a:xfrm>
            <a:prstGeom prst="rect">
              <a:avLst/>
            </a:prstGeom>
          </p:spPr>
          <p:txBody>
            <a:bodyPr wrap="square">
              <a:spAutoFit/>
            </a:bodyPr>
            <a:lstStyle/>
            <a:p>
              <a:r>
                <a:rPr lang="ko-KR" altLang="en-US" sz="1600" b="1" dirty="0">
                  <a:solidFill>
                    <a:schemeClr val="accent6">
                      <a:lumMod val="50000"/>
                    </a:schemeClr>
                  </a:solidFill>
                  <a:latin typeface="나눔스퀘어" panose="020B0600000101010101" pitchFamily="50" charset="-127"/>
                  <a:ea typeface="나눔스퀘어" panose="020B0600000101010101" pitchFamily="50" charset="-127"/>
                  <a:cs typeface="나눔스퀘어 Bold"/>
                </a:rPr>
                <a:t> </a:t>
              </a:r>
              <a:r>
                <a:rPr lang="en-US" altLang="ko-KR" sz="1600" b="1" dirty="0">
                  <a:solidFill>
                    <a:schemeClr val="accent6">
                      <a:lumMod val="50000"/>
                    </a:schemeClr>
                  </a:solidFill>
                  <a:latin typeface="나눔스퀘어" panose="020B0600000101010101" pitchFamily="50" charset="-127"/>
                  <a:ea typeface="나눔스퀘어" panose="020B0600000101010101" pitchFamily="50" charset="-127"/>
                  <a:cs typeface="나눔스퀘어 Bold"/>
                </a:rPr>
                <a:t>‘Recovery routine’ created by science Bio Terra energy works deep into the body</a:t>
              </a:r>
              <a:endParaRPr lang="en-US" altLang="ko-KR" sz="1400" b="1" dirty="0">
                <a:solidFill>
                  <a:schemeClr val="accent6">
                    <a:lumMod val="50000"/>
                  </a:schemeClr>
                </a:solidFill>
                <a:latin typeface="나눔스퀘어" panose="020B0600000101010101" pitchFamily="50" charset="-127"/>
                <a:ea typeface="나눔스퀘어" panose="020B0600000101010101" pitchFamily="50" charset="-127"/>
                <a:cs typeface="나눔스퀘어 Bold"/>
              </a:endParaRPr>
            </a:p>
          </p:txBody>
        </p:sp>
        <p:grpSp>
          <p:nvGrpSpPr>
            <p:cNvPr id="29" name="그룹 28"/>
            <p:cNvGrpSpPr/>
            <p:nvPr/>
          </p:nvGrpSpPr>
          <p:grpSpPr>
            <a:xfrm>
              <a:off x="5707625" y="2460016"/>
              <a:ext cx="797313" cy="338554"/>
              <a:chOff x="5912775" y="2592189"/>
              <a:chExt cx="797313" cy="338554"/>
            </a:xfrm>
          </p:grpSpPr>
          <p:sp>
            <p:nvSpPr>
              <p:cNvPr id="23" name="모서리가 둥근 직사각형 22"/>
              <p:cNvSpPr/>
              <p:nvPr/>
            </p:nvSpPr>
            <p:spPr>
              <a:xfrm>
                <a:off x="5912775" y="2624385"/>
                <a:ext cx="789709" cy="256309"/>
              </a:xfrm>
              <a:prstGeom prst="roundRect">
                <a:avLst/>
              </a:prstGeom>
              <a:solidFill>
                <a:srgbClr val="285E2E"/>
              </a:solidFill>
              <a:ln>
                <a:solidFill>
                  <a:srgbClr val="000000">
                    <a:alpha val="70980"/>
                  </a:srgbClr>
                </a:solidFill>
              </a:ln>
            </p:spPr>
            <p:style>
              <a:lnRef idx="0">
                <a:scrgbClr r="0" g="0" b="0"/>
              </a:lnRef>
              <a:fillRef idx="0">
                <a:scrgbClr r="0" g="0" b="0"/>
              </a:fillRef>
              <a:effectRef idx="0">
                <a:scrgbClr r="0" g="0" b="0"/>
              </a:effectRef>
              <a:fontRef idx="minor">
                <a:schemeClr val="lt1"/>
              </a:fontRef>
            </p:style>
            <p:txBody>
              <a:bodyPr rtlCol="0" anchor="ctr"/>
              <a:lstStyle/>
              <a:p>
                <a:pPr algn="ctr">
                  <a:lnSpc>
                    <a:spcPct val="150000"/>
                  </a:lnSpc>
                </a:pPr>
                <a:endParaRPr lang="ko-KR" altLang="en-US" sz="1600" b="1" dirty="0">
                  <a:latin typeface="나눔스퀘어 ExtraBold" panose="020B0600000101010101" pitchFamily="50" charset="-127"/>
                  <a:ea typeface="나눔스퀘어 ExtraBold" panose="020B0600000101010101" pitchFamily="50" charset="-127"/>
                </a:endParaRPr>
              </a:p>
            </p:txBody>
          </p:sp>
          <p:sp>
            <p:nvSpPr>
              <p:cNvPr id="24" name="직사각형 23"/>
              <p:cNvSpPr/>
              <p:nvPr/>
            </p:nvSpPr>
            <p:spPr>
              <a:xfrm>
                <a:off x="5913075" y="2592189"/>
                <a:ext cx="797013" cy="338554"/>
              </a:xfrm>
              <a:prstGeom prst="rect">
                <a:avLst/>
              </a:prstGeom>
            </p:spPr>
            <p:txBody>
              <a:bodyPr wrap="none">
                <a:spAutoFit/>
              </a:bodyPr>
              <a:lstStyle/>
              <a:p>
                <a:r>
                  <a:rPr lang="en-US" altLang="ko-KR" sz="1600" spc="-100" dirty="0">
                    <a:solidFill>
                      <a:schemeClr val="bg1"/>
                    </a:solidFill>
                    <a:latin typeface="나눔스퀘어 ExtraBold" panose="020B0600000101010101" pitchFamily="50" charset="-127"/>
                    <a:ea typeface="나눔스퀘어 ExtraBold" panose="020B0600000101010101" pitchFamily="50" charset="-127"/>
                    <a:cs typeface="나눔스퀘어 Bold"/>
                  </a:rPr>
                  <a:t>Point 1</a:t>
                </a:r>
              </a:p>
            </p:txBody>
          </p:sp>
        </p:grpSp>
        <p:sp>
          <p:nvSpPr>
            <p:cNvPr id="30" name="직사각형 29"/>
            <p:cNvSpPr/>
            <p:nvPr/>
          </p:nvSpPr>
          <p:spPr>
            <a:xfrm>
              <a:off x="5707625" y="3678695"/>
              <a:ext cx="6245877" cy="746553"/>
            </a:xfrm>
            <a:prstGeom prst="rect">
              <a:avLst/>
            </a:prstGeom>
          </p:spPr>
          <p:txBody>
            <a:bodyPr wrap="square">
              <a:spAutoFit/>
            </a:bodyPr>
            <a:lstStyle/>
            <a:p>
              <a:r>
                <a:rPr lang="ko-KR" altLang="en-US" sz="1600" b="1" dirty="0">
                  <a:solidFill>
                    <a:schemeClr val="accent6">
                      <a:lumMod val="50000"/>
                    </a:schemeClr>
                  </a:solidFill>
                  <a:latin typeface="나눔스퀘어" panose="020B0600000101010101" pitchFamily="50" charset="-127"/>
                  <a:ea typeface="나눔스퀘어" panose="020B0600000101010101" pitchFamily="50" charset="-127"/>
                  <a:cs typeface="나눔스퀘어 Bold"/>
                </a:rPr>
                <a:t> </a:t>
              </a:r>
              <a:r>
                <a:rPr lang="en-US" altLang="ko-KR" sz="1600" b="1" dirty="0">
                  <a:solidFill>
                    <a:schemeClr val="accent6">
                      <a:lumMod val="50000"/>
                    </a:schemeClr>
                  </a:solidFill>
                  <a:latin typeface="나눔스퀘어" panose="020B0600000101010101" pitchFamily="50" charset="-127"/>
                  <a:ea typeface="나눔스퀘어" panose="020B0600000101010101" pitchFamily="50" charset="-127"/>
                  <a:cs typeface="나눔스퀘어 Bold"/>
                </a:rPr>
                <a:t>Can be used consistently for a semi-permanent period (approximately 200 times for 30 minutes each time)</a:t>
              </a:r>
            </a:p>
            <a:p>
              <a:r>
                <a:rPr lang="en-US" altLang="ko-KR" sz="1200" b="1" dirty="0">
                  <a:solidFill>
                    <a:srgbClr val="FF0000"/>
                  </a:solidFill>
                  <a:latin typeface="나눔스퀘어" panose="020B0600000101010101" pitchFamily="50" charset="-127"/>
                  <a:ea typeface="나눔스퀘어" panose="020B0600000101010101" pitchFamily="50" charset="-127"/>
                  <a:cs typeface="나눔스퀘어 Bold"/>
                </a:rPr>
                <a:t>*There may be individual differences. Avoid using for more than 30 minutes.</a:t>
              </a:r>
            </a:p>
            <a:p>
              <a:endParaRPr lang="en-US" altLang="ko-KR" sz="1400" b="1" dirty="0">
                <a:solidFill>
                  <a:schemeClr val="accent6">
                    <a:lumMod val="50000"/>
                  </a:schemeClr>
                </a:solidFill>
                <a:latin typeface="나눔스퀘어" panose="020B0600000101010101" pitchFamily="50" charset="-127"/>
                <a:ea typeface="나눔스퀘어" panose="020B0600000101010101" pitchFamily="50" charset="-127"/>
                <a:cs typeface="나눔스퀘어 Bold"/>
              </a:endParaRPr>
            </a:p>
          </p:txBody>
        </p:sp>
        <p:grpSp>
          <p:nvGrpSpPr>
            <p:cNvPr id="31" name="그룹 30"/>
            <p:cNvGrpSpPr/>
            <p:nvPr/>
          </p:nvGrpSpPr>
          <p:grpSpPr>
            <a:xfrm>
              <a:off x="5707625" y="3393023"/>
              <a:ext cx="797313" cy="338554"/>
              <a:chOff x="5912775" y="2592189"/>
              <a:chExt cx="797313" cy="338554"/>
            </a:xfrm>
          </p:grpSpPr>
          <p:sp>
            <p:nvSpPr>
              <p:cNvPr id="32" name="모서리가 둥근 직사각형 31"/>
              <p:cNvSpPr/>
              <p:nvPr/>
            </p:nvSpPr>
            <p:spPr>
              <a:xfrm>
                <a:off x="5912775" y="2624385"/>
                <a:ext cx="789709" cy="256309"/>
              </a:xfrm>
              <a:prstGeom prst="roundRect">
                <a:avLst/>
              </a:prstGeom>
              <a:solidFill>
                <a:srgbClr val="285E2E"/>
              </a:solidFill>
              <a:ln>
                <a:solidFill>
                  <a:srgbClr val="000000">
                    <a:alpha val="70980"/>
                  </a:srgbClr>
                </a:solidFill>
              </a:ln>
            </p:spPr>
            <p:style>
              <a:lnRef idx="0">
                <a:scrgbClr r="0" g="0" b="0"/>
              </a:lnRef>
              <a:fillRef idx="0">
                <a:scrgbClr r="0" g="0" b="0"/>
              </a:fillRef>
              <a:effectRef idx="0">
                <a:scrgbClr r="0" g="0" b="0"/>
              </a:effectRef>
              <a:fontRef idx="minor">
                <a:schemeClr val="lt1"/>
              </a:fontRef>
            </p:style>
            <p:txBody>
              <a:bodyPr rtlCol="0" anchor="ctr"/>
              <a:lstStyle/>
              <a:p>
                <a:pPr algn="ctr">
                  <a:lnSpc>
                    <a:spcPct val="150000"/>
                  </a:lnSpc>
                </a:pPr>
                <a:endParaRPr lang="ko-KR" altLang="en-US" sz="1600" b="1" dirty="0">
                  <a:latin typeface="나눔스퀘어 ExtraBold" panose="020B0600000101010101" pitchFamily="50" charset="-127"/>
                  <a:ea typeface="나눔스퀘어 ExtraBold" panose="020B0600000101010101" pitchFamily="50" charset="-127"/>
                </a:endParaRPr>
              </a:p>
            </p:txBody>
          </p:sp>
          <p:sp>
            <p:nvSpPr>
              <p:cNvPr id="33" name="직사각형 32"/>
              <p:cNvSpPr/>
              <p:nvPr/>
            </p:nvSpPr>
            <p:spPr>
              <a:xfrm>
                <a:off x="5913075" y="2592189"/>
                <a:ext cx="797013" cy="338554"/>
              </a:xfrm>
              <a:prstGeom prst="rect">
                <a:avLst/>
              </a:prstGeom>
            </p:spPr>
            <p:txBody>
              <a:bodyPr wrap="none">
                <a:spAutoFit/>
              </a:bodyPr>
              <a:lstStyle/>
              <a:p>
                <a:r>
                  <a:rPr lang="en-US" altLang="ko-KR" sz="1600" spc="-100" dirty="0">
                    <a:solidFill>
                      <a:schemeClr val="bg1"/>
                    </a:solidFill>
                    <a:latin typeface="나눔스퀘어 ExtraBold" panose="020B0600000101010101" pitchFamily="50" charset="-127"/>
                    <a:ea typeface="나눔스퀘어 ExtraBold" panose="020B0600000101010101" pitchFamily="50" charset="-127"/>
                    <a:cs typeface="나눔스퀘어 Bold"/>
                  </a:rPr>
                  <a:t>Point 2</a:t>
                </a:r>
              </a:p>
            </p:txBody>
          </p:sp>
        </p:grpSp>
        <p:sp>
          <p:nvSpPr>
            <p:cNvPr id="34" name="직사각형 33"/>
            <p:cNvSpPr/>
            <p:nvPr/>
          </p:nvSpPr>
          <p:spPr>
            <a:xfrm>
              <a:off x="5777909" y="4625928"/>
              <a:ext cx="6245876" cy="584775"/>
            </a:xfrm>
            <a:prstGeom prst="rect">
              <a:avLst/>
            </a:prstGeom>
          </p:spPr>
          <p:txBody>
            <a:bodyPr wrap="square">
              <a:spAutoFit/>
            </a:bodyPr>
            <a:lstStyle/>
            <a:p>
              <a:r>
                <a:rPr lang="en-US" altLang="ko-KR" sz="1600" b="1" dirty="0">
                  <a:solidFill>
                    <a:schemeClr val="accent6">
                      <a:lumMod val="50000"/>
                    </a:schemeClr>
                  </a:solidFill>
                  <a:latin typeface="나눔스퀘어" panose="020B0600000101010101" pitchFamily="50" charset="-127"/>
                  <a:ea typeface="나눔스퀘어" panose="020B0600000101010101" pitchFamily="50" charset="-127"/>
                  <a:cs typeface="나눔스퀘어 Bold"/>
                </a:rPr>
                <a:t>Medical Device Class 1 Silicone Patch to Help Alleviate Pain and Circulation Related Symptoms</a:t>
              </a:r>
            </a:p>
          </p:txBody>
        </p:sp>
        <p:grpSp>
          <p:nvGrpSpPr>
            <p:cNvPr id="35" name="그룹 34"/>
            <p:cNvGrpSpPr/>
            <p:nvPr/>
          </p:nvGrpSpPr>
          <p:grpSpPr>
            <a:xfrm>
              <a:off x="5707625" y="4322408"/>
              <a:ext cx="797313" cy="338554"/>
              <a:chOff x="5912775" y="2592189"/>
              <a:chExt cx="797313" cy="338554"/>
            </a:xfrm>
          </p:grpSpPr>
          <p:sp>
            <p:nvSpPr>
              <p:cNvPr id="36" name="모서리가 둥근 직사각형 35"/>
              <p:cNvSpPr/>
              <p:nvPr/>
            </p:nvSpPr>
            <p:spPr>
              <a:xfrm>
                <a:off x="5912775" y="2624385"/>
                <a:ext cx="789709" cy="256309"/>
              </a:xfrm>
              <a:prstGeom prst="roundRect">
                <a:avLst/>
              </a:prstGeom>
              <a:solidFill>
                <a:srgbClr val="285E2E"/>
              </a:solidFill>
              <a:ln>
                <a:solidFill>
                  <a:srgbClr val="000000">
                    <a:alpha val="70980"/>
                  </a:srgbClr>
                </a:solidFill>
              </a:ln>
            </p:spPr>
            <p:style>
              <a:lnRef idx="0">
                <a:scrgbClr r="0" g="0" b="0"/>
              </a:lnRef>
              <a:fillRef idx="0">
                <a:scrgbClr r="0" g="0" b="0"/>
              </a:fillRef>
              <a:effectRef idx="0">
                <a:scrgbClr r="0" g="0" b="0"/>
              </a:effectRef>
              <a:fontRef idx="minor">
                <a:schemeClr val="lt1"/>
              </a:fontRef>
            </p:style>
            <p:txBody>
              <a:bodyPr rtlCol="0" anchor="ctr"/>
              <a:lstStyle/>
              <a:p>
                <a:pPr algn="ctr">
                  <a:lnSpc>
                    <a:spcPct val="150000"/>
                  </a:lnSpc>
                </a:pPr>
                <a:endParaRPr lang="ko-KR" altLang="en-US" sz="1600" b="1" dirty="0">
                  <a:latin typeface="나눔스퀘어 ExtraBold" panose="020B0600000101010101" pitchFamily="50" charset="-127"/>
                  <a:ea typeface="나눔스퀘어 ExtraBold" panose="020B0600000101010101" pitchFamily="50" charset="-127"/>
                </a:endParaRPr>
              </a:p>
            </p:txBody>
          </p:sp>
          <p:sp>
            <p:nvSpPr>
              <p:cNvPr id="37" name="직사각형 36"/>
              <p:cNvSpPr/>
              <p:nvPr/>
            </p:nvSpPr>
            <p:spPr>
              <a:xfrm>
                <a:off x="5913075" y="2592189"/>
                <a:ext cx="797013" cy="338554"/>
              </a:xfrm>
              <a:prstGeom prst="rect">
                <a:avLst/>
              </a:prstGeom>
            </p:spPr>
            <p:txBody>
              <a:bodyPr wrap="none">
                <a:spAutoFit/>
              </a:bodyPr>
              <a:lstStyle/>
              <a:p>
                <a:r>
                  <a:rPr lang="en-US" altLang="ko-KR" sz="1600" spc="-100" dirty="0">
                    <a:solidFill>
                      <a:schemeClr val="bg1"/>
                    </a:solidFill>
                    <a:latin typeface="나눔스퀘어 ExtraBold" panose="020B0600000101010101" pitchFamily="50" charset="-127"/>
                    <a:ea typeface="나눔스퀘어 ExtraBold" panose="020B0600000101010101" pitchFamily="50" charset="-127"/>
                    <a:cs typeface="나눔스퀘어 Bold"/>
                  </a:rPr>
                  <a:t>Point 3</a:t>
                </a:r>
              </a:p>
            </p:txBody>
          </p:sp>
        </p:grpSp>
      </p:grpSp>
      <p:pic>
        <p:nvPicPr>
          <p:cNvPr id="20" name="그림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834" y="2539533"/>
            <a:ext cx="5581657" cy="2898089"/>
          </a:xfrm>
          <a:prstGeom prst="rect">
            <a:avLst/>
          </a:prstGeom>
        </p:spPr>
      </p:pic>
      <p:sp>
        <p:nvSpPr>
          <p:cNvPr id="2" name="직사각형 1">
            <a:extLst>
              <a:ext uri="{FF2B5EF4-FFF2-40B4-BE49-F238E27FC236}">
                <a16:creationId xmlns:a16="http://schemas.microsoft.com/office/drawing/2014/main" id="{B8765F05-73FF-59D5-C713-D2343402D3AE}"/>
              </a:ext>
            </a:extLst>
          </p:cNvPr>
          <p:cNvSpPr/>
          <p:nvPr/>
        </p:nvSpPr>
        <p:spPr>
          <a:xfrm>
            <a:off x="5305777" y="6286389"/>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3012571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490944" y="1596715"/>
            <a:ext cx="10596155" cy="523220"/>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2400" kern="0" spc="-170" dirty="0">
                <a:latin typeface="나눔스퀘어 ExtraBold" panose="020B0600000101010101" pitchFamily="50" charset="-127"/>
                <a:ea typeface="나눔스퀘어 ExtraBold" panose="020B0600000101010101" pitchFamily="50" charset="-127"/>
              </a:rPr>
              <a:t>‘Recovery routine’ created by science </a:t>
            </a:r>
            <a:r>
              <a:rPr lang="en-US" altLang="ko-KR" sz="2800" b="1" kern="0" spc="-170" dirty="0">
                <a:solidFill>
                  <a:srgbClr val="FF0000"/>
                </a:solidFill>
                <a:latin typeface="나눔스퀘어 ExtraBold" panose="020B0600000101010101" pitchFamily="50" charset="-127"/>
                <a:ea typeface="나눔스퀘어 ExtraBold" panose="020B0600000101010101" pitchFamily="50" charset="-127"/>
              </a:rPr>
              <a:t>Bio Terra Energy </a:t>
            </a:r>
            <a:r>
              <a:rPr lang="en-US" altLang="ko-KR" sz="2400" kern="0" spc="-170" dirty="0">
                <a:latin typeface="나눔스퀘어 ExtraBold" panose="020B0600000101010101" pitchFamily="50" charset="-127"/>
                <a:ea typeface="나눔스퀘어 ExtraBold" panose="020B0600000101010101" pitchFamily="50" charset="-127"/>
              </a:rPr>
              <a:t>works deep into the body</a:t>
            </a:r>
            <a:endParaRPr lang="en-US" altLang="ko-KR" kern="0" spc="-170" dirty="0">
              <a:latin typeface="나눔스퀘어 ExtraBold" panose="020B0600000101010101" pitchFamily="50" charset="-127"/>
              <a:ea typeface="나눔스퀘어 ExtraBold" panose="020B0600000101010101" pitchFamily="50" charset="-127"/>
            </a:endParaRPr>
          </a:p>
        </p:txBody>
      </p:sp>
      <p:sp>
        <p:nvSpPr>
          <p:cNvPr id="8" name="직사각형 7"/>
          <p:cNvSpPr/>
          <p:nvPr/>
        </p:nvSpPr>
        <p:spPr>
          <a:xfrm>
            <a:off x="274863" y="248284"/>
            <a:ext cx="4059012" cy="482633"/>
          </a:xfrm>
          <a:prstGeom prst="rect">
            <a:avLst/>
          </a:prstGeom>
        </p:spPr>
        <p:txBody>
          <a:bodyPr wrap="square">
            <a:spAutoFit/>
          </a:bodyPr>
          <a:lstStyle/>
          <a:p>
            <a:pPr lvl="0" latinLnBrk="1">
              <a:lnSpc>
                <a:spcPct val="90000"/>
              </a:lnSpc>
              <a:spcBef>
                <a:spcPct val="0"/>
              </a:spcBef>
              <a:defRPr/>
            </a:pPr>
            <a:r>
              <a:rPr lang="en-US" altLang="ko-KR" sz="2800" spc="-150" dirty="0">
                <a:solidFill>
                  <a:schemeClr val="bg1"/>
                </a:solidFill>
                <a:latin typeface="나눔스퀘어 ExtraBold" panose="020B0600000101010101" pitchFamily="50" charset="-127"/>
                <a:ea typeface="나눔스퀘어 ExtraBold" panose="020B0600000101010101" pitchFamily="50" charset="-127"/>
              </a:rPr>
              <a:t>Product Points</a:t>
            </a:r>
          </a:p>
        </p:txBody>
      </p:sp>
      <p:sp>
        <p:nvSpPr>
          <p:cNvPr id="18" name="직사각형 17"/>
          <p:cNvSpPr/>
          <p:nvPr/>
        </p:nvSpPr>
        <p:spPr>
          <a:xfrm>
            <a:off x="583224" y="1172975"/>
            <a:ext cx="797013" cy="338554"/>
          </a:xfrm>
          <a:prstGeom prst="rect">
            <a:avLst/>
          </a:prstGeom>
          <a:solidFill>
            <a:srgbClr val="339966"/>
          </a:solidFill>
        </p:spPr>
        <p:txBody>
          <a:bodyPr wrap="none">
            <a:spAutoFit/>
          </a:bodyPr>
          <a:lstStyle/>
          <a:p>
            <a:r>
              <a:rPr lang="en-US" altLang="ko-KR" sz="1600" spc="-100" dirty="0">
                <a:solidFill>
                  <a:schemeClr val="bg1"/>
                </a:solidFill>
                <a:latin typeface="나눔스퀘어 ExtraBold" panose="020B0600000101010101" pitchFamily="50" charset="-127"/>
                <a:ea typeface="나눔스퀘어 ExtraBold" panose="020B0600000101010101" pitchFamily="50" charset="-127"/>
                <a:cs typeface="나눔스퀘어 Bold"/>
              </a:rPr>
              <a:t>Point 1</a:t>
            </a:r>
          </a:p>
        </p:txBody>
      </p:sp>
      <p:sp>
        <p:nvSpPr>
          <p:cNvPr id="19" name="직사각형 18"/>
          <p:cNvSpPr/>
          <p:nvPr/>
        </p:nvSpPr>
        <p:spPr>
          <a:xfrm>
            <a:off x="490945" y="2042988"/>
            <a:ext cx="8787568" cy="523220"/>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1400" kern="0" spc="-36" dirty="0">
                <a:solidFill>
                  <a:srgbClr val="272525"/>
                </a:solidFill>
                <a:latin typeface="나눔스퀘어" panose="020B0600000101010101" pitchFamily="50" charset="-127"/>
                <a:ea typeface="나눔스퀘어" panose="020B0600000101010101" pitchFamily="50" charset="-127"/>
              </a:rPr>
              <a:t>Magnetic fields reach deep into the tissues to reduce inflammation and swelling, and gently stimulate tight muscles to relieve pain.</a:t>
            </a:r>
          </a:p>
        </p:txBody>
      </p:sp>
      <p:grpSp>
        <p:nvGrpSpPr>
          <p:cNvPr id="13" name="그룹 12"/>
          <p:cNvGrpSpPr/>
          <p:nvPr/>
        </p:nvGrpSpPr>
        <p:grpSpPr>
          <a:xfrm>
            <a:off x="6023448" y="3061908"/>
            <a:ext cx="2486007" cy="2788725"/>
            <a:chOff x="586740" y="2725103"/>
            <a:chExt cx="2331720" cy="3043237"/>
          </a:xfrm>
        </p:grpSpPr>
        <p:grpSp>
          <p:nvGrpSpPr>
            <p:cNvPr id="6" name="그룹 5"/>
            <p:cNvGrpSpPr/>
            <p:nvPr/>
          </p:nvGrpSpPr>
          <p:grpSpPr>
            <a:xfrm>
              <a:off x="586740" y="3093720"/>
              <a:ext cx="2331720" cy="2674620"/>
              <a:chOff x="701040" y="3040380"/>
              <a:chExt cx="2331720" cy="2674620"/>
            </a:xfrm>
          </p:grpSpPr>
          <p:pic>
            <p:nvPicPr>
              <p:cNvPr id="11" name="그림 10"/>
              <p:cNvPicPr>
                <a:picLocks noChangeAspect="1"/>
              </p:cNvPicPr>
              <p:nvPr/>
            </p:nvPicPr>
            <p:blipFill rotWithShape="1">
              <a:blip r:embed="rId2"/>
              <a:srcRect l="3321" t="3357" r="22166" b="5068"/>
              <a:stretch/>
            </p:blipFill>
            <p:spPr>
              <a:xfrm>
                <a:off x="701040" y="3040380"/>
                <a:ext cx="2331720" cy="2674620"/>
              </a:xfrm>
              <a:prstGeom prst="rect">
                <a:avLst/>
              </a:prstGeom>
            </p:spPr>
          </p:pic>
          <p:pic>
            <p:nvPicPr>
              <p:cNvPr id="12" name="그림 11"/>
              <p:cNvPicPr>
                <a:picLocks noChangeAspect="1"/>
              </p:cNvPicPr>
              <p:nvPr/>
            </p:nvPicPr>
            <p:blipFill rotWithShape="1">
              <a:blip r:embed="rId3"/>
              <a:srcRect t="28691" r="122" b="-1"/>
              <a:stretch/>
            </p:blipFill>
            <p:spPr>
              <a:xfrm>
                <a:off x="1081088" y="3548063"/>
                <a:ext cx="1891784" cy="1887177"/>
              </a:xfrm>
              <a:prstGeom prst="rect">
                <a:avLst/>
              </a:prstGeom>
            </p:spPr>
          </p:pic>
        </p:grpSp>
        <p:sp>
          <p:nvSpPr>
            <p:cNvPr id="7" name="아래쪽 화살표 6"/>
            <p:cNvSpPr/>
            <p:nvPr/>
          </p:nvSpPr>
          <p:spPr>
            <a:xfrm rot="355753">
              <a:off x="1066800" y="2743200"/>
              <a:ext cx="541020" cy="701040"/>
            </a:xfrm>
            <a:prstGeom prst="downArrow">
              <a:avLst/>
            </a:prstGeom>
            <a:gradFill>
              <a:gsLst>
                <a:gs pos="100000">
                  <a:srgbClr val="FD544B"/>
                </a:gs>
                <a:gs pos="0">
                  <a:schemeClr val="bg1"/>
                </a:gs>
                <a:gs pos="0">
                  <a:schemeClr val="bg1"/>
                </a:gs>
                <a:gs pos="13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5" name="아래쪽 화살표 14"/>
            <p:cNvSpPr/>
            <p:nvPr/>
          </p:nvSpPr>
          <p:spPr>
            <a:xfrm rot="355753">
              <a:off x="1642170" y="2725103"/>
              <a:ext cx="541020" cy="701040"/>
            </a:xfrm>
            <a:prstGeom prst="downArrow">
              <a:avLst/>
            </a:prstGeom>
            <a:gradFill>
              <a:gsLst>
                <a:gs pos="100000">
                  <a:srgbClr val="FD544B"/>
                </a:gs>
                <a:gs pos="0">
                  <a:schemeClr val="bg1"/>
                </a:gs>
                <a:gs pos="0">
                  <a:schemeClr val="bg1"/>
                </a:gs>
                <a:gs pos="13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6" name="아래쪽 화살표 15"/>
            <p:cNvSpPr/>
            <p:nvPr/>
          </p:nvSpPr>
          <p:spPr>
            <a:xfrm rot="355753">
              <a:off x="2217540" y="2725103"/>
              <a:ext cx="541020" cy="701040"/>
            </a:xfrm>
            <a:prstGeom prst="downArrow">
              <a:avLst/>
            </a:prstGeom>
            <a:gradFill>
              <a:gsLst>
                <a:gs pos="100000">
                  <a:srgbClr val="FD544B"/>
                </a:gs>
                <a:gs pos="0">
                  <a:schemeClr val="bg1"/>
                </a:gs>
                <a:gs pos="0">
                  <a:schemeClr val="bg1"/>
                </a:gs>
                <a:gs pos="13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cxnSp>
        <p:nvCxnSpPr>
          <p:cNvPr id="17" name="직선 연결선 16"/>
          <p:cNvCxnSpPr/>
          <p:nvPr/>
        </p:nvCxnSpPr>
        <p:spPr>
          <a:xfrm flipV="1">
            <a:off x="8708430" y="3861727"/>
            <a:ext cx="1062822" cy="1"/>
          </a:xfrm>
          <a:prstGeom prst="line">
            <a:avLst/>
          </a:prstGeom>
          <a:ln w="28575">
            <a:solidFill>
              <a:srgbClr val="FD544B"/>
            </a:solidFill>
            <a:prstDash val="sysDot"/>
          </a:ln>
        </p:spPr>
        <p:style>
          <a:lnRef idx="1">
            <a:schemeClr val="accent1"/>
          </a:lnRef>
          <a:fillRef idx="0">
            <a:schemeClr val="accent1"/>
          </a:fillRef>
          <a:effectRef idx="0">
            <a:schemeClr val="accent1"/>
          </a:effectRef>
          <a:fontRef idx="minor">
            <a:schemeClr val="tx1"/>
          </a:fontRef>
        </p:style>
      </p:cxnSp>
      <p:sp>
        <p:nvSpPr>
          <p:cNvPr id="23" name="직사각형 22"/>
          <p:cNvSpPr/>
          <p:nvPr/>
        </p:nvSpPr>
        <p:spPr>
          <a:xfrm>
            <a:off x="10015917" y="3569339"/>
            <a:ext cx="1548734" cy="584775"/>
          </a:xfrm>
          <a:prstGeom prst="rect">
            <a:avLst/>
          </a:prstGeom>
          <a:noFill/>
          <a:ln w="28575">
            <a:solidFill>
              <a:srgbClr val="FD544B"/>
            </a:solidFill>
          </a:ln>
        </p:spPr>
        <p:txBody>
          <a:bodyPr wrap="square" anchor="ctr">
            <a:spAutoFit/>
          </a:bodyPr>
          <a:lstStyle/>
          <a:p>
            <a:pPr algn="ctr"/>
            <a:r>
              <a:rPr lang="en-US" altLang="ko-KR" spc="-100" dirty="0">
                <a:latin typeface="나눔스퀘어 ExtraBold" panose="020B0600000101010101" pitchFamily="50" charset="-127"/>
                <a:ea typeface="나눔스퀘어 ExtraBold" panose="020B0600000101010101" pitchFamily="50" charset="-127"/>
                <a:cs typeface="나눔스퀘어 Bold"/>
              </a:rPr>
              <a:t>[Epidermis]</a:t>
            </a:r>
          </a:p>
          <a:p>
            <a:pPr algn="ctr"/>
            <a:r>
              <a:rPr lang="en-US" altLang="ko-KR" sz="1400" spc="-100" dirty="0">
                <a:latin typeface="나눔스퀘어 ExtraBold" panose="020B0600000101010101" pitchFamily="50" charset="-127"/>
                <a:ea typeface="나눔스퀘어 ExtraBold" panose="020B0600000101010101" pitchFamily="50" charset="-127"/>
                <a:cs typeface="나눔스퀘어 Bold"/>
              </a:rPr>
              <a:t>Heat Penetration</a:t>
            </a:r>
            <a:endParaRPr lang="en-US" altLang="ko-KR" sz="1100" spc="-100" dirty="0">
              <a:latin typeface="나눔스퀘어 ExtraBold" panose="020B0600000101010101" pitchFamily="50" charset="-127"/>
              <a:ea typeface="나눔스퀘어 ExtraBold" panose="020B0600000101010101" pitchFamily="50" charset="-127"/>
              <a:cs typeface="나눔스퀘어 Bold"/>
            </a:endParaRPr>
          </a:p>
        </p:txBody>
      </p:sp>
      <p:sp>
        <p:nvSpPr>
          <p:cNvPr id="25" name="직사각형 24"/>
          <p:cNvSpPr/>
          <p:nvPr/>
        </p:nvSpPr>
        <p:spPr>
          <a:xfrm>
            <a:off x="10015633" y="4252013"/>
            <a:ext cx="1578599" cy="584775"/>
          </a:xfrm>
          <a:prstGeom prst="rect">
            <a:avLst/>
          </a:prstGeom>
          <a:noFill/>
          <a:ln w="28575">
            <a:solidFill>
              <a:srgbClr val="FD544B"/>
            </a:solidFill>
          </a:ln>
        </p:spPr>
        <p:txBody>
          <a:bodyPr wrap="square" anchor="ctr">
            <a:spAutoFit/>
          </a:bodyPr>
          <a:lstStyle/>
          <a:p>
            <a:pPr algn="ctr"/>
            <a:r>
              <a:rPr lang="en-US" altLang="ko-KR" spc="-100" dirty="0">
                <a:latin typeface="나눔스퀘어 ExtraBold" panose="020B0600000101010101" pitchFamily="50" charset="-127"/>
                <a:ea typeface="나눔스퀘어 ExtraBold" panose="020B0600000101010101" pitchFamily="50" charset="-127"/>
                <a:cs typeface="나눔스퀘어 Bold"/>
              </a:rPr>
              <a:t>[Dermis]</a:t>
            </a:r>
          </a:p>
          <a:p>
            <a:pPr algn="ctr"/>
            <a:r>
              <a:rPr lang="en-US" altLang="ko-KR" sz="1400" spc="-100" dirty="0">
                <a:latin typeface="나눔스퀘어 ExtraBold" panose="020B0600000101010101" pitchFamily="50" charset="-127"/>
                <a:ea typeface="나눔스퀘어 ExtraBold" panose="020B0600000101010101" pitchFamily="50" charset="-127"/>
                <a:cs typeface="나눔스퀘어 Bold"/>
              </a:rPr>
              <a:t>Deep penetration</a:t>
            </a:r>
            <a:endParaRPr lang="en-US" altLang="ko-KR" sz="1200" spc="-100" dirty="0">
              <a:latin typeface="나눔스퀘어 ExtraBold" panose="020B0600000101010101" pitchFamily="50" charset="-127"/>
              <a:ea typeface="나눔스퀘어 ExtraBold" panose="020B0600000101010101" pitchFamily="50" charset="-127"/>
              <a:cs typeface="나눔스퀘어 Bold"/>
            </a:endParaRPr>
          </a:p>
        </p:txBody>
      </p:sp>
      <p:sp>
        <p:nvSpPr>
          <p:cNvPr id="27" name="직사각형 26"/>
          <p:cNvSpPr/>
          <p:nvPr/>
        </p:nvSpPr>
        <p:spPr>
          <a:xfrm>
            <a:off x="10015632" y="4936810"/>
            <a:ext cx="1578599" cy="861774"/>
          </a:xfrm>
          <a:prstGeom prst="rect">
            <a:avLst/>
          </a:prstGeom>
          <a:noFill/>
          <a:ln w="28575">
            <a:solidFill>
              <a:srgbClr val="FD544B"/>
            </a:solidFill>
          </a:ln>
        </p:spPr>
        <p:txBody>
          <a:bodyPr wrap="square" anchor="ctr">
            <a:spAutoFit/>
          </a:bodyPr>
          <a:lstStyle/>
          <a:p>
            <a:pPr algn="ctr"/>
            <a:r>
              <a:rPr lang="en-US" altLang="ko-KR" spc="-100" dirty="0">
                <a:latin typeface="나눔스퀘어 ExtraBold" panose="020B0600000101010101" pitchFamily="50" charset="-127"/>
                <a:ea typeface="나눔스퀘어 ExtraBold" panose="020B0600000101010101" pitchFamily="50" charset="-127"/>
                <a:cs typeface="나눔스퀘어 Bold"/>
              </a:rPr>
              <a:t>[Subcutaneous tissue]</a:t>
            </a:r>
          </a:p>
          <a:p>
            <a:pPr algn="ctr"/>
            <a:r>
              <a:rPr lang="en-US" altLang="ko-KR" sz="1400" spc="-100" dirty="0">
                <a:latin typeface="나눔스퀘어 ExtraBold" panose="020B0600000101010101" pitchFamily="50" charset="-127"/>
                <a:ea typeface="나눔스퀘어 ExtraBold" panose="020B0600000101010101" pitchFamily="50" charset="-127"/>
                <a:cs typeface="나눔스퀘어 Bold"/>
              </a:rPr>
              <a:t>Targeted pain relief</a:t>
            </a:r>
            <a:endParaRPr lang="en-US" altLang="ko-KR" sz="1100" spc="-100" dirty="0">
              <a:latin typeface="나눔스퀘어 ExtraBold" panose="020B0600000101010101" pitchFamily="50" charset="-127"/>
              <a:ea typeface="나눔스퀘어 ExtraBold" panose="020B0600000101010101" pitchFamily="50" charset="-127"/>
              <a:cs typeface="나눔스퀘어 Bold"/>
            </a:endParaRPr>
          </a:p>
        </p:txBody>
      </p:sp>
      <p:sp>
        <p:nvSpPr>
          <p:cNvPr id="47" name="직사각형 46"/>
          <p:cNvSpPr/>
          <p:nvPr/>
        </p:nvSpPr>
        <p:spPr>
          <a:xfrm>
            <a:off x="1911252" y="3229801"/>
            <a:ext cx="4072058" cy="738664"/>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1400" kern="0" spc="-36" dirty="0">
                <a:solidFill>
                  <a:srgbClr val="272525"/>
                </a:solidFill>
                <a:latin typeface="나눔스퀘어" panose="020B0600000101010101" pitchFamily="50" charset="-127"/>
                <a:ea typeface="나눔스퀘어" panose="020B0600000101010101" pitchFamily="50" charset="-127"/>
              </a:rPr>
              <a:t>Terahertz waves penetrate deep into the body's tissues and help regulate the flow of energy in the body.</a:t>
            </a:r>
          </a:p>
        </p:txBody>
      </p:sp>
      <p:sp>
        <p:nvSpPr>
          <p:cNvPr id="49" name="직사각형 48"/>
          <p:cNvSpPr/>
          <p:nvPr/>
        </p:nvSpPr>
        <p:spPr>
          <a:xfrm>
            <a:off x="4484077" y="6236116"/>
            <a:ext cx="7238803" cy="230832"/>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해당 내용은 과학적 연구 및 일반적인 정보 전달을 위한 것이며 제품의 효능이나 효과를 단정짓는 것은 아닙니다</a:t>
            </a: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 </a:t>
            </a:r>
            <a:endParaRPr lang="en-US" altLang="ko-KR" sz="900" kern="0" spc="-36" dirty="0">
              <a:solidFill>
                <a:srgbClr val="272525"/>
              </a:solidFill>
              <a:latin typeface="나눔스퀘어" panose="020B0600000101010101" pitchFamily="50" charset="-127"/>
              <a:ea typeface="나눔스퀘어" panose="020B0600000101010101" pitchFamily="50" charset="-127"/>
            </a:endParaRPr>
          </a:p>
        </p:txBody>
      </p:sp>
      <p:pic>
        <p:nvPicPr>
          <p:cNvPr id="50" name="그림 49"/>
          <p:cNvPicPr>
            <a:picLocks noChangeAspect="1"/>
          </p:cNvPicPr>
          <p:nvPr/>
        </p:nvPicPr>
        <p:blipFill rotWithShape="1">
          <a:blip r:embed="rId4"/>
          <a:srcRect l="1" r="-4155" b="68117"/>
          <a:stretch/>
        </p:blipFill>
        <p:spPr>
          <a:xfrm>
            <a:off x="585083" y="2890598"/>
            <a:ext cx="1305211" cy="1222246"/>
          </a:xfrm>
          <a:prstGeom prst="rect">
            <a:avLst/>
          </a:prstGeom>
        </p:spPr>
      </p:pic>
      <p:pic>
        <p:nvPicPr>
          <p:cNvPr id="55" name="그림 54"/>
          <p:cNvPicPr>
            <a:picLocks noChangeAspect="1"/>
          </p:cNvPicPr>
          <p:nvPr/>
        </p:nvPicPr>
        <p:blipFill rotWithShape="1">
          <a:blip r:embed="rId4"/>
          <a:srcRect l="1070" t="33890" r="1390" b="32019"/>
          <a:stretch/>
        </p:blipFill>
        <p:spPr>
          <a:xfrm>
            <a:off x="585083" y="4286639"/>
            <a:ext cx="1215063" cy="1299124"/>
          </a:xfrm>
          <a:prstGeom prst="rect">
            <a:avLst/>
          </a:prstGeom>
        </p:spPr>
      </p:pic>
      <p:sp>
        <p:nvSpPr>
          <p:cNvPr id="56" name="직사각형 55"/>
          <p:cNvSpPr/>
          <p:nvPr/>
        </p:nvSpPr>
        <p:spPr>
          <a:xfrm>
            <a:off x="1913668" y="4565007"/>
            <a:ext cx="4034707" cy="95410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1400" kern="0" spc="-36" dirty="0">
                <a:solidFill>
                  <a:srgbClr val="272525"/>
                </a:solidFill>
                <a:latin typeface="나눔스퀘어" panose="020B0600000101010101" pitchFamily="50" charset="-127"/>
                <a:ea typeface="나눔스퀘어" panose="020B0600000101010101" pitchFamily="50" charset="-127"/>
              </a:rPr>
              <a:t>The fusion of Herbal extracts and cutting-edge technology generates a strong magnetic force of 1800 Gauss of neodymium (permanent magnet) to help relieve muscle pain quickly.</a:t>
            </a:r>
          </a:p>
        </p:txBody>
      </p:sp>
      <p:cxnSp>
        <p:nvCxnSpPr>
          <p:cNvPr id="62" name="직선 연결선 61"/>
          <p:cNvCxnSpPr/>
          <p:nvPr/>
        </p:nvCxnSpPr>
        <p:spPr>
          <a:xfrm flipV="1">
            <a:off x="8707596" y="4535101"/>
            <a:ext cx="1062822" cy="1"/>
          </a:xfrm>
          <a:prstGeom prst="line">
            <a:avLst/>
          </a:prstGeom>
          <a:ln w="28575">
            <a:solidFill>
              <a:srgbClr val="FD544B"/>
            </a:solidFill>
            <a:prstDash val="sysDot"/>
          </a:ln>
        </p:spPr>
        <p:style>
          <a:lnRef idx="1">
            <a:schemeClr val="accent1"/>
          </a:lnRef>
          <a:fillRef idx="0">
            <a:schemeClr val="accent1"/>
          </a:fillRef>
          <a:effectRef idx="0">
            <a:schemeClr val="accent1"/>
          </a:effectRef>
          <a:fontRef idx="minor">
            <a:schemeClr val="tx1"/>
          </a:fontRef>
        </p:style>
      </p:cxnSp>
      <p:cxnSp>
        <p:nvCxnSpPr>
          <p:cNvPr id="63" name="직선 연결선 62"/>
          <p:cNvCxnSpPr/>
          <p:nvPr/>
        </p:nvCxnSpPr>
        <p:spPr>
          <a:xfrm flipV="1">
            <a:off x="8707596" y="5195114"/>
            <a:ext cx="1062822" cy="1"/>
          </a:xfrm>
          <a:prstGeom prst="line">
            <a:avLst/>
          </a:prstGeom>
          <a:ln w="28575">
            <a:solidFill>
              <a:srgbClr val="FD544B"/>
            </a:solidFill>
            <a:prstDash val="sysDot"/>
          </a:ln>
        </p:spPr>
        <p:style>
          <a:lnRef idx="1">
            <a:schemeClr val="accent1"/>
          </a:lnRef>
          <a:fillRef idx="0">
            <a:schemeClr val="accent1"/>
          </a:fillRef>
          <a:effectRef idx="0">
            <a:schemeClr val="accent1"/>
          </a:effectRef>
          <a:fontRef idx="minor">
            <a:schemeClr val="tx1"/>
          </a:fontRef>
        </p:style>
      </p:cxnSp>
      <p:pic>
        <p:nvPicPr>
          <p:cNvPr id="26" name="그림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77496" y="2343483"/>
            <a:ext cx="2281804" cy="1184751"/>
          </a:xfrm>
          <a:prstGeom prst="rect">
            <a:avLst/>
          </a:prstGeom>
        </p:spPr>
      </p:pic>
      <p:sp>
        <p:nvSpPr>
          <p:cNvPr id="2" name="직사각형 1">
            <a:extLst>
              <a:ext uri="{FF2B5EF4-FFF2-40B4-BE49-F238E27FC236}">
                <a16:creationId xmlns:a16="http://schemas.microsoft.com/office/drawing/2014/main" id="{51F9874A-BFE8-1C44-8741-CB12EAF3B0CD}"/>
              </a:ext>
            </a:extLst>
          </p:cNvPr>
          <p:cNvSpPr/>
          <p:nvPr/>
        </p:nvSpPr>
        <p:spPr>
          <a:xfrm>
            <a:off x="5305777" y="6286389"/>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2405981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484294" y="1545883"/>
            <a:ext cx="9477582" cy="83099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2400" dirty="0">
                <a:solidFill>
                  <a:srgbClr val="FD544B"/>
                </a:solidFill>
                <a:latin typeface="NanumSquare ExtraBold"/>
              </a:rPr>
              <a:t>Semi-permanent use </a:t>
            </a:r>
            <a:r>
              <a:rPr lang="en-US" altLang="ko-KR" sz="2400" dirty="0">
                <a:latin typeface="NanumSquare ExtraBold"/>
              </a:rPr>
              <a:t>(Approximately 200 uses within 30 minutes per use) enables long-term application.</a:t>
            </a:r>
          </a:p>
        </p:txBody>
      </p:sp>
      <p:sp>
        <p:nvSpPr>
          <p:cNvPr id="8" name="직사각형 7"/>
          <p:cNvSpPr/>
          <p:nvPr/>
        </p:nvSpPr>
        <p:spPr>
          <a:xfrm>
            <a:off x="274863" y="248284"/>
            <a:ext cx="2282804" cy="480131"/>
          </a:xfrm>
          <a:prstGeom prst="rect">
            <a:avLst/>
          </a:prstGeom>
        </p:spPr>
        <p:txBody>
          <a:bodyPr wrap="none">
            <a:spAutoFit/>
          </a:bodyPr>
          <a:lstStyle/>
          <a:p>
            <a:pPr lvl="0" latinLnBrk="1">
              <a:lnSpc>
                <a:spcPct val="90000"/>
              </a:lnSpc>
              <a:spcBef>
                <a:spcPct val="0"/>
              </a:spcBef>
              <a:defRPr/>
            </a:pPr>
            <a:r>
              <a:rPr lang="en-US" altLang="ko-KR" sz="2800" spc="-150" dirty="0">
                <a:solidFill>
                  <a:schemeClr val="bg1"/>
                </a:solidFill>
                <a:latin typeface="나눔스퀘어 ExtraBold" panose="020B0600000101010101" pitchFamily="50" charset="-127"/>
                <a:ea typeface="나눔스퀘어 ExtraBold" panose="020B0600000101010101" pitchFamily="50" charset="-127"/>
              </a:rPr>
              <a:t>Product Points</a:t>
            </a:r>
          </a:p>
        </p:txBody>
      </p:sp>
      <p:sp>
        <p:nvSpPr>
          <p:cNvPr id="18" name="직사각형 17"/>
          <p:cNvSpPr/>
          <p:nvPr/>
        </p:nvSpPr>
        <p:spPr>
          <a:xfrm>
            <a:off x="583224" y="1172975"/>
            <a:ext cx="797013" cy="338554"/>
          </a:xfrm>
          <a:prstGeom prst="rect">
            <a:avLst/>
          </a:prstGeom>
          <a:solidFill>
            <a:srgbClr val="339966"/>
          </a:solidFill>
        </p:spPr>
        <p:txBody>
          <a:bodyPr wrap="none">
            <a:spAutoFit/>
          </a:bodyPr>
          <a:lstStyle/>
          <a:p>
            <a:r>
              <a:rPr lang="en-US" altLang="ko-KR" sz="1600" spc="-100" dirty="0">
                <a:solidFill>
                  <a:schemeClr val="bg1"/>
                </a:solidFill>
                <a:latin typeface="나눔스퀘어 ExtraBold" panose="020B0600000101010101" pitchFamily="50" charset="-127"/>
                <a:ea typeface="나눔스퀘어 ExtraBold" panose="020B0600000101010101" pitchFamily="50" charset="-127"/>
                <a:cs typeface="나눔스퀘어 Bold"/>
              </a:rPr>
              <a:t>Point 2</a:t>
            </a:r>
          </a:p>
        </p:txBody>
      </p:sp>
      <p:sp>
        <p:nvSpPr>
          <p:cNvPr id="19" name="직사각형 18"/>
          <p:cNvSpPr/>
          <p:nvPr/>
        </p:nvSpPr>
        <p:spPr>
          <a:xfrm>
            <a:off x="484294" y="2359009"/>
            <a:ext cx="7049981" cy="523220"/>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1400" dirty="0">
                <a:solidFill>
                  <a:srgbClr val="272525"/>
                </a:solidFill>
                <a:latin typeface="NanumSquare"/>
              </a:rPr>
              <a:t>Can be washed and reused after each use, making it economical and supporting a consistent wellness routine.</a:t>
            </a:r>
          </a:p>
        </p:txBody>
      </p:sp>
      <p:grpSp>
        <p:nvGrpSpPr>
          <p:cNvPr id="40" name="그룹 39"/>
          <p:cNvGrpSpPr/>
          <p:nvPr/>
        </p:nvGrpSpPr>
        <p:grpSpPr>
          <a:xfrm>
            <a:off x="6501132" y="2196876"/>
            <a:ext cx="5343861" cy="3409477"/>
            <a:chOff x="5795404" y="1817436"/>
            <a:chExt cx="6572945" cy="4065203"/>
          </a:xfrm>
        </p:grpSpPr>
        <p:grpSp>
          <p:nvGrpSpPr>
            <p:cNvPr id="39" name="그룹 38"/>
            <p:cNvGrpSpPr/>
            <p:nvPr/>
          </p:nvGrpSpPr>
          <p:grpSpPr>
            <a:xfrm>
              <a:off x="7661345" y="3779098"/>
              <a:ext cx="4057725" cy="2103541"/>
              <a:chOff x="3837918" y="3794048"/>
              <a:chExt cx="4315244" cy="2303556"/>
            </a:xfrm>
          </p:grpSpPr>
          <p:grpSp>
            <p:nvGrpSpPr>
              <p:cNvPr id="31" name="그룹 30"/>
              <p:cNvGrpSpPr/>
              <p:nvPr/>
            </p:nvGrpSpPr>
            <p:grpSpPr>
              <a:xfrm>
                <a:off x="3837918" y="3794048"/>
                <a:ext cx="2156481" cy="2136851"/>
                <a:chOff x="3837919" y="3794049"/>
                <a:chExt cx="1415146" cy="1503572"/>
              </a:xfrm>
              <a:solidFill>
                <a:srgbClr val="FD544B"/>
              </a:solidFill>
            </p:grpSpPr>
            <p:sp>
              <p:nvSpPr>
                <p:cNvPr id="33" name="자유형 32"/>
                <p:cNvSpPr/>
                <p:nvPr/>
              </p:nvSpPr>
              <p:spPr>
                <a:xfrm rot="3600000">
                  <a:off x="4760757" y="4038918"/>
                  <a:ext cx="737178" cy="247439"/>
                </a:xfrm>
                <a:custGeom>
                  <a:avLst/>
                  <a:gdLst>
                    <a:gd name="connsiteX0" fmla="*/ 0 w 737178"/>
                    <a:gd name="connsiteY0" fmla="*/ 123720 h 247439"/>
                    <a:gd name="connsiteX1" fmla="*/ 123720 w 737178"/>
                    <a:gd name="connsiteY1" fmla="*/ 0 h 247439"/>
                    <a:gd name="connsiteX2" fmla="*/ 123720 w 737178"/>
                    <a:gd name="connsiteY2" fmla="*/ 49488 h 247439"/>
                    <a:gd name="connsiteX3" fmla="*/ 613459 w 737178"/>
                    <a:gd name="connsiteY3" fmla="*/ 49488 h 247439"/>
                    <a:gd name="connsiteX4" fmla="*/ 613459 w 737178"/>
                    <a:gd name="connsiteY4" fmla="*/ 0 h 247439"/>
                    <a:gd name="connsiteX5" fmla="*/ 737178 w 737178"/>
                    <a:gd name="connsiteY5" fmla="*/ 123720 h 247439"/>
                    <a:gd name="connsiteX6" fmla="*/ 613459 w 737178"/>
                    <a:gd name="connsiteY6" fmla="*/ 247439 h 247439"/>
                    <a:gd name="connsiteX7" fmla="*/ 613459 w 737178"/>
                    <a:gd name="connsiteY7" fmla="*/ 197951 h 247439"/>
                    <a:gd name="connsiteX8" fmla="*/ 123720 w 737178"/>
                    <a:gd name="connsiteY8" fmla="*/ 197951 h 247439"/>
                    <a:gd name="connsiteX9" fmla="*/ 123720 w 737178"/>
                    <a:gd name="connsiteY9" fmla="*/ 247439 h 247439"/>
                    <a:gd name="connsiteX10" fmla="*/ 0 w 737178"/>
                    <a:gd name="connsiteY10" fmla="*/ 123720 h 247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7178" h="247439">
                      <a:moveTo>
                        <a:pt x="0" y="123720"/>
                      </a:moveTo>
                      <a:lnTo>
                        <a:pt x="123720" y="0"/>
                      </a:lnTo>
                      <a:lnTo>
                        <a:pt x="123720" y="49488"/>
                      </a:lnTo>
                      <a:lnTo>
                        <a:pt x="613459" y="49488"/>
                      </a:lnTo>
                      <a:lnTo>
                        <a:pt x="613459" y="0"/>
                      </a:lnTo>
                      <a:lnTo>
                        <a:pt x="737178" y="123720"/>
                      </a:lnTo>
                      <a:lnTo>
                        <a:pt x="613459" y="247439"/>
                      </a:lnTo>
                      <a:lnTo>
                        <a:pt x="613459" y="197951"/>
                      </a:lnTo>
                      <a:lnTo>
                        <a:pt x="123720" y="197951"/>
                      </a:lnTo>
                      <a:lnTo>
                        <a:pt x="123720" y="247439"/>
                      </a:lnTo>
                      <a:lnTo>
                        <a:pt x="0" y="123720"/>
                      </a:lnTo>
                      <a:close/>
                    </a:path>
                  </a:pathLst>
                </a:custGeom>
                <a:grp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dk1">
                    <a:hueOff val="0"/>
                    <a:satOff val="0"/>
                    <a:lumOff val="0"/>
                    <a:alphaOff val="0"/>
                  </a:schemeClr>
                </a:fontRef>
              </p:style>
              <p:txBody>
                <a:bodyPr spcFirstLastPara="0" vert="horz" wrap="square" lIns="74232" tIns="49487" rIns="74231" bIns="49488" numCol="1" spcCol="1270" anchor="ctr" anchorCtr="0">
                  <a:noAutofit/>
                </a:bodyPr>
                <a:lstStyle/>
                <a:p>
                  <a:pPr lvl="0" algn="ctr" defTabSz="355600" latinLnBrk="1">
                    <a:lnSpc>
                      <a:spcPct val="90000"/>
                    </a:lnSpc>
                    <a:spcBef>
                      <a:spcPct val="0"/>
                    </a:spcBef>
                    <a:spcAft>
                      <a:spcPct val="35000"/>
                    </a:spcAft>
                  </a:pPr>
                  <a:endParaRPr lang="ko-KR" altLang="en-US" sz="800" kern="1200">
                    <a:latin typeface="나눔고딕 ExtraBold" panose="020D0904000000000000" pitchFamily="50" charset="-127"/>
                    <a:ea typeface="나눔고딕 ExtraBold" panose="020D0904000000000000" pitchFamily="50" charset="-127"/>
                  </a:endParaRPr>
                </a:p>
              </p:txBody>
            </p:sp>
            <p:sp>
              <p:nvSpPr>
                <p:cNvPr id="35" name="자유형 34"/>
                <p:cNvSpPr/>
                <p:nvPr/>
              </p:nvSpPr>
              <p:spPr>
                <a:xfrm rot="21600000">
                  <a:off x="4176904" y="5050181"/>
                  <a:ext cx="737179" cy="247440"/>
                </a:xfrm>
                <a:custGeom>
                  <a:avLst/>
                  <a:gdLst>
                    <a:gd name="connsiteX0" fmla="*/ 0 w 737178"/>
                    <a:gd name="connsiteY0" fmla="*/ 123720 h 247439"/>
                    <a:gd name="connsiteX1" fmla="*/ 123720 w 737178"/>
                    <a:gd name="connsiteY1" fmla="*/ 0 h 247439"/>
                    <a:gd name="connsiteX2" fmla="*/ 123720 w 737178"/>
                    <a:gd name="connsiteY2" fmla="*/ 49488 h 247439"/>
                    <a:gd name="connsiteX3" fmla="*/ 613459 w 737178"/>
                    <a:gd name="connsiteY3" fmla="*/ 49488 h 247439"/>
                    <a:gd name="connsiteX4" fmla="*/ 613459 w 737178"/>
                    <a:gd name="connsiteY4" fmla="*/ 0 h 247439"/>
                    <a:gd name="connsiteX5" fmla="*/ 737178 w 737178"/>
                    <a:gd name="connsiteY5" fmla="*/ 123720 h 247439"/>
                    <a:gd name="connsiteX6" fmla="*/ 613459 w 737178"/>
                    <a:gd name="connsiteY6" fmla="*/ 247439 h 247439"/>
                    <a:gd name="connsiteX7" fmla="*/ 613459 w 737178"/>
                    <a:gd name="connsiteY7" fmla="*/ 197951 h 247439"/>
                    <a:gd name="connsiteX8" fmla="*/ 123720 w 737178"/>
                    <a:gd name="connsiteY8" fmla="*/ 197951 h 247439"/>
                    <a:gd name="connsiteX9" fmla="*/ 123720 w 737178"/>
                    <a:gd name="connsiteY9" fmla="*/ 247439 h 247439"/>
                    <a:gd name="connsiteX10" fmla="*/ 0 w 737178"/>
                    <a:gd name="connsiteY10" fmla="*/ 123720 h 247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7178" h="247439">
                      <a:moveTo>
                        <a:pt x="737178" y="123719"/>
                      </a:moveTo>
                      <a:lnTo>
                        <a:pt x="613458" y="247438"/>
                      </a:lnTo>
                      <a:lnTo>
                        <a:pt x="613458" y="197950"/>
                      </a:lnTo>
                      <a:lnTo>
                        <a:pt x="123719" y="197950"/>
                      </a:lnTo>
                      <a:lnTo>
                        <a:pt x="123719" y="247438"/>
                      </a:lnTo>
                      <a:lnTo>
                        <a:pt x="0" y="123719"/>
                      </a:lnTo>
                      <a:lnTo>
                        <a:pt x="123719" y="1"/>
                      </a:lnTo>
                      <a:lnTo>
                        <a:pt x="123719" y="49489"/>
                      </a:lnTo>
                      <a:lnTo>
                        <a:pt x="613458" y="49489"/>
                      </a:lnTo>
                      <a:lnTo>
                        <a:pt x="613458" y="1"/>
                      </a:lnTo>
                      <a:lnTo>
                        <a:pt x="737178" y="123719"/>
                      </a:lnTo>
                      <a:close/>
                    </a:path>
                  </a:pathLst>
                </a:custGeom>
                <a:grp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dk1">
                    <a:hueOff val="0"/>
                    <a:satOff val="0"/>
                    <a:lumOff val="0"/>
                    <a:alphaOff val="0"/>
                  </a:schemeClr>
                </a:fontRef>
              </p:style>
              <p:txBody>
                <a:bodyPr spcFirstLastPara="0" vert="horz" wrap="square" lIns="74232" tIns="49489" rIns="74233" bIns="49488" numCol="1" spcCol="1270" anchor="ctr" anchorCtr="0">
                  <a:noAutofit/>
                </a:bodyPr>
                <a:lstStyle/>
                <a:p>
                  <a:pPr lvl="0" algn="ctr" defTabSz="355600" latinLnBrk="1">
                    <a:lnSpc>
                      <a:spcPct val="90000"/>
                    </a:lnSpc>
                    <a:spcBef>
                      <a:spcPct val="0"/>
                    </a:spcBef>
                    <a:spcAft>
                      <a:spcPct val="35000"/>
                    </a:spcAft>
                  </a:pPr>
                  <a:endParaRPr lang="ko-KR" altLang="en-US" sz="800" kern="1200">
                    <a:latin typeface="나눔고딕 ExtraBold" panose="020D0904000000000000" pitchFamily="50" charset="-127"/>
                    <a:ea typeface="나눔고딕 ExtraBold" panose="020D0904000000000000" pitchFamily="50" charset="-127"/>
                  </a:endParaRPr>
                </a:p>
              </p:txBody>
            </p:sp>
            <p:sp>
              <p:nvSpPr>
                <p:cNvPr id="37" name="자유형 36"/>
                <p:cNvSpPr/>
                <p:nvPr/>
              </p:nvSpPr>
              <p:spPr>
                <a:xfrm rot="18000000">
                  <a:off x="3593050" y="4038918"/>
                  <a:ext cx="737178" cy="247439"/>
                </a:xfrm>
                <a:custGeom>
                  <a:avLst/>
                  <a:gdLst>
                    <a:gd name="connsiteX0" fmla="*/ 0 w 737178"/>
                    <a:gd name="connsiteY0" fmla="*/ 123720 h 247439"/>
                    <a:gd name="connsiteX1" fmla="*/ 123720 w 737178"/>
                    <a:gd name="connsiteY1" fmla="*/ 0 h 247439"/>
                    <a:gd name="connsiteX2" fmla="*/ 123720 w 737178"/>
                    <a:gd name="connsiteY2" fmla="*/ 49488 h 247439"/>
                    <a:gd name="connsiteX3" fmla="*/ 613459 w 737178"/>
                    <a:gd name="connsiteY3" fmla="*/ 49488 h 247439"/>
                    <a:gd name="connsiteX4" fmla="*/ 613459 w 737178"/>
                    <a:gd name="connsiteY4" fmla="*/ 0 h 247439"/>
                    <a:gd name="connsiteX5" fmla="*/ 737178 w 737178"/>
                    <a:gd name="connsiteY5" fmla="*/ 123720 h 247439"/>
                    <a:gd name="connsiteX6" fmla="*/ 613459 w 737178"/>
                    <a:gd name="connsiteY6" fmla="*/ 247439 h 247439"/>
                    <a:gd name="connsiteX7" fmla="*/ 613459 w 737178"/>
                    <a:gd name="connsiteY7" fmla="*/ 197951 h 247439"/>
                    <a:gd name="connsiteX8" fmla="*/ 123720 w 737178"/>
                    <a:gd name="connsiteY8" fmla="*/ 197951 h 247439"/>
                    <a:gd name="connsiteX9" fmla="*/ 123720 w 737178"/>
                    <a:gd name="connsiteY9" fmla="*/ 247439 h 247439"/>
                    <a:gd name="connsiteX10" fmla="*/ 0 w 737178"/>
                    <a:gd name="connsiteY10" fmla="*/ 123720 h 247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7178" h="247439">
                      <a:moveTo>
                        <a:pt x="0" y="123720"/>
                      </a:moveTo>
                      <a:lnTo>
                        <a:pt x="123720" y="0"/>
                      </a:lnTo>
                      <a:lnTo>
                        <a:pt x="123720" y="49488"/>
                      </a:lnTo>
                      <a:lnTo>
                        <a:pt x="613459" y="49488"/>
                      </a:lnTo>
                      <a:lnTo>
                        <a:pt x="613459" y="0"/>
                      </a:lnTo>
                      <a:lnTo>
                        <a:pt x="737178" y="123720"/>
                      </a:lnTo>
                      <a:lnTo>
                        <a:pt x="613459" y="247439"/>
                      </a:lnTo>
                      <a:lnTo>
                        <a:pt x="613459" y="197951"/>
                      </a:lnTo>
                      <a:lnTo>
                        <a:pt x="123720" y="197951"/>
                      </a:lnTo>
                      <a:lnTo>
                        <a:pt x="123720" y="247439"/>
                      </a:lnTo>
                      <a:lnTo>
                        <a:pt x="0" y="123720"/>
                      </a:lnTo>
                      <a:close/>
                    </a:path>
                  </a:pathLst>
                </a:custGeom>
                <a:grp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dk1">
                    <a:hueOff val="0"/>
                    <a:satOff val="0"/>
                    <a:lumOff val="0"/>
                    <a:alphaOff val="0"/>
                  </a:schemeClr>
                </a:fontRef>
              </p:style>
              <p:txBody>
                <a:bodyPr spcFirstLastPara="0" vert="horz" wrap="square" lIns="74231" tIns="49487" rIns="74232" bIns="49488" numCol="1" spcCol="1270" anchor="ctr" anchorCtr="0">
                  <a:noAutofit/>
                </a:bodyPr>
                <a:lstStyle/>
                <a:p>
                  <a:pPr lvl="0" algn="ctr" defTabSz="355600" latinLnBrk="1">
                    <a:lnSpc>
                      <a:spcPct val="90000"/>
                    </a:lnSpc>
                    <a:spcBef>
                      <a:spcPct val="0"/>
                    </a:spcBef>
                    <a:spcAft>
                      <a:spcPct val="35000"/>
                    </a:spcAft>
                  </a:pPr>
                  <a:endParaRPr lang="ko-KR" altLang="en-US" sz="800" kern="1200">
                    <a:latin typeface="나눔고딕 ExtraBold" panose="020D0904000000000000" pitchFamily="50" charset="-127"/>
                    <a:ea typeface="나눔고딕 ExtraBold" panose="020D0904000000000000" pitchFamily="50" charset="-127"/>
                  </a:endParaRPr>
                </a:p>
              </p:txBody>
            </p:sp>
          </p:grpSp>
          <p:grpSp>
            <p:nvGrpSpPr>
              <p:cNvPr id="38" name="그룹 37"/>
              <p:cNvGrpSpPr/>
              <p:nvPr/>
            </p:nvGrpSpPr>
            <p:grpSpPr>
              <a:xfrm>
                <a:off x="6309245" y="4614610"/>
                <a:ext cx="1843917" cy="1482994"/>
                <a:chOff x="7718250" y="4228564"/>
                <a:chExt cx="2511618" cy="1952163"/>
              </a:xfrm>
            </p:grpSpPr>
            <p:pic>
              <p:nvPicPr>
                <p:cNvPr id="2054" name="Picture 6" descr="물 - 무료 생태와 환경개 아이콘"/>
                <p:cNvPicPr>
                  <a:picLocks noChangeAspect="1" noChangeArrowheads="1"/>
                </p:cNvPicPr>
                <p:nvPr/>
              </p:nvPicPr>
              <p:blipFill>
                <a:blip r:embed="rId2" cstate="print">
                  <a:grayscl/>
                  <a:extLst>
                    <a:ext uri="{28A0092B-C50C-407E-A947-70E740481C1C}">
                      <a14:useLocalDpi xmlns:a14="http://schemas.microsoft.com/office/drawing/2010/main" val="0"/>
                    </a:ext>
                  </a:extLst>
                </a:blip>
                <a:srcRect/>
                <a:stretch>
                  <a:fillRect/>
                </a:stretch>
              </p:blipFill>
              <p:spPr bwMode="auto">
                <a:xfrm>
                  <a:off x="8876559" y="4228564"/>
                  <a:ext cx="1353309" cy="143693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물티슈는 플라스틱 폐기물입니다. 도민 76% 물티슈 일회용품 규제 찬성 : 네이버 블로그"/>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7718250" y="4558108"/>
                  <a:ext cx="1528186" cy="1622619"/>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9" name="직사각형 48"/>
            <p:cNvSpPr/>
            <p:nvPr/>
          </p:nvSpPr>
          <p:spPr>
            <a:xfrm>
              <a:off x="7481963" y="1817436"/>
              <a:ext cx="2286509" cy="623848"/>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ko-KR" altLang="en-US" sz="1400" b="1" kern="0" spc="-36" dirty="0">
                  <a:solidFill>
                    <a:srgbClr val="272525"/>
                  </a:solidFill>
                  <a:latin typeface="나눔스퀘어" panose="020B0600000101010101" pitchFamily="50" charset="-127"/>
                  <a:ea typeface="나눔스퀘어" panose="020B0600000101010101" pitchFamily="50" charset="-127"/>
                </a:rPr>
                <a:t>①</a:t>
              </a:r>
              <a:endParaRPr lang="en-US" altLang="ko-KR" sz="1400" b="1" kern="0" spc="-36" dirty="0">
                <a:solidFill>
                  <a:srgbClr val="272525"/>
                </a:solidFill>
                <a:latin typeface="나눔스퀘어" panose="020B0600000101010101" pitchFamily="50" charset="-127"/>
                <a:ea typeface="나눔스퀘어" panose="020B0600000101010101" pitchFamily="50" charset="-127"/>
              </a:endParaRPr>
            </a:p>
            <a:p>
              <a:pPr algn="ctr"/>
              <a:r>
                <a:rPr lang="en-US" altLang="ko-KR" sz="1400" b="1" kern="0" spc="-36" dirty="0">
                  <a:solidFill>
                    <a:srgbClr val="272525"/>
                  </a:solidFill>
                  <a:latin typeface="나눔스퀘어" panose="020B0600000101010101" pitchFamily="50" charset="-127"/>
                  <a:ea typeface="나눔스퀘어" panose="020B0600000101010101" pitchFamily="50" charset="-127"/>
                </a:rPr>
                <a:t>Attach </a:t>
              </a:r>
              <a:r>
                <a:rPr lang="en-US" altLang="ko-KR" sz="1400" b="1" kern="0" spc="-36" dirty="0" err="1">
                  <a:solidFill>
                    <a:srgbClr val="272525"/>
                  </a:solidFill>
                  <a:latin typeface="나눔스퀘어" panose="020B0600000101010101" pitchFamily="50" charset="-127"/>
                  <a:ea typeface="나눔스퀘어" panose="020B0600000101010101" pitchFamily="50" charset="-127"/>
                </a:rPr>
                <a:t>TeraPatch</a:t>
              </a:r>
              <a:endParaRPr lang="en-US" altLang="ko-KR" sz="1400" b="1" kern="0" spc="-36" dirty="0">
                <a:solidFill>
                  <a:srgbClr val="272525"/>
                </a:solidFill>
                <a:latin typeface="나눔스퀘어" panose="020B0600000101010101" pitchFamily="50" charset="-127"/>
                <a:ea typeface="나눔스퀘어" panose="020B0600000101010101" pitchFamily="50" charset="-127"/>
              </a:endParaRPr>
            </a:p>
          </p:txBody>
        </p:sp>
        <p:sp>
          <p:nvSpPr>
            <p:cNvPr id="51" name="직사각형 50"/>
            <p:cNvSpPr/>
            <p:nvPr/>
          </p:nvSpPr>
          <p:spPr>
            <a:xfrm>
              <a:off x="5795404" y="3453041"/>
              <a:ext cx="1531247" cy="1137605"/>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ko-KR" altLang="en-US" sz="1400" b="1" kern="0" spc="-36" dirty="0">
                  <a:solidFill>
                    <a:srgbClr val="272525"/>
                  </a:solidFill>
                  <a:latin typeface="나눔스퀘어" panose="020B0600000101010101" pitchFamily="50" charset="-127"/>
                  <a:ea typeface="나눔스퀘어" panose="020B0600000101010101" pitchFamily="50" charset="-127"/>
                </a:rPr>
                <a:t>②</a:t>
              </a:r>
              <a:endParaRPr lang="en-US" altLang="ko-KR" sz="1400" b="1" kern="0" spc="-36" dirty="0">
                <a:solidFill>
                  <a:srgbClr val="272525"/>
                </a:solidFill>
                <a:latin typeface="나눔스퀘어" panose="020B0600000101010101" pitchFamily="50" charset="-127"/>
                <a:ea typeface="나눔스퀘어" panose="020B0600000101010101" pitchFamily="50" charset="-127"/>
              </a:endParaRPr>
            </a:p>
            <a:p>
              <a:pPr algn="ctr"/>
              <a:r>
                <a:rPr lang="ko-KR" altLang="en-US" sz="1400" b="1" kern="0" spc="-36" dirty="0">
                  <a:solidFill>
                    <a:srgbClr val="272525"/>
                  </a:solidFill>
                  <a:latin typeface="나눔스퀘어" panose="020B0600000101010101" pitchFamily="50" charset="-127"/>
                  <a:ea typeface="나눔스퀘어" panose="020B0600000101010101" pitchFamily="50" charset="-127"/>
                </a:rPr>
                <a:t> </a:t>
              </a:r>
              <a:r>
                <a:rPr lang="en-US" altLang="ko-KR" sz="1400" b="1" kern="0" spc="-36" dirty="0">
                  <a:solidFill>
                    <a:srgbClr val="272525"/>
                  </a:solidFill>
                  <a:latin typeface="나눔스퀘어" panose="020B0600000101010101" pitchFamily="50" charset="-127"/>
                  <a:ea typeface="나눔스퀘어" panose="020B0600000101010101" pitchFamily="50" charset="-127"/>
                </a:rPr>
                <a:t>Use within 30 minutes per use</a:t>
              </a:r>
            </a:p>
          </p:txBody>
        </p:sp>
        <p:sp>
          <p:nvSpPr>
            <p:cNvPr id="52" name="직사각형 51"/>
            <p:cNvSpPr/>
            <p:nvPr/>
          </p:nvSpPr>
          <p:spPr>
            <a:xfrm>
              <a:off x="10135541" y="3702549"/>
              <a:ext cx="2232808" cy="88072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ko-KR" altLang="en-US" sz="1400" b="1" kern="0" spc="-36" dirty="0">
                  <a:solidFill>
                    <a:srgbClr val="272525"/>
                  </a:solidFill>
                  <a:latin typeface="나눔스퀘어" panose="020B0600000101010101" pitchFamily="50" charset="-127"/>
                  <a:ea typeface="나눔스퀘어" panose="020B0600000101010101" pitchFamily="50" charset="-127"/>
                </a:rPr>
                <a:t>③</a:t>
              </a:r>
              <a:endParaRPr lang="en-US" altLang="ko-KR" sz="1400" b="1" kern="0" spc="-36" dirty="0">
                <a:solidFill>
                  <a:srgbClr val="272525"/>
                </a:solidFill>
                <a:latin typeface="나눔스퀘어" panose="020B0600000101010101" pitchFamily="50" charset="-127"/>
                <a:ea typeface="나눔스퀘어" panose="020B0600000101010101" pitchFamily="50" charset="-127"/>
              </a:endParaRPr>
            </a:p>
            <a:p>
              <a:pPr algn="ctr"/>
              <a:r>
                <a:rPr lang="ko-KR" altLang="en-US" sz="1400" b="1" kern="0" spc="-36" dirty="0">
                  <a:solidFill>
                    <a:srgbClr val="272525"/>
                  </a:solidFill>
                  <a:latin typeface="나눔스퀘어" panose="020B0600000101010101" pitchFamily="50" charset="-127"/>
                  <a:ea typeface="나눔스퀘어" panose="020B0600000101010101" pitchFamily="50" charset="-127"/>
                </a:rPr>
                <a:t> </a:t>
              </a:r>
              <a:r>
                <a:rPr lang="en-US" altLang="ko-KR" sz="1400" b="1" kern="0" spc="-36" dirty="0">
                  <a:solidFill>
                    <a:srgbClr val="272525"/>
                  </a:solidFill>
                  <a:latin typeface="나눔스퀘어" panose="020B0600000101010101" pitchFamily="50" charset="-127"/>
                  <a:ea typeface="나눔스퀘어" panose="020B0600000101010101" pitchFamily="50" charset="-127"/>
                </a:rPr>
                <a:t>Wash with water, use with wet tissue</a:t>
              </a:r>
            </a:p>
          </p:txBody>
        </p:sp>
      </p:grpSp>
      <p:sp>
        <p:nvSpPr>
          <p:cNvPr id="55" name="직사각형 54"/>
          <p:cNvSpPr/>
          <p:nvPr/>
        </p:nvSpPr>
        <p:spPr>
          <a:xfrm>
            <a:off x="653826" y="3429000"/>
            <a:ext cx="5523960" cy="1989712"/>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en-US" altLang="ko-KR" sz="1400" kern="0" spc="-36" dirty="0">
                <a:solidFill>
                  <a:srgbClr val="272525"/>
                </a:solidFill>
                <a:latin typeface="나눔스퀘어" panose="020B0600000101010101" pitchFamily="50" charset="-127"/>
                <a:ea typeface="나눔스퀘어" panose="020B0600000101010101" pitchFamily="50" charset="-127"/>
              </a:rPr>
              <a:t>Soft and elastic silicone material adheres gently to the skin</a:t>
            </a:r>
          </a:p>
          <a:p>
            <a:pPr marL="285750" indent="-285750">
              <a:lnSpc>
                <a:spcPct val="150000"/>
              </a:lnSpc>
              <a:buFont typeface="Wingdings" panose="05000000000000000000" pitchFamily="2" charset="2"/>
              <a:buChar char="ü"/>
            </a:pPr>
            <a:r>
              <a:rPr lang="en-US" altLang="ko-KR" sz="1400" kern="0" spc="-36" dirty="0">
                <a:solidFill>
                  <a:srgbClr val="272525"/>
                </a:solidFill>
                <a:latin typeface="나눔스퀘어" panose="020B0600000101010101" pitchFamily="50" charset="-127"/>
                <a:ea typeface="나눔스퀘어" panose="020B0600000101010101" pitchFamily="50" charset="-127"/>
              </a:rPr>
              <a:t>Comfortable fit that adheres without lifting even when moving</a:t>
            </a:r>
          </a:p>
          <a:p>
            <a:pPr marL="285750" indent="-285750">
              <a:lnSpc>
                <a:spcPct val="150000"/>
              </a:lnSpc>
              <a:buFont typeface="Wingdings" panose="05000000000000000000" pitchFamily="2" charset="2"/>
              <a:buChar char="ü"/>
            </a:pPr>
            <a:r>
              <a:rPr lang="en-US" altLang="ko-KR" sz="1400" kern="0" spc="-36" dirty="0">
                <a:solidFill>
                  <a:srgbClr val="272525"/>
                </a:solidFill>
                <a:latin typeface="나눔스퀘어" panose="020B0600000101010101" pitchFamily="50" charset="-127"/>
                <a:ea typeface="나눔스퀘어" panose="020B0600000101010101" pitchFamily="50" charset="-127"/>
              </a:rPr>
              <a:t>Even sensitive skin can use it safely without worrying about skin allergies</a:t>
            </a:r>
          </a:p>
          <a:p>
            <a:pPr marL="285750" indent="-285750">
              <a:lnSpc>
                <a:spcPct val="150000"/>
              </a:lnSpc>
              <a:buFont typeface="Wingdings" panose="05000000000000000000" pitchFamily="2" charset="2"/>
              <a:buChar char="ü"/>
            </a:pPr>
            <a:r>
              <a:rPr lang="en-US" altLang="ko-KR" sz="1400" kern="0" spc="-36" dirty="0">
                <a:solidFill>
                  <a:srgbClr val="272525"/>
                </a:solidFill>
                <a:latin typeface="나눔스퀘어" panose="020B0600000101010101" pitchFamily="50" charset="-127"/>
                <a:ea typeface="나눔스퀘어" panose="020B0600000101010101" pitchFamily="50" charset="-127"/>
              </a:rPr>
              <a:t>Economical because it can be hygienically reused after washing (approximately 200 times)</a:t>
            </a:r>
          </a:p>
        </p:txBody>
      </p:sp>
      <p:sp>
        <p:nvSpPr>
          <p:cNvPr id="56" name="직사각형 55"/>
          <p:cNvSpPr/>
          <p:nvPr/>
        </p:nvSpPr>
        <p:spPr>
          <a:xfrm>
            <a:off x="4484077" y="6236116"/>
            <a:ext cx="7238803" cy="230832"/>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해당 내용은 과학적 연구 및 일반적인 정보 전달을 위한 것이며 제품의 효능이나 효과를 단정짓는 것은 아닙니다</a:t>
            </a: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 </a:t>
            </a:r>
            <a:endParaRPr lang="en-US" altLang="ko-KR" sz="900" kern="0" spc="-36" dirty="0">
              <a:solidFill>
                <a:srgbClr val="272525"/>
              </a:solidFill>
              <a:latin typeface="나눔스퀘어" panose="020B0600000101010101" pitchFamily="50" charset="-127"/>
              <a:ea typeface="나눔스퀘어" panose="020B0600000101010101" pitchFamily="50" charset="-127"/>
            </a:endParaRPr>
          </a:p>
        </p:txBody>
      </p:sp>
      <p:pic>
        <p:nvPicPr>
          <p:cNvPr id="23" name="그림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6403" y="2684730"/>
            <a:ext cx="2161651" cy="1122365"/>
          </a:xfrm>
          <a:prstGeom prst="rect">
            <a:avLst/>
          </a:prstGeom>
        </p:spPr>
      </p:pic>
      <p:sp>
        <p:nvSpPr>
          <p:cNvPr id="2" name="직사각형 1">
            <a:extLst>
              <a:ext uri="{FF2B5EF4-FFF2-40B4-BE49-F238E27FC236}">
                <a16:creationId xmlns:a16="http://schemas.microsoft.com/office/drawing/2014/main" id="{C81EFD8D-BE21-0E6F-EE5F-A0CC9E22B791}"/>
              </a:ext>
            </a:extLst>
          </p:cNvPr>
          <p:cNvSpPr/>
          <p:nvPr/>
        </p:nvSpPr>
        <p:spPr>
          <a:xfrm>
            <a:off x="5305777" y="6286389"/>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pic>
        <p:nvPicPr>
          <p:cNvPr id="3" name="Picture 2" descr="시계 타이머 아이콘 30분 30에 대한 스톡 벡터 아트 및 기타 이미지 - 30, 분침, 벽 시계 - iStock">
            <a:extLst>
              <a:ext uri="{FF2B5EF4-FFF2-40B4-BE49-F238E27FC236}">
                <a16:creationId xmlns:a16="http://schemas.microsoft.com/office/drawing/2014/main" id="{12D5C6B4-2064-6B26-F381-116AAA1D788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43480" y="4564533"/>
            <a:ext cx="1133982" cy="11802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450F2B6-C4A4-1527-917B-1C129D876B56}"/>
              </a:ext>
            </a:extLst>
          </p:cNvPr>
          <p:cNvSpPr txBox="1"/>
          <p:nvPr/>
        </p:nvSpPr>
        <p:spPr>
          <a:xfrm>
            <a:off x="6532545" y="5861143"/>
            <a:ext cx="4921540" cy="400110"/>
          </a:xfrm>
          <a:prstGeom prst="rect">
            <a:avLst/>
          </a:prstGeom>
          <a:noFill/>
        </p:spPr>
        <p:txBody>
          <a:bodyPr wrap="none" rtlCol="0">
            <a:spAutoFit/>
          </a:bodyPr>
          <a:lstStyle/>
          <a:p>
            <a:r>
              <a:rPr lang="en-US" altLang="ko-KR" sz="1000" b="1" dirty="0">
                <a:solidFill>
                  <a:srgbClr val="FF0000"/>
                </a:solidFill>
                <a:latin typeface="나눔스퀘어" panose="020B0600000101010101" pitchFamily="50" charset="-127"/>
                <a:ea typeface="나눔스퀘어" panose="020B0600000101010101" pitchFamily="50" charset="-127"/>
                <a:cs typeface="나눔스퀘어 Bold"/>
              </a:rPr>
              <a:t>*There may be individual differences. Avoid using for more than 30 minutes.</a:t>
            </a:r>
          </a:p>
          <a:p>
            <a:endParaRPr lang="ko-KR" altLang="en-US" sz="1000" dirty="0"/>
          </a:p>
        </p:txBody>
      </p:sp>
    </p:spTree>
    <p:extLst>
      <p:ext uri="{BB962C8B-B14F-4D97-AF65-F5344CB8AC3E}">
        <p14:creationId xmlns:p14="http://schemas.microsoft.com/office/powerpoint/2010/main" val="3468654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490944" y="1596715"/>
            <a:ext cx="11494249" cy="461665"/>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2400" kern="0" spc="-170" dirty="0">
                <a:solidFill>
                  <a:srgbClr val="FF0000"/>
                </a:solidFill>
                <a:latin typeface="나눔스퀘어 ExtraBold" panose="020B0600000101010101" pitchFamily="50" charset="-127"/>
                <a:ea typeface="나눔스퀘어 ExtraBold" panose="020B0600000101010101" pitchFamily="50" charset="-127"/>
              </a:rPr>
              <a:t>Medical Device Class 1 </a:t>
            </a:r>
            <a:r>
              <a:rPr lang="en-US" altLang="ko-KR" sz="2400" kern="0" spc="-170" dirty="0">
                <a:latin typeface="나눔스퀘어 ExtraBold" panose="020B0600000101010101" pitchFamily="50" charset="-127"/>
                <a:ea typeface="나눔스퀘어 ExtraBold" panose="020B0600000101010101" pitchFamily="50" charset="-127"/>
              </a:rPr>
              <a:t>Silicone Patch to Help Alleviate Pain and Circulation Related Symptoms</a:t>
            </a:r>
            <a:endParaRPr lang="en-US" altLang="ko-KR" kern="0" spc="-170" dirty="0">
              <a:latin typeface="나눔스퀘어 ExtraBold" panose="020B0600000101010101" pitchFamily="50" charset="-127"/>
              <a:ea typeface="나눔스퀘어 ExtraBold" panose="020B0600000101010101" pitchFamily="50" charset="-127"/>
            </a:endParaRPr>
          </a:p>
        </p:txBody>
      </p:sp>
      <p:sp>
        <p:nvSpPr>
          <p:cNvPr id="18" name="직사각형 17"/>
          <p:cNvSpPr/>
          <p:nvPr/>
        </p:nvSpPr>
        <p:spPr>
          <a:xfrm>
            <a:off x="583224" y="1172975"/>
            <a:ext cx="797013" cy="338554"/>
          </a:xfrm>
          <a:prstGeom prst="rect">
            <a:avLst/>
          </a:prstGeom>
          <a:solidFill>
            <a:srgbClr val="339966"/>
          </a:solidFill>
        </p:spPr>
        <p:txBody>
          <a:bodyPr wrap="none">
            <a:spAutoFit/>
          </a:bodyPr>
          <a:lstStyle/>
          <a:p>
            <a:r>
              <a:rPr lang="en-US" altLang="ko-KR" sz="1600" spc="-100" dirty="0">
                <a:solidFill>
                  <a:schemeClr val="bg1"/>
                </a:solidFill>
                <a:latin typeface="나눔스퀘어 ExtraBold" panose="020B0600000101010101" pitchFamily="50" charset="-127"/>
                <a:ea typeface="나눔스퀘어 ExtraBold" panose="020B0600000101010101" pitchFamily="50" charset="-127"/>
                <a:cs typeface="나눔스퀘어 Bold"/>
              </a:rPr>
              <a:t>Point 3</a:t>
            </a:r>
          </a:p>
        </p:txBody>
      </p:sp>
      <p:sp>
        <p:nvSpPr>
          <p:cNvPr id="19" name="직사각형 18"/>
          <p:cNvSpPr/>
          <p:nvPr/>
        </p:nvSpPr>
        <p:spPr>
          <a:xfrm>
            <a:off x="583224" y="2121449"/>
            <a:ext cx="8787568" cy="30777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1400" kern="0" spc="-36" dirty="0">
                <a:solidFill>
                  <a:srgbClr val="272525"/>
                </a:solidFill>
                <a:latin typeface="나눔스퀘어" panose="020B0600000101010101" pitchFamily="50" charset="-127"/>
                <a:ea typeface="나눔스퀘어" panose="020B0600000101010101" pitchFamily="50" charset="-127"/>
              </a:rPr>
              <a:t>A warm feeling that occurs immediately just by attaching it, providing scientific safety and natural care</a:t>
            </a:r>
          </a:p>
        </p:txBody>
      </p:sp>
      <p:pic>
        <p:nvPicPr>
          <p:cNvPr id="3" name="그림 2"/>
          <p:cNvPicPr>
            <a:picLocks noChangeAspect="1"/>
          </p:cNvPicPr>
          <p:nvPr/>
        </p:nvPicPr>
        <p:blipFill rotWithShape="1">
          <a:blip r:embed="rId2">
            <a:extLst>
              <a:ext uri="{BEBA8EAE-BF5A-486C-A8C5-ECC9F3942E4B}">
                <a14:imgProps xmlns:a14="http://schemas.microsoft.com/office/drawing/2010/main">
                  <a14:imgLayer r:embed="rId3">
                    <a14:imgEffect>
                      <a14:backgroundRemoval t="535" b="100000" l="0" r="100000"/>
                    </a14:imgEffect>
                  </a14:imgLayer>
                </a14:imgProps>
              </a:ext>
            </a:extLst>
          </a:blip>
          <a:srcRect l="2924" t="3442" r="3822" b="2740"/>
          <a:stretch/>
        </p:blipFill>
        <p:spPr>
          <a:xfrm>
            <a:off x="524500" y="2539812"/>
            <a:ext cx="3728717" cy="3484210"/>
          </a:xfrm>
          <a:prstGeom prst="rect">
            <a:avLst/>
          </a:prstGeom>
        </p:spPr>
      </p:pic>
      <p:sp>
        <p:nvSpPr>
          <p:cNvPr id="24" name="직사각형 23"/>
          <p:cNvSpPr/>
          <p:nvPr/>
        </p:nvSpPr>
        <p:spPr>
          <a:xfrm>
            <a:off x="4754647" y="2664880"/>
            <a:ext cx="6824955" cy="650884"/>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ko-KR" sz="1200" kern="0" spc="-36" dirty="0" err="1">
                <a:solidFill>
                  <a:srgbClr val="272525"/>
                </a:solidFill>
                <a:latin typeface="나눔스퀘어" panose="020B0600000101010101" pitchFamily="50" charset="-127"/>
                <a:ea typeface="나눔스퀘어" panose="020B0600000101010101" pitchFamily="50" charset="-127"/>
              </a:rPr>
              <a:t>TeraPatch</a:t>
            </a:r>
            <a:r>
              <a:rPr lang="en-US" altLang="ko-KR" sz="1200" kern="0" spc="-36" dirty="0">
                <a:solidFill>
                  <a:srgbClr val="272525"/>
                </a:solidFill>
                <a:latin typeface="나눔스퀘어" panose="020B0600000101010101" pitchFamily="50" charset="-127"/>
                <a:ea typeface="나눔스퀘어" panose="020B0600000101010101" pitchFamily="50" charset="-127"/>
              </a:rPr>
              <a:t> is not a product that simply transmits heat, but has obtained a Korean Class 2 medical device certification for the purpose of </a:t>
            </a:r>
            <a:r>
              <a:rPr lang="en-US" altLang="ko-KR" sz="1400" b="1" kern="0" spc="-36" dirty="0">
                <a:solidFill>
                  <a:srgbClr val="272525"/>
                </a:solidFill>
                <a:latin typeface="나눔스퀘어" panose="020B0600000101010101" pitchFamily="50" charset="-127"/>
                <a:ea typeface="나눔스퀘어" panose="020B0600000101010101" pitchFamily="50" charset="-127"/>
              </a:rPr>
              <a:t>‘pain relief and improved blood circulation.’</a:t>
            </a:r>
            <a:endParaRPr lang="en-US" altLang="ko-KR" sz="1200" b="1" kern="0" spc="-36" dirty="0">
              <a:solidFill>
                <a:srgbClr val="272525"/>
              </a:solidFill>
              <a:latin typeface="나눔스퀘어" panose="020B0600000101010101" pitchFamily="50" charset="-127"/>
              <a:ea typeface="나눔스퀘어" panose="020B0600000101010101" pitchFamily="50" charset="-127"/>
            </a:endParaRPr>
          </a:p>
        </p:txBody>
      </p:sp>
      <p:sp>
        <p:nvSpPr>
          <p:cNvPr id="25" name="직사각형 24"/>
          <p:cNvSpPr/>
          <p:nvPr/>
        </p:nvSpPr>
        <p:spPr>
          <a:xfrm>
            <a:off x="4484077" y="6236116"/>
            <a:ext cx="7238803" cy="230832"/>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해당 내용은 과학적 연구 및 일반적인 정보 전달을 위한 것이며 제품의 효능이나 효과를 단정짓는 것은 아닙니다</a:t>
            </a:r>
            <a:r>
              <a:rPr lang="en-US" altLang="ko-KR" sz="900" kern="0" spc="-36" dirty="0">
                <a:solidFill>
                  <a:srgbClr val="272525"/>
                </a:solidFill>
                <a:latin typeface="나눔스퀘어" panose="020B0600000101010101" pitchFamily="50" charset="-127"/>
                <a:ea typeface="나눔스퀘어" panose="020B0600000101010101" pitchFamily="50" charset="-127"/>
              </a:rPr>
              <a:t>.</a:t>
            </a:r>
            <a:r>
              <a:rPr lang="ko-KR" altLang="en-US" sz="900" kern="0" spc="-36" dirty="0">
                <a:solidFill>
                  <a:srgbClr val="272525"/>
                </a:solidFill>
                <a:latin typeface="나눔스퀘어" panose="020B0600000101010101" pitchFamily="50" charset="-127"/>
                <a:ea typeface="나눔스퀘어" panose="020B0600000101010101" pitchFamily="50" charset="-127"/>
              </a:rPr>
              <a:t> </a:t>
            </a:r>
            <a:endParaRPr lang="en-US" altLang="ko-KR" sz="900" kern="0" spc="-36" dirty="0">
              <a:solidFill>
                <a:srgbClr val="272525"/>
              </a:solidFill>
              <a:latin typeface="나눔스퀘어" panose="020B0600000101010101" pitchFamily="50" charset="-127"/>
              <a:ea typeface="나눔스퀘어" panose="020B0600000101010101" pitchFamily="50" charset="-127"/>
            </a:endParaRPr>
          </a:p>
        </p:txBody>
      </p:sp>
      <p:sp>
        <p:nvSpPr>
          <p:cNvPr id="26" name="직사각형 25"/>
          <p:cNvSpPr/>
          <p:nvPr/>
        </p:nvSpPr>
        <p:spPr>
          <a:xfrm>
            <a:off x="4754647" y="3464148"/>
            <a:ext cx="7301885" cy="610616"/>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ko-KR" sz="1200" kern="0" spc="-36" dirty="0">
                <a:solidFill>
                  <a:srgbClr val="272525"/>
                </a:solidFill>
                <a:latin typeface="나눔스퀘어" panose="020B0600000101010101" pitchFamily="50" charset="-127"/>
                <a:ea typeface="나눔스퀘어" panose="020B0600000101010101" pitchFamily="50" charset="-127"/>
              </a:rPr>
              <a:t>It is not intended to cure disease, but is suitable for safe and sustained relief of </a:t>
            </a:r>
            <a:r>
              <a:rPr lang="en-US" altLang="ko-KR" sz="1200" b="1" kern="0" spc="-36" dirty="0">
                <a:solidFill>
                  <a:srgbClr val="272525"/>
                </a:solidFill>
                <a:latin typeface="나눔스퀘어" panose="020B0600000101010101" pitchFamily="50" charset="-127"/>
                <a:ea typeface="나눔스퀘어" panose="020B0600000101010101" pitchFamily="50" charset="-127"/>
              </a:rPr>
              <a:t>pain and circulation problems that occur in everyday life.</a:t>
            </a:r>
          </a:p>
        </p:txBody>
      </p:sp>
      <p:pic>
        <p:nvPicPr>
          <p:cNvPr id="3078" name="Picture 6" descr="582+ Thousand Body Pain Royalty-Free Images, Stock Photos &amp; Pictures |  Shutterstock"/>
          <p:cNvPicPr>
            <a:picLocks noChangeAspect="1" noChangeArrowheads="1"/>
          </p:cNvPicPr>
          <p:nvPr/>
        </p:nvPicPr>
        <p:blipFill rotWithShape="1">
          <a:blip r:embed="rId4">
            <a:extLst>
              <a:ext uri="{28A0092B-C50C-407E-A947-70E740481C1C}">
                <a14:useLocalDpi xmlns:a14="http://schemas.microsoft.com/office/drawing/2010/main" val="0"/>
              </a:ext>
            </a:extLst>
          </a:blip>
          <a:srcRect l="-1" r="328" b="8186"/>
          <a:stretch/>
        </p:blipFill>
        <p:spPr bwMode="auto">
          <a:xfrm>
            <a:off x="4830148" y="4177717"/>
            <a:ext cx="3307173" cy="1677087"/>
          </a:xfrm>
          <a:prstGeom prst="rect">
            <a:avLst/>
          </a:prstGeom>
          <a:noFill/>
          <a:extLst>
            <a:ext uri="{909E8E84-426E-40DD-AFC4-6F175D3DCCD1}">
              <a14:hiddenFill xmlns:a14="http://schemas.microsoft.com/office/drawing/2010/main">
                <a:solidFill>
                  <a:srgbClr val="FFFFFF"/>
                </a:solidFill>
              </a14:hiddenFill>
            </a:ext>
          </a:extLst>
        </p:spPr>
      </p:pic>
      <p:sp>
        <p:nvSpPr>
          <p:cNvPr id="29" name="직사각형 28"/>
          <p:cNvSpPr/>
          <p:nvPr/>
        </p:nvSpPr>
        <p:spPr>
          <a:xfrm>
            <a:off x="8250102" y="4338022"/>
            <a:ext cx="3735092" cy="1343381"/>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ko-KR" sz="1400" b="1" kern="0" spc="-150" dirty="0">
                <a:solidFill>
                  <a:srgbClr val="FD544B"/>
                </a:solidFill>
                <a:latin typeface="나눔스퀘어 ExtraBold" panose="020B0600000101010101" pitchFamily="50" charset="-127"/>
                <a:ea typeface="나눔스퀘어" panose="020B0600000101010101"/>
              </a:rPr>
              <a:t>A new wellness care method that gently stimulates the body's flow by simply attaching it without any chemical or electricity, combining terahertz energy and Herbal extracts ingredients.</a:t>
            </a:r>
          </a:p>
        </p:txBody>
      </p:sp>
      <p:sp>
        <p:nvSpPr>
          <p:cNvPr id="2" name="직사각형 1">
            <a:extLst>
              <a:ext uri="{FF2B5EF4-FFF2-40B4-BE49-F238E27FC236}">
                <a16:creationId xmlns:a16="http://schemas.microsoft.com/office/drawing/2014/main" id="{B6FCCAB5-2ED2-40B3-3A05-BED834D1A23B}"/>
              </a:ext>
            </a:extLst>
          </p:cNvPr>
          <p:cNvSpPr/>
          <p:nvPr/>
        </p:nvSpPr>
        <p:spPr>
          <a:xfrm>
            <a:off x="274863" y="248284"/>
            <a:ext cx="2282804" cy="480131"/>
          </a:xfrm>
          <a:prstGeom prst="rect">
            <a:avLst/>
          </a:prstGeom>
        </p:spPr>
        <p:txBody>
          <a:bodyPr wrap="none">
            <a:spAutoFit/>
          </a:bodyPr>
          <a:lstStyle/>
          <a:p>
            <a:pPr lvl="0" latinLnBrk="1">
              <a:lnSpc>
                <a:spcPct val="90000"/>
              </a:lnSpc>
              <a:spcBef>
                <a:spcPct val="0"/>
              </a:spcBef>
              <a:defRPr/>
            </a:pPr>
            <a:r>
              <a:rPr lang="en-US" altLang="ko-KR" sz="2800" spc="-150" dirty="0">
                <a:solidFill>
                  <a:schemeClr val="bg1"/>
                </a:solidFill>
                <a:latin typeface="나눔스퀘어 ExtraBold" panose="020B0600000101010101" pitchFamily="50" charset="-127"/>
                <a:ea typeface="나눔스퀘어 ExtraBold" panose="020B0600000101010101" pitchFamily="50" charset="-127"/>
              </a:rPr>
              <a:t>Product Points</a:t>
            </a:r>
          </a:p>
        </p:txBody>
      </p:sp>
      <p:sp>
        <p:nvSpPr>
          <p:cNvPr id="4" name="직사각형 3">
            <a:extLst>
              <a:ext uri="{FF2B5EF4-FFF2-40B4-BE49-F238E27FC236}">
                <a16:creationId xmlns:a16="http://schemas.microsoft.com/office/drawing/2014/main" id="{9B805930-4584-B4E5-49AD-1A8AEA7CC7E5}"/>
              </a:ext>
            </a:extLst>
          </p:cNvPr>
          <p:cNvSpPr/>
          <p:nvPr/>
        </p:nvSpPr>
        <p:spPr>
          <a:xfrm>
            <a:off x="5305777" y="6286389"/>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1150193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274863" y="248284"/>
            <a:ext cx="3399392" cy="480131"/>
          </a:xfrm>
          <a:prstGeom prst="rect">
            <a:avLst/>
          </a:prstGeom>
        </p:spPr>
        <p:txBody>
          <a:bodyPr wrap="none">
            <a:spAutoFit/>
          </a:bodyPr>
          <a:lstStyle/>
          <a:p>
            <a:pPr lvl="0" latinLnBrk="1">
              <a:lnSpc>
                <a:spcPct val="90000"/>
              </a:lnSpc>
              <a:spcBef>
                <a:spcPct val="0"/>
              </a:spcBef>
              <a:defRPr/>
            </a:pPr>
            <a:r>
              <a:rPr lang="en-US" altLang="ko-KR" sz="2800" spc="-150">
                <a:solidFill>
                  <a:schemeClr val="bg1"/>
                </a:solidFill>
                <a:latin typeface="나눔스퀘어 ExtraBold" panose="020B0600000101010101" pitchFamily="50" charset="-127"/>
                <a:ea typeface="나눔스퀘어 ExtraBold" panose="020B0600000101010101" pitchFamily="50" charset="-127"/>
              </a:rPr>
              <a:t>Recommended Target</a:t>
            </a:r>
            <a:endParaRPr lang="en-US" altLang="ko-KR" sz="2800" spc="-150" dirty="0">
              <a:solidFill>
                <a:schemeClr val="bg1"/>
              </a:solidFill>
              <a:latin typeface="나눔스퀘어 ExtraBold" panose="020B0600000101010101" pitchFamily="50" charset="-127"/>
              <a:ea typeface="나눔스퀘어 ExtraBold" panose="020B0600000101010101" pitchFamily="50" charset="-127"/>
            </a:endParaRPr>
          </a:p>
        </p:txBody>
      </p:sp>
      <p:pic>
        <p:nvPicPr>
          <p:cNvPr id="7" name="Image 5" descr="preencoded.png"/>
          <p:cNvPicPr>
            <a:picLocks noChangeAspect="1"/>
          </p:cNvPicPr>
          <p:nvPr/>
        </p:nvPicPr>
        <p:blipFill rotWithShape="1">
          <a:blip r:embed="rId2"/>
          <a:srcRect l="7837" t="2827" r="8210" b="5831"/>
          <a:stretch/>
        </p:blipFill>
        <p:spPr>
          <a:xfrm>
            <a:off x="657225" y="1609725"/>
            <a:ext cx="3810000" cy="3883795"/>
          </a:xfrm>
          <a:prstGeom prst="rect">
            <a:avLst/>
          </a:prstGeom>
        </p:spPr>
      </p:pic>
      <p:sp>
        <p:nvSpPr>
          <p:cNvPr id="9" name="직사각형 8"/>
          <p:cNvSpPr/>
          <p:nvPr/>
        </p:nvSpPr>
        <p:spPr>
          <a:xfrm>
            <a:off x="5204724" y="2113992"/>
            <a:ext cx="6663426" cy="299934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en-US" altLang="ko-KR" sz="1600" kern="0" spc="-36" dirty="0">
                <a:solidFill>
                  <a:srgbClr val="272525"/>
                </a:solidFill>
                <a:latin typeface="나눔스퀘어 Bold" panose="020B0600000101010101" pitchFamily="50" charset="-127"/>
                <a:ea typeface="나눔스퀘어 Bold" panose="020B0600000101010101" pitchFamily="50" charset="-127"/>
              </a:rPr>
              <a:t>People who are concerned about chronic muscle pain (back, shoulders, neck, etc.).</a:t>
            </a:r>
          </a:p>
          <a:p>
            <a:pPr marL="285750" indent="-285750">
              <a:lnSpc>
                <a:spcPct val="150000"/>
              </a:lnSpc>
              <a:buFont typeface="Wingdings" panose="05000000000000000000" pitchFamily="2" charset="2"/>
              <a:buChar char="ü"/>
            </a:pPr>
            <a:r>
              <a:rPr lang="en-US" altLang="ko-KR" sz="1600" kern="0" spc="-36" dirty="0">
                <a:solidFill>
                  <a:srgbClr val="272525"/>
                </a:solidFill>
                <a:latin typeface="나눔스퀘어 Bold" panose="020B0600000101010101" pitchFamily="50" charset="-127"/>
                <a:ea typeface="나눔스퀘어 Bold" panose="020B0600000101010101" pitchFamily="50" charset="-127"/>
              </a:rPr>
              <a:t>People who experience muscle pain and stiffness after exercise.</a:t>
            </a:r>
          </a:p>
          <a:p>
            <a:pPr marL="285750" indent="-285750">
              <a:lnSpc>
                <a:spcPct val="150000"/>
              </a:lnSpc>
              <a:buFont typeface="Wingdings" panose="05000000000000000000" pitchFamily="2" charset="2"/>
              <a:buChar char="ü"/>
            </a:pPr>
            <a:r>
              <a:rPr lang="en-US" altLang="ko-KR" sz="1600" kern="0" spc="-36" dirty="0">
                <a:solidFill>
                  <a:srgbClr val="272525"/>
                </a:solidFill>
                <a:latin typeface="나눔스퀘어 Bold" panose="020B0600000101010101" pitchFamily="50" charset="-127"/>
                <a:ea typeface="나눔스퀘어 Bold" panose="020B0600000101010101" pitchFamily="50" charset="-127"/>
              </a:rPr>
              <a:t>People who are concerned about swelling</a:t>
            </a:r>
          </a:p>
          <a:p>
            <a:pPr marL="285750" indent="-285750">
              <a:lnSpc>
                <a:spcPct val="150000"/>
              </a:lnSpc>
              <a:buFont typeface="Wingdings" panose="05000000000000000000" pitchFamily="2" charset="2"/>
              <a:buChar char="ü"/>
            </a:pPr>
            <a:r>
              <a:rPr lang="en-US" altLang="ko-KR" sz="1600" kern="0" spc="-36" dirty="0">
                <a:solidFill>
                  <a:srgbClr val="272525"/>
                </a:solidFill>
                <a:latin typeface="나눔스퀘어 Bold" panose="020B0600000101010101" pitchFamily="50" charset="-127"/>
                <a:ea typeface="나눔스퀘어 Bold" panose="020B0600000101010101" pitchFamily="50" charset="-127"/>
              </a:rPr>
              <a:t>People who experience tingling or redness and itchiness after applying the patch.</a:t>
            </a:r>
          </a:p>
          <a:p>
            <a:pPr marL="285750" indent="-285750">
              <a:lnSpc>
                <a:spcPct val="150000"/>
              </a:lnSpc>
              <a:buFont typeface="Wingdings" panose="05000000000000000000" pitchFamily="2" charset="2"/>
              <a:buChar char="ü"/>
            </a:pPr>
            <a:r>
              <a:rPr lang="en-US" altLang="ko-KR" sz="1600" kern="0" spc="-36" dirty="0">
                <a:solidFill>
                  <a:srgbClr val="272525"/>
                </a:solidFill>
                <a:latin typeface="나눔스퀘어 Bold" panose="020B0600000101010101" pitchFamily="50" charset="-127"/>
                <a:ea typeface="나눔스퀘어 Bold" panose="020B0600000101010101" pitchFamily="50" charset="-127"/>
              </a:rPr>
              <a:t>People who are looking for a safe silicone thermal patch product that does not fall off even when moving.</a:t>
            </a:r>
          </a:p>
        </p:txBody>
      </p:sp>
      <p:sp>
        <p:nvSpPr>
          <p:cNvPr id="2" name="직사각형 1">
            <a:extLst>
              <a:ext uri="{FF2B5EF4-FFF2-40B4-BE49-F238E27FC236}">
                <a16:creationId xmlns:a16="http://schemas.microsoft.com/office/drawing/2014/main" id="{C1F49C08-2860-ECA2-CA45-C27EA09927BF}"/>
              </a:ext>
            </a:extLst>
          </p:cNvPr>
          <p:cNvSpPr/>
          <p:nvPr/>
        </p:nvSpPr>
        <p:spPr>
          <a:xfrm>
            <a:off x="5305777" y="6286389"/>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3519737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274863" y="248284"/>
            <a:ext cx="3989025" cy="480131"/>
          </a:xfrm>
          <a:prstGeom prst="rect">
            <a:avLst/>
          </a:prstGeom>
        </p:spPr>
        <p:txBody>
          <a:bodyPr wrap="square">
            <a:spAutoFit/>
          </a:bodyPr>
          <a:lstStyle/>
          <a:p>
            <a:pPr lvl="0" latinLnBrk="1">
              <a:lnSpc>
                <a:spcPct val="90000"/>
              </a:lnSpc>
              <a:spcBef>
                <a:spcPct val="0"/>
              </a:spcBef>
              <a:defRPr/>
            </a:pPr>
            <a:r>
              <a:rPr lang="en-US" altLang="ko-KR" sz="2800" spc="-150" dirty="0">
                <a:solidFill>
                  <a:schemeClr val="bg1"/>
                </a:solidFill>
                <a:latin typeface="나눔스퀘어 ExtraBold" panose="020B0600000101010101" pitchFamily="50" charset="-127"/>
                <a:ea typeface="나눔스퀘어 ExtraBold" panose="020B0600000101010101" pitchFamily="50" charset="-127"/>
              </a:rPr>
              <a:t>How to Use and Manage</a:t>
            </a:r>
          </a:p>
        </p:txBody>
      </p:sp>
      <p:grpSp>
        <p:nvGrpSpPr>
          <p:cNvPr id="41" name="그룹 40"/>
          <p:cNvGrpSpPr/>
          <p:nvPr/>
        </p:nvGrpSpPr>
        <p:grpSpPr>
          <a:xfrm>
            <a:off x="583224" y="1707596"/>
            <a:ext cx="11125921" cy="2283684"/>
            <a:chOff x="583224" y="1741152"/>
            <a:chExt cx="11125921" cy="2283684"/>
          </a:xfrm>
        </p:grpSpPr>
        <p:pic>
          <p:nvPicPr>
            <p:cNvPr id="2" name="그림 1"/>
            <p:cNvPicPr>
              <a:picLocks noChangeAspect="1"/>
            </p:cNvPicPr>
            <p:nvPr/>
          </p:nvPicPr>
          <p:blipFill>
            <a:blip r:embed="rId2"/>
            <a:stretch>
              <a:fillRect/>
            </a:stretch>
          </p:blipFill>
          <p:spPr>
            <a:xfrm>
              <a:off x="1082921" y="2324551"/>
              <a:ext cx="781159" cy="647790"/>
            </a:xfrm>
            <a:prstGeom prst="rect">
              <a:avLst/>
            </a:prstGeom>
          </p:spPr>
        </p:pic>
        <p:sp>
          <p:nvSpPr>
            <p:cNvPr id="3" name="타원 2"/>
            <p:cNvSpPr/>
            <p:nvPr/>
          </p:nvSpPr>
          <p:spPr>
            <a:xfrm>
              <a:off x="1283022" y="1741153"/>
              <a:ext cx="380955" cy="380955"/>
            </a:xfrm>
            <a:prstGeom prst="ellipse">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스퀘어 ExtraBold" panose="020B0600000101010101" pitchFamily="50" charset="-127"/>
                  <a:ea typeface="나눔스퀘어 ExtraBold" panose="020B0600000101010101" pitchFamily="50" charset="-127"/>
                </a:rPr>
                <a:t>1</a:t>
              </a:r>
              <a:endParaRPr lang="ko-KR" altLang="en-US" dirty="0">
                <a:latin typeface="나눔스퀘어 ExtraBold" panose="020B0600000101010101" pitchFamily="50" charset="-127"/>
                <a:ea typeface="나눔스퀘어 ExtraBold" panose="020B0600000101010101" pitchFamily="50" charset="-127"/>
              </a:endParaRPr>
            </a:p>
          </p:txBody>
        </p:sp>
        <p:sp>
          <p:nvSpPr>
            <p:cNvPr id="8" name="직사각형 7"/>
            <p:cNvSpPr/>
            <p:nvPr/>
          </p:nvSpPr>
          <p:spPr>
            <a:xfrm>
              <a:off x="583224" y="3186407"/>
              <a:ext cx="1780549" cy="646331"/>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kern="0" spc="-36" dirty="0">
                  <a:solidFill>
                    <a:srgbClr val="272525"/>
                  </a:solidFill>
                  <a:latin typeface="나눔스퀘어" panose="020B0600000101010101" pitchFamily="50" charset="-127"/>
                  <a:ea typeface="나눔스퀘어" panose="020B0600000101010101" pitchFamily="50" charset="-127"/>
                </a:rPr>
                <a:t>Please read the user manual thoroughly before use.</a:t>
              </a:r>
            </a:p>
          </p:txBody>
        </p:sp>
        <p:sp>
          <p:nvSpPr>
            <p:cNvPr id="11" name="타원 10"/>
            <p:cNvSpPr/>
            <p:nvPr/>
          </p:nvSpPr>
          <p:spPr>
            <a:xfrm>
              <a:off x="3189406" y="1741153"/>
              <a:ext cx="380955" cy="380955"/>
            </a:xfrm>
            <a:prstGeom prst="ellipse">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스퀘어 ExtraBold" panose="020B0600000101010101" pitchFamily="50" charset="-127"/>
                  <a:ea typeface="나눔스퀘어 ExtraBold" panose="020B0600000101010101" pitchFamily="50" charset="-127"/>
                </a:rPr>
                <a:t>2</a:t>
              </a:r>
              <a:endParaRPr lang="ko-KR" altLang="en-US" dirty="0">
                <a:latin typeface="나눔스퀘어 ExtraBold" panose="020B0600000101010101" pitchFamily="50" charset="-127"/>
                <a:ea typeface="나눔스퀘어 ExtraBold" panose="020B0600000101010101" pitchFamily="50" charset="-127"/>
              </a:endParaRPr>
            </a:p>
          </p:txBody>
        </p:sp>
        <p:sp>
          <p:nvSpPr>
            <p:cNvPr id="12" name="직사각형 11"/>
            <p:cNvSpPr/>
            <p:nvPr/>
          </p:nvSpPr>
          <p:spPr>
            <a:xfrm>
              <a:off x="2378081" y="3186407"/>
              <a:ext cx="2003599" cy="646331"/>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kern="0" spc="-36" dirty="0">
                  <a:solidFill>
                    <a:srgbClr val="272525"/>
                  </a:solidFill>
                  <a:latin typeface="나눔스퀘어" panose="020B0600000101010101" pitchFamily="50" charset="-127"/>
                  <a:ea typeface="나눔스퀘어" panose="020B0600000101010101" pitchFamily="50" charset="-127"/>
                </a:rPr>
                <a:t>Please check if there is any foreign matter on the patch and remove it.</a:t>
              </a:r>
            </a:p>
          </p:txBody>
        </p:sp>
        <p:pic>
          <p:nvPicPr>
            <p:cNvPr id="4" name="그림 3"/>
            <p:cNvPicPr>
              <a:picLocks noChangeAspect="1"/>
            </p:cNvPicPr>
            <p:nvPr/>
          </p:nvPicPr>
          <p:blipFill>
            <a:blip r:embed="rId3"/>
            <a:stretch>
              <a:fillRect/>
            </a:stretch>
          </p:blipFill>
          <p:spPr>
            <a:xfrm>
              <a:off x="2994063" y="2324551"/>
              <a:ext cx="771633" cy="647790"/>
            </a:xfrm>
            <a:prstGeom prst="rect">
              <a:avLst/>
            </a:prstGeom>
          </p:spPr>
        </p:pic>
        <p:sp>
          <p:nvSpPr>
            <p:cNvPr id="13" name="타원 12"/>
            <p:cNvSpPr/>
            <p:nvPr/>
          </p:nvSpPr>
          <p:spPr>
            <a:xfrm>
              <a:off x="5146124" y="1743871"/>
              <a:ext cx="380955" cy="380955"/>
            </a:xfrm>
            <a:prstGeom prst="ellipse">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스퀘어 ExtraBold" panose="020B0600000101010101" pitchFamily="50" charset="-127"/>
                  <a:ea typeface="나눔스퀘어 ExtraBold" panose="020B0600000101010101" pitchFamily="50" charset="-127"/>
                </a:rPr>
                <a:t>3</a:t>
              </a:r>
              <a:endParaRPr lang="ko-KR" altLang="en-US" dirty="0">
                <a:latin typeface="나눔스퀘어 ExtraBold" panose="020B0600000101010101" pitchFamily="50" charset="-127"/>
                <a:ea typeface="나눔스퀘어 ExtraBold" panose="020B0600000101010101" pitchFamily="50" charset="-127"/>
              </a:endParaRPr>
            </a:p>
          </p:txBody>
        </p:sp>
        <p:sp>
          <p:nvSpPr>
            <p:cNvPr id="14" name="직사각형 13"/>
            <p:cNvSpPr/>
            <p:nvPr/>
          </p:nvSpPr>
          <p:spPr>
            <a:xfrm>
              <a:off x="4334799" y="3193839"/>
              <a:ext cx="2003599" cy="461665"/>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kern="0" spc="-36" dirty="0">
                  <a:solidFill>
                    <a:srgbClr val="272525"/>
                  </a:solidFill>
                  <a:latin typeface="나눔스퀘어" panose="020B0600000101010101" pitchFamily="50" charset="-127"/>
                  <a:ea typeface="나눔스퀘어" panose="020B0600000101010101" pitchFamily="50" charset="-127"/>
                </a:rPr>
                <a:t>Clean and dry the attachment area.</a:t>
              </a:r>
            </a:p>
          </p:txBody>
        </p:sp>
        <p:pic>
          <p:nvPicPr>
            <p:cNvPr id="5" name="그림 4"/>
            <p:cNvPicPr>
              <a:picLocks noChangeAspect="1"/>
            </p:cNvPicPr>
            <p:nvPr/>
          </p:nvPicPr>
          <p:blipFill>
            <a:blip r:embed="rId4"/>
            <a:stretch>
              <a:fillRect/>
            </a:stretch>
          </p:blipFill>
          <p:spPr>
            <a:xfrm>
              <a:off x="5003599" y="2343606"/>
              <a:ext cx="695422" cy="609685"/>
            </a:xfrm>
            <a:prstGeom prst="rect">
              <a:avLst/>
            </a:prstGeom>
          </p:spPr>
        </p:pic>
        <p:sp>
          <p:nvSpPr>
            <p:cNvPr id="16" name="타원 15"/>
            <p:cNvSpPr/>
            <p:nvPr/>
          </p:nvSpPr>
          <p:spPr>
            <a:xfrm>
              <a:off x="6971008" y="1741152"/>
              <a:ext cx="380955" cy="380955"/>
            </a:xfrm>
            <a:prstGeom prst="ellipse">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스퀘어 ExtraBold" panose="020B0600000101010101" pitchFamily="50" charset="-127"/>
                  <a:ea typeface="나눔스퀘어 ExtraBold" panose="020B0600000101010101" pitchFamily="50" charset="-127"/>
                </a:rPr>
                <a:t>4</a:t>
              </a:r>
              <a:endParaRPr lang="ko-KR" altLang="en-US" dirty="0">
                <a:latin typeface="나눔스퀘어 ExtraBold" panose="020B0600000101010101" pitchFamily="50" charset="-127"/>
                <a:ea typeface="나눔스퀘어 ExtraBold" panose="020B0600000101010101" pitchFamily="50" charset="-127"/>
              </a:endParaRPr>
            </a:p>
          </p:txBody>
        </p:sp>
        <p:sp>
          <p:nvSpPr>
            <p:cNvPr id="17" name="직사각형 16"/>
            <p:cNvSpPr/>
            <p:nvPr/>
          </p:nvSpPr>
          <p:spPr>
            <a:xfrm>
              <a:off x="6338398" y="3186406"/>
              <a:ext cx="1839330" cy="83099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kern="0" spc="-36" dirty="0">
                  <a:solidFill>
                    <a:srgbClr val="272525"/>
                  </a:solidFill>
                  <a:latin typeface="나눔스퀘어" panose="020B0600000101010101" pitchFamily="50" charset="-127"/>
                  <a:ea typeface="나눔스퀘어" panose="020B0600000101010101" pitchFamily="50" charset="-127"/>
                </a:rPr>
                <a:t>Please attach the patch so that the center of the patch is on the painful area.</a:t>
              </a:r>
            </a:p>
          </p:txBody>
        </p:sp>
        <p:pic>
          <p:nvPicPr>
            <p:cNvPr id="19" name="그림 18"/>
            <p:cNvPicPr>
              <a:picLocks noChangeAspect="1"/>
            </p:cNvPicPr>
            <p:nvPr/>
          </p:nvPicPr>
          <p:blipFill>
            <a:blip r:embed="rId5"/>
            <a:stretch>
              <a:fillRect/>
            </a:stretch>
          </p:blipFill>
          <p:spPr>
            <a:xfrm>
              <a:off x="6699613" y="2376528"/>
              <a:ext cx="952633" cy="647790"/>
            </a:xfrm>
            <a:prstGeom prst="rect">
              <a:avLst/>
            </a:prstGeom>
          </p:spPr>
        </p:pic>
        <p:sp>
          <p:nvSpPr>
            <p:cNvPr id="20" name="타원 19"/>
            <p:cNvSpPr/>
            <p:nvPr/>
          </p:nvSpPr>
          <p:spPr>
            <a:xfrm>
              <a:off x="8753946" y="1741152"/>
              <a:ext cx="380955" cy="380955"/>
            </a:xfrm>
            <a:prstGeom prst="ellipse">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스퀘어 ExtraBold" panose="020B0600000101010101" pitchFamily="50" charset="-127"/>
                  <a:ea typeface="나눔스퀘어 ExtraBold" panose="020B0600000101010101" pitchFamily="50" charset="-127"/>
                </a:rPr>
                <a:t>5</a:t>
              </a:r>
              <a:endParaRPr lang="ko-KR" altLang="en-US" dirty="0">
                <a:latin typeface="나눔스퀘어 ExtraBold" panose="020B0600000101010101" pitchFamily="50" charset="-127"/>
                <a:ea typeface="나눔스퀘어 ExtraBold" panose="020B0600000101010101" pitchFamily="50" charset="-127"/>
              </a:endParaRPr>
            </a:p>
          </p:txBody>
        </p:sp>
        <p:sp>
          <p:nvSpPr>
            <p:cNvPr id="21" name="직사각형 20"/>
            <p:cNvSpPr/>
            <p:nvPr/>
          </p:nvSpPr>
          <p:spPr>
            <a:xfrm>
              <a:off x="8192036" y="3186406"/>
              <a:ext cx="1621883" cy="646331"/>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kern="0" spc="-36" dirty="0">
                  <a:solidFill>
                    <a:srgbClr val="272525"/>
                  </a:solidFill>
                  <a:latin typeface="나눔스퀘어" panose="020B0600000101010101" pitchFamily="50" charset="-127"/>
                  <a:ea typeface="나눔스퀘어" panose="020B0600000101010101" pitchFamily="50" charset="-127"/>
                </a:rPr>
                <a:t>Press the adhesive </a:t>
              </a:r>
            </a:p>
            <a:p>
              <a:pPr algn="ctr"/>
              <a:r>
                <a:rPr lang="en-US" altLang="ko-KR" sz="1200" kern="0" spc="-36" dirty="0">
                  <a:solidFill>
                    <a:srgbClr val="272525"/>
                  </a:solidFill>
                  <a:latin typeface="나눔스퀘어" panose="020B0600000101010101" pitchFamily="50" charset="-127"/>
                  <a:ea typeface="나눔스퀘어" panose="020B0600000101010101" pitchFamily="50" charset="-127"/>
                </a:rPr>
                <a:t>part to secure it firmly.</a:t>
              </a:r>
            </a:p>
          </p:txBody>
        </p:sp>
        <p:pic>
          <p:nvPicPr>
            <p:cNvPr id="23" name="그림 22"/>
            <p:cNvPicPr>
              <a:picLocks noChangeAspect="1"/>
            </p:cNvPicPr>
            <p:nvPr/>
          </p:nvPicPr>
          <p:blipFill>
            <a:blip r:embed="rId6"/>
            <a:stretch>
              <a:fillRect/>
            </a:stretch>
          </p:blipFill>
          <p:spPr>
            <a:xfrm>
              <a:off x="8549138" y="2343606"/>
              <a:ext cx="809738" cy="685896"/>
            </a:xfrm>
            <a:prstGeom prst="rect">
              <a:avLst/>
            </a:prstGeom>
          </p:spPr>
        </p:pic>
        <p:sp>
          <p:nvSpPr>
            <p:cNvPr id="24" name="타원 23"/>
            <p:cNvSpPr/>
            <p:nvPr/>
          </p:nvSpPr>
          <p:spPr>
            <a:xfrm>
              <a:off x="10507284" y="1748585"/>
              <a:ext cx="380955" cy="380955"/>
            </a:xfrm>
            <a:prstGeom prst="ellipse">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스퀘어 ExtraBold" panose="020B0600000101010101" pitchFamily="50" charset="-127"/>
                  <a:ea typeface="나눔스퀘어 ExtraBold" panose="020B0600000101010101" pitchFamily="50" charset="-127"/>
                </a:rPr>
                <a:t>6</a:t>
              </a:r>
              <a:endParaRPr lang="ko-KR" altLang="en-US" dirty="0">
                <a:latin typeface="나눔스퀘어 ExtraBold" panose="020B0600000101010101" pitchFamily="50" charset="-127"/>
                <a:ea typeface="나눔스퀘어 ExtraBold" panose="020B0600000101010101" pitchFamily="50" charset="-127"/>
              </a:endParaRPr>
            </a:p>
          </p:txBody>
        </p:sp>
        <p:sp>
          <p:nvSpPr>
            <p:cNvPr id="25" name="직사각형 24"/>
            <p:cNvSpPr/>
            <p:nvPr/>
          </p:nvSpPr>
          <p:spPr>
            <a:xfrm>
              <a:off x="9928596" y="3193839"/>
              <a:ext cx="1780549" cy="830997"/>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1200" kern="0" spc="-36" dirty="0">
                  <a:solidFill>
                    <a:srgbClr val="272525"/>
                  </a:solidFill>
                  <a:latin typeface="나눔스퀘어" panose="020B0600000101010101" pitchFamily="50" charset="-127"/>
                  <a:ea typeface="나눔스퀘어" panose="020B0600000101010101" pitchFamily="50" charset="-127"/>
                </a:rPr>
                <a:t>It is recommended to use it for about </a:t>
              </a:r>
            </a:p>
            <a:p>
              <a:pPr algn="ctr"/>
              <a:r>
                <a:rPr lang="en-US" altLang="ko-KR" sz="1200" kern="0" spc="-36" dirty="0">
                  <a:solidFill>
                    <a:srgbClr val="272525"/>
                  </a:solidFill>
                  <a:latin typeface="나눔스퀘어" panose="020B0600000101010101" pitchFamily="50" charset="-127"/>
                  <a:ea typeface="나눔스퀘어" panose="020B0600000101010101" pitchFamily="50" charset="-127"/>
                </a:rPr>
                <a:t>30 minutes at a time. (Up to 3 times a day)</a:t>
              </a:r>
              <a:endParaRPr lang="en-US" altLang="ko-KR" sz="1100" kern="0" spc="-36" dirty="0">
                <a:solidFill>
                  <a:srgbClr val="272525"/>
                </a:solidFill>
                <a:latin typeface="나눔스퀘어" panose="020B0600000101010101" pitchFamily="50" charset="-127"/>
                <a:ea typeface="나눔스퀘어" panose="020B0600000101010101" pitchFamily="50" charset="-127"/>
              </a:endParaRPr>
            </a:p>
          </p:txBody>
        </p:sp>
        <p:pic>
          <p:nvPicPr>
            <p:cNvPr id="27" name="그림 26"/>
            <p:cNvPicPr>
              <a:picLocks noChangeAspect="1"/>
            </p:cNvPicPr>
            <p:nvPr/>
          </p:nvPicPr>
          <p:blipFill>
            <a:blip r:embed="rId7"/>
            <a:stretch>
              <a:fillRect/>
            </a:stretch>
          </p:blipFill>
          <p:spPr>
            <a:xfrm>
              <a:off x="10311944" y="2336762"/>
              <a:ext cx="771633" cy="638264"/>
            </a:xfrm>
            <a:prstGeom prst="rect">
              <a:avLst/>
            </a:prstGeom>
          </p:spPr>
        </p:pic>
        <p:sp>
          <p:nvSpPr>
            <p:cNvPr id="28" name="갈매기형 수장 27"/>
            <p:cNvSpPr/>
            <p:nvPr/>
          </p:nvSpPr>
          <p:spPr>
            <a:xfrm>
              <a:off x="2181341" y="2600587"/>
              <a:ext cx="182432" cy="251670"/>
            </a:xfrm>
            <a:prstGeom prst="chevron">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9" name="갈매기형 수장 28"/>
            <p:cNvSpPr/>
            <p:nvPr/>
          </p:nvSpPr>
          <p:spPr>
            <a:xfrm>
              <a:off x="4263888" y="2600587"/>
              <a:ext cx="182432" cy="251670"/>
            </a:xfrm>
            <a:prstGeom prst="chevron">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30" name="갈매기형 수장 29"/>
            <p:cNvSpPr/>
            <p:nvPr/>
          </p:nvSpPr>
          <p:spPr>
            <a:xfrm>
              <a:off x="6234167" y="2600587"/>
              <a:ext cx="182432" cy="251670"/>
            </a:xfrm>
            <a:prstGeom prst="chevron">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31" name="갈매기형 수장 30"/>
            <p:cNvSpPr/>
            <p:nvPr/>
          </p:nvSpPr>
          <p:spPr>
            <a:xfrm>
              <a:off x="8083692" y="2600587"/>
              <a:ext cx="182432" cy="251670"/>
            </a:xfrm>
            <a:prstGeom prst="chevron">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32" name="갈매기형 수장 31"/>
            <p:cNvSpPr/>
            <p:nvPr/>
          </p:nvSpPr>
          <p:spPr>
            <a:xfrm>
              <a:off x="9807111" y="2600587"/>
              <a:ext cx="182432" cy="251670"/>
            </a:xfrm>
            <a:prstGeom prst="chevron">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
        <p:nvSpPr>
          <p:cNvPr id="35" name="직사각형 34"/>
          <p:cNvSpPr/>
          <p:nvPr/>
        </p:nvSpPr>
        <p:spPr>
          <a:xfrm>
            <a:off x="583224" y="1172975"/>
            <a:ext cx="1133515" cy="338554"/>
          </a:xfrm>
          <a:prstGeom prst="rect">
            <a:avLst/>
          </a:prstGeom>
          <a:solidFill>
            <a:srgbClr val="FD544B"/>
          </a:solidFill>
        </p:spPr>
        <p:txBody>
          <a:bodyPr wrap="none">
            <a:spAutoFit/>
          </a:bodyPr>
          <a:lstStyle/>
          <a:p>
            <a:r>
              <a:rPr lang="en-US" altLang="ko-KR" sz="1600" spc="-100" dirty="0">
                <a:solidFill>
                  <a:schemeClr val="bg1"/>
                </a:solidFill>
                <a:latin typeface="나눔스퀘어 ExtraBold" panose="020B0600000101010101" pitchFamily="50" charset="-127"/>
                <a:ea typeface="나눔스퀘어 ExtraBold" panose="020B0600000101010101" pitchFamily="50" charset="-127"/>
                <a:cs typeface="나눔스퀘어 Bold"/>
              </a:rPr>
              <a:t>How to use</a:t>
            </a:r>
          </a:p>
        </p:txBody>
      </p:sp>
      <p:sp>
        <p:nvSpPr>
          <p:cNvPr id="36" name="직사각형 35"/>
          <p:cNvSpPr/>
          <p:nvPr/>
        </p:nvSpPr>
        <p:spPr>
          <a:xfrm>
            <a:off x="596335" y="4259828"/>
            <a:ext cx="1515928" cy="338554"/>
          </a:xfrm>
          <a:prstGeom prst="rect">
            <a:avLst/>
          </a:prstGeom>
          <a:solidFill>
            <a:srgbClr val="FD544B"/>
          </a:solidFill>
        </p:spPr>
        <p:txBody>
          <a:bodyPr wrap="none">
            <a:spAutoFit/>
          </a:bodyPr>
          <a:lstStyle/>
          <a:p>
            <a:r>
              <a:rPr lang="en-US" altLang="ko-KR" sz="1600" spc="-100" dirty="0">
                <a:solidFill>
                  <a:schemeClr val="bg1"/>
                </a:solidFill>
                <a:latin typeface="나눔스퀘어 ExtraBold" panose="020B0600000101010101" pitchFamily="50" charset="-127"/>
                <a:ea typeface="나눔스퀘어 ExtraBold" panose="020B0600000101010101" pitchFamily="50" charset="-127"/>
                <a:cs typeface="나눔스퀘어 Bold"/>
              </a:rPr>
              <a:t>Storage method</a:t>
            </a:r>
          </a:p>
        </p:txBody>
      </p:sp>
      <p:sp>
        <p:nvSpPr>
          <p:cNvPr id="37" name="직사각형 36"/>
          <p:cNvSpPr/>
          <p:nvPr/>
        </p:nvSpPr>
        <p:spPr>
          <a:xfrm>
            <a:off x="583224" y="4735503"/>
            <a:ext cx="8170722" cy="610616"/>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ko-KR" sz="1200" b="1" kern="0" spc="-36" dirty="0">
                <a:latin typeface="나눔스퀘어 Bold" panose="020B0600000101010101" pitchFamily="50" charset="-127"/>
                <a:ea typeface="나눔스퀘어 Bold" panose="020B0600000101010101" pitchFamily="50" charset="-127"/>
              </a:rPr>
              <a:t>※ </a:t>
            </a:r>
            <a:r>
              <a:rPr lang="ko-KR" altLang="en-US" sz="1200" b="1" kern="0" spc="-36" dirty="0">
                <a:latin typeface="나눔스퀘어 Bold" panose="020B0600000101010101" pitchFamily="50" charset="-127"/>
                <a:ea typeface="나눔스퀘어 Bold" panose="020B0600000101010101" pitchFamily="50" charset="-127"/>
              </a:rPr>
              <a:t> </a:t>
            </a:r>
            <a:r>
              <a:rPr lang="en-US" altLang="ko-KR" sz="1200" b="1" kern="0" spc="-36" dirty="0">
                <a:latin typeface="나눔스퀘어 Bold" panose="020B0600000101010101" pitchFamily="50" charset="-127"/>
                <a:ea typeface="나눔스퀘어 Bold" panose="020B0600000101010101" pitchFamily="50" charset="-127"/>
              </a:rPr>
              <a:t>When storing the product before use, do not store it together with magnetic products or electronic products. </a:t>
            </a:r>
          </a:p>
          <a:p>
            <a:pPr>
              <a:lnSpc>
                <a:spcPct val="150000"/>
              </a:lnSpc>
            </a:pPr>
            <a:r>
              <a:rPr lang="en-US" altLang="ko-KR" sz="1200" b="1" kern="0" spc="-36" dirty="0">
                <a:latin typeface="나눔스퀘어 Bold" panose="020B0600000101010101" pitchFamily="50" charset="-127"/>
                <a:ea typeface="나눔스퀘어 Bold" panose="020B0600000101010101" pitchFamily="50" charset="-127"/>
              </a:rPr>
              <a:t>※ Store at room temperature, avoiding moisture and direct sunlight</a:t>
            </a:r>
          </a:p>
        </p:txBody>
      </p:sp>
      <p:sp>
        <p:nvSpPr>
          <p:cNvPr id="40" name="직사각형 39"/>
          <p:cNvSpPr/>
          <p:nvPr/>
        </p:nvSpPr>
        <p:spPr>
          <a:xfrm>
            <a:off x="596335" y="5711937"/>
            <a:ext cx="2720146" cy="261610"/>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1100" kern="0" spc="-36" dirty="0">
                <a:solidFill>
                  <a:srgbClr val="FF0000"/>
                </a:solidFill>
                <a:latin typeface="나눔스퀘어 Bold" panose="020B0600000101010101" pitchFamily="50" charset="-127"/>
                <a:ea typeface="나눔스퀘어 Bold" panose="020B0600000101010101" pitchFamily="50" charset="-127"/>
              </a:rPr>
              <a:t>※This product is a consumable product.</a:t>
            </a:r>
          </a:p>
        </p:txBody>
      </p:sp>
      <p:sp>
        <p:nvSpPr>
          <p:cNvPr id="7" name="직사각형 6">
            <a:extLst>
              <a:ext uri="{FF2B5EF4-FFF2-40B4-BE49-F238E27FC236}">
                <a16:creationId xmlns:a16="http://schemas.microsoft.com/office/drawing/2014/main" id="{8D632354-1088-54E4-E5F1-5B452ACB466F}"/>
              </a:ext>
            </a:extLst>
          </p:cNvPr>
          <p:cNvSpPr/>
          <p:nvPr/>
        </p:nvSpPr>
        <p:spPr>
          <a:xfrm>
            <a:off x="5305777" y="6286389"/>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sp>
        <p:nvSpPr>
          <p:cNvPr id="10" name="TextBox 9">
            <a:extLst>
              <a:ext uri="{FF2B5EF4-FFF2-40B4-BE49-F238E27FC236}">
                <a16:creationId xmlns:a16="http://schemas.microsoft.com/office/drawing/2014/main" id="{38C5681E-038E-C962-A59B-CD8D4A9B0CDE}"/>
              </a:ext>
            </a:extLst>
          </p:cNvPr>
          <p:cNvSpPr txBox="1"/>
          <p:nvPr/>
        </p:nvSpPr>
        <p:spPr>
          <a:xfrm>
            <a:off x="9807111" y="4066960"/>
            <a:ext cx="2204361" cy="507831"/>
          </a:xfrm>
          <a:prstGeom prst="rect">
            <a:avLst/>
          </a:prstGeom>
          <a:noFill/>
        </p:spPr>
        <p:txBody>
          <a:bodyPr wrap="square">
            <a:spAutoFit/>
          </a:bodyPr>
          <a:lstStyle/>
          <a:p>
            <a:r>
              <a:rPr lang="en-US" altLang="ko-KR" sz="900" b="1" dirty="0">
                <a:solidFill>
                  <a:srgbClr val="FF0000"/>
                </a:solidFill>
                <a:latin typeface="나눔스퀘어" panose="020B0600000101010101" pitchFamily="50" charset="-127"/>
                <a:ea typeface="나눔스퀘어" panose="020B0600000101010101" pitchFamily="50" charset="-127"/>
                <a:cs typeface="나눔스퀘어 Bold"/>
              </a:rPr>
              <a:t>*There may be individual differences. Avoid using for more than 30 minutes.</a:t>
            </a:r>
          </a:p>
        </p:txBody>
      </p:sp>
    </p:spTree>
    <p:extLst>
      <p:ext uri="{BB962C8B-B14F-4D97-AF65-F5344CB8AC3E}">
        <p14:creationId xmlns:p14="http://schemas.microsoft.com/office/powerpoint/2010/main" val="3037835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274863" y="248284"/>
            <a:ext cx="4770921" cy="480131"/>
          </a:xfrm>
          <a:prstGeom prst="rect">
            <a:avLst/>
          </a:prstGeom>
        </p:spPr>
        <p:txBody>
          <a:bodyPr wrap="none">
            <a:spAutoFit/>
          </a:bodyPr>
          <a:lstStyle/>
          <a:p>
            <a:pPr lvl="0" latinLnBrk="1">
              <a:lnSpc>
                <a:spcPct val="90000"/>
              </a:lnSpc>
              <a:spcBef>
                <a:spcPct val="0"/>
              </a:spcBef>
              <a:defRPr/>
            </a:pPr>
            <a:r>
              <a:rPr lang="en-US" altLang="ko-KR" sz="2800" spc="-150" dirty="0">
                <a:solidFill>
                  <a:schemeClr val="bg1"/>
                </a:solidFill>
                <a:latin typeface="나눔스퀘어 ExtraBold" panose="020B0600000101010101" pitchFamily="50" charset="-127"/>
                <a:ea typeface="나눔스퀘어 ExtraBold" panose="020B0600000101010101" pitchFamily="50" charset="-127"/>
              </a:rPr>
              <a:t>Precautions (Usage Restrictions)</a:t>
            </a:r>
          </a:p>
        </p:txBody>
      </p:sp>
      <p:pic>
        <p:nvPicPr>
          <p:cNvPr id="3" name="图片 9">
            <a:extLst>
              <a:ext uri="{FF2B5EF4-FFF2-40B4-BE49-F238E27FC236}">
                <a16:creationId xmlns:a16="http://schemas.microsoft.com/office/drawing/2014/main" id="{CBBF2A4B-0609-A24F-169F-5C05FE1AED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176" y="2225081"/>
            <a:ext cx="1118692" cy="1203919"/>
          </a:xfrm>
          <a:prstGeom prst="rect">
            <a:avLst/>
          </a:prstGeom>
        </p:spPr>
      </p:pic>
      <p:sp>
        <p:nvSpPr>
          <p:cNvPr id="4" name="직사각형 3"/>
          <p:cNvSpPr/>
          <p:nvPr/>
        </p:nvSpPr>
        <p:spPr>
          <a:xfrm>
            <a:off x="274863" y="1033276"/>
            <a:ext cx="2002600" cy="830997"/>
          </a:xfrm>
          <a:prstGeom prst="rect">
            <a:avLst/>
          </a:prstGeom>
        </p:spPr>
        <p:txBody>
          <a:bodyPr wrap="none">
            <a:spAutoFit/>
          </a:bodyPr>
          <a:lstStyle/>
          <a:p>
            <a:r>
              <a:rPr lang="en-US" altLang="ko-KR" sz="2400" b="1" dirty="0">
                <a:solidFill>
                  <a:srgbClr val="FF0000"/>
                </a:solidFill>
                <a:latin typeface="나눔스퀘어 ExtraBold" panose="020B0600000101010101" pitchFamily="50" charset="-127"/>
                <a:ea typeface="나눔스퀘어 ExtraBold" panose="020B0600000101010101" pitchFamily="50" charset="-127"/>
              </a:rPr>
              <a:t>Precautions </a:t>
            </a:r>
          </a:p>
          <a:p>
            <a:r>
              <a:rPr lang="en-US" altLang="ko-KR" sz="2400" b="1" dirty="0">
                <a:solidFill>
                  <a:srgbClr val="FF0000"/>
                </a:solidFill>
                <a:latin typeface="나눔스퀘어 ExtraBold" panose="020B0600000101010101" pitchFamily="50" charset="-127"/>
                <a:ea typeface="나눔스퀘어 ExtraBold" panose="020B0600000101010101" pitchFamily="50" charset="-127"/>
              </a:rPr>
              <a:t>for use</a:t>
            </a:r>
            <a:endParaRPr lang="ko-KR" altLang="en-US" sz="2400" b="1" dirty="0">
              <a:solidFill>
                <a:srgbClr val="FF0000"/>
              </a:solidFill>
              <a:latin typeface="나눔스퀘어 ExtraBold" panose="020B0600000101010101" pitchFamily="50" charset="-127"/>
              <a:ea typeface="나눔스퀘어 ExtraBold" panose="020B0600000101010101" pitchFamily="50" charset="-127"/>
            </a:endParaRPr>
          </a:p>
        </p:txBody>
      </p:sp>
      <p:sp>
        <p:nvSpPr>
          <p:cNvPr id="5" name="직사각형 4"/>
          <p:cNvSpPr/>
          <p:nvPr/>
        </p:nvSpPr>
        <p:spPr>
          <a:xfrm>
            <a:off x="2271016" y="1033276"/>
            <a:ext cx="9642956" cy="5016758"/>
          </a:xfrm>
          <a:prstGeom prst="rect">
            <a:avLst/>
          </a:prstGeom>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o-KR" altLang="en-US" sz="1600" kern="0" spc="-36" dirty="0">
                <a:latin typeface="나눔스퀘어 Bold" panose="020B0600000101010101" pitchFamily="50" charset="-127"/>
                <a:ea typeface="나눔스퀘어 Bold" panose="020B0600000101010101" pitchFamily="50" charset="-127"/>
              </a:rPr>
              <a:t>▶ </a:t>
            </a:r>
            <a:r>
              <a:rPr lang="en-US" altLang="ko-KR" sz="1600" kern="0" spc="-36" dirty="0">
                <a:latin typeface="나눔스퀘어 Bold" panose="020B0600000101010101" pitchFamily="50" charset="-127"/>
                <a:ea typeface="나눔스퀘어 Bold" panose="020B0600000101010101" pitchFamily="50" charset="-127"/>
              </a:rPr>
              <a:t>The period of use of the patch may vary depending on the skin condition, so it is recommended to use it according to the individual. </a:t>
            </a:r>
          </a:p>
          <a:p>
            <a:endParaRPr lang="en-US" altLang="ko-KR" sz="1600" kern="0" spc="-36" dirty="0">
              <a:latin typeface="나눔스퀘어 Bold" panose="020B0600000101010101" pitchFamily="50" charset="-127"/>
              <a:ea typeface="나눔스퀘어 Bold" panose="020B0600000101010101" pitchFamily="50" charset="-127"/>
            </a:endParaRPr>
          </a:p>
          <a:p>
            <a:r>
              <a:rPr lang="en-US" altLang="ko-KR" sz="1600" kern="0" spc="-36" dirty="0">
                <a:latin typeface="나눔스퀘어 Bold" panose="020B0600000101010101" pitchFamily="50" charset="-127"/>
                <a:ea typeface="나눔스퀘어 Bold" panose="020B0600000101010101" pitchFamily="50" charset="-127"/>
              </a:rPr>
              <a:t>▶ People with implantable medical electronic devices, especially pacemakers (e.g., pacemakers), are prohibited from using it.</a:t>
            </a:r>
          </a:p>
          <a:p>
            <a:endParaRPr lang="en-US" altLang="ko-KR" sz="1600" kern="0" spc="-36" dirty="0">
              <a:latin typeface="나눔스퀘어 Bold" panose="020B0600000101010101" pitchFamily="50" charset="-127"/>
              <a:ea typeface="나눔스퀘어 Bold" panose="020B0600000101010101" pitchFamily="50" charset="-127"/>
            </a:endParaRPr>
          </a:p>
          <a:p>
            <a:r>
              <a:rPr lang="en-US" altLang="ko-KR" sz="1600" kern="0" spc="-36" dirty="0">
                <a:latin typeface="나눔스퀘어 Bold" panose="020B0600000101010101" pitchFamily="50" charset="-127"/>
                <a:ea typeface="나눔스퀘어 Bold" panose="020B0600000101010101" pitchFamily="50" charset="-127"/>
              </a:rPr>
              <a:t>▶ Keep watches, magnetic cards, etc. that are affected by magnetism away from the product.</a:t>
            </a:r>
          </a:p>
          <a:p>
            <a:endParaRPr lang="en-US" altLang="ko-KR" sz="1600" kern="0" spc="-36" dirty="0">
              <a:latin typeface="나눔스퀘어 Bold" panose="020B0600000101010101" pitchFamily="50" charset="-127"/>
              <a:ea typeface="나눔스퀘어 Bold" panose="020B0600000101010101" pitchFamily="50" charset="-127"/>
            </a:endParaRPr>
          </a:p>
          <a:p>
            <a:r>
              <a:rPr lang="en-US" altLang="ko-KR" sz="1600" kern="0" spc="-36" dirty="0">
                <a:latin typeface="나눔스퀘어 Bold" panose="020B0600000101010101" pitchFamily="50" charset="-127"/>
                <a:ea typeface="나눔스퀘어 Bold" panose="020B0600000101010101" pitchFamily="50" charset="-127"/>
              </a:rPr>
              <a:t>▶ In the following cases, be sure to consult a doctor before using the product.(patients with acute diseases, patients with malignant tumors, patients with a fever of 38 degrees or higher, patients with abnormal blood pressure, etc.) </a:t>
            </a:r>
          </a:p>
          <a:p>
            <a:endParaRPr lang="en-US" altLang="ko-KR" sz="1600" kern="0" spc="-36" dirty="0">
              <a:latin typeface="나눔스퀘어 Bold" panose="020B0600000101010101" pitchFamily="50" charset="-127"/>
              <a:ea typeface="나눔스퀘어 Bold" panose="020B0600000101010101" pitchFamily="50" charset="-127"/>
            </a:endParaRPr>
          </a:p>
          <a:p>
            <a:r>
              <a:rPr lang="en-US" altLang="ko-KR" sz="1600" kern="0" spc="-36" dirty="0">
                <a:latin typeface="나눔스퀘어 Bold" panose="020B0600000101010101" pitchFamily="50" charset="-127"/>
                <a:ea typeface="나눔스퀘어 Bold" panose="020B0600000101010101" pitchFamily="50" charset="-127"/>
              </a:rPr>
              <a:t>▶ If allergic symptoms such as rash, hives, or itchiness appear when attaching the product, stop using it immediately and consult a doctor.</a:t>
            </a:r>
          </a:p>
          <a:p>
            <a:endParaRPr lang="en-US" altLang="ko-KR" sz="1600" kern="0" spc="-36" dirty="0">
              <a:latin typeface="나눔스퀘어 Bold" panose="020B0600000101010101" pitchFamily="50" charset="-127"/>
              <a:ea typeface="나눔스퀘어 Bold" panose="020B0600000101010101" pitchFamily="50" charset="-127"/>
            </a:endParaRPr>
          </a:p>
          <a:p>
            <a:r>
              <a:rPr lang="en-US" altLang="ko-KR" sz="1600" kern="0" spc="-36" dirty="0">
                <a:latin typeface="나눔스퀘어 Bold" panose="020B0600000101010101" pitchFamily="50" charset="-127"/>
                <a:ea typeface="나눔스퀘어 Bold" panose="020B0600000101010101" pitchFamily="50" charset="-127"/>
              </a:rPr>
              <a:t>▶ Pregnant or lactating women are not recommended to use it.</a:t>
            </a:r>
          </a:p>
          <a:p>
            <a:endParaRPr lang="en-US" altLang="ko-KR" sz="1600" kern="0" spc="-36" dirty="0">
              <a:latin typeface="나눔스퀘어 Bold" panose="020B0600000101010101" pitchFamily="50" charset="-127"/>
              <a:ea typeface="나눔스퀘어 Bold" panose="020B0600000101010101" pitchFamily="50" charset="-127"/>
            </a:endParaRPr>
          </a:p>
          <a:p>
            <a:r>
              <a:rPr lang="en-US" altLang="ko-KR" sz="1600" kern="0" spc="-36" dirty="0">
                <a:latin typeface="나눔스퀘어 Bold" panose="020B0600000101010101" pitchFamily="50" charset="-127"/>
                <a:ea typeface="나눔스퀘어 Bold" panose="020B0600000101010101" pitchFamily="50" charset="-127"/>
              </a:rPr>
              <a:t>▶ </a:t>
            </a:r>
            <a:r>
              <a:rPr lang="en-US" altLang="ko-KR" sz="1600" dirty="0"/>
              <a:t>Be sure to wash your hands after applying the patch.</a:t>
            </a:r>
          </a:p>
          <a:p>
            <a:r>
              <a:rPr lang="en-US" altLang="ko-KR" sz="1600" dirty="0"/>
              <a:t>    Never touch your eyes with unwashed hands or with hands that have touched the patch surface after applying the patch.</a:t>
            </a:r>
            <a:endParaRPr lang="en-US" altLang="ko-KR" sz="1600" kern="0" spc="-36" dirty="0">
              <a:latin typeface="나눔스퀘어 Bold" panose="020B0600000101010101" pitchFamily="50" charset="-127"/>
              <a:ea typeface="나눔스퀘어 Bold" panose="020B0600000101010101" pitchFamily="50" charset="-127"/>
            </a:endParaRPr>
          </a:p>
        </p:txBody>
      </p:sp>
      <p:sp>
        <p:nvSpPr>
          <p:cNvPr id="2" name="직사각형 1">
            <a:extLst>
              <a:ext uri="{FF2B5EF4-FFF2-40B4-BE49-F238E27FC236}">
                <a16:creationId xmlns:a16="http://schemas.microsoft.com/office/drawing/2014/main" id="{CB331576-ED2C-A48A-495C-4D68AA3F67C8}"/>
              </a:ext>
            </a:extLst>
          </p:cNvPr>
          <p:cNvSpPr/>
          <p:nvPr/>
        </p:nvSpPr>
        <p:spPr>
          <a:xfrm>
            <a:off x="5305777" y="6286389"/>
            <a:ext cx="6750755" cy="369332"/>
          </a:xfrm>
          <a:prstGeom prst="rect">
            <a:avLst/>
          </a:prstGeom>
          <a:solidFill>
            <a:schemeClr val="bg1">
              <a:lumMod val="95000"/>
            </a:schemeClr>
          </a:solidFill>
        </p:spPr>
        <p:txBody>
          <a:bodyPr wrap="square">
            <a:spAutoFit/>
          </a:bodyPr>
          <a:ls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ko-KR" sz="900" b="1" kern="0" spc="-36" dirty="0">
                <a:solidFill>
                  <a:srgbClr val="272525"/>
                </a:solidFill>
                <a:latin typeface="나눔스퀘어" panose="020B0600000101010101" pitchFamily="50" charset="-127"/>
                <a:ea typeface="나눔스퀘어" panose="020B0600000101010101" pitchFamily="50" charset="-127"/>
              </a:rPr>
              <a:t>*This content is for scientific reference and informational purposes only. It does not guarantee the product's efficacy or effects.</a:t>
            </a:r>
          </a:p>
          <a:p>
            <a:pPr algn="r"/>
            <a:r>
              <a:rPr lang="en-US" altLang="ko-KR" sz="900" b="1" dirty="0">
                <a:latin typeface="나눔스퀘어" panose="020B0600000101010101" pitchFamily="50" charset="-127"/>
                <a:ea typeface="굴림" panose="020B0600000101010101" pitchFamily="50" charset="-127"/>
              </a:rPr>
              <a:t>This material is for internal training purposes only and cannot be taken out or posted externally</a:t>
            </a:r>
            <a:r>
              <a:rPr lang="en-US" altLang="ko-KR" sz="800" b="1" dirty="0">
                <a:latin typeface="나눔스퀘어" panose="020B0600000101010101" pitchFamily="50" charset="-127"/>
                <a:ea typeface="굴림" panose="020B0600000101010101" pitchFamily="50" charset="-127"/>
              </a:rPr>
              <a:t>.</a:t>
            </a:r>
            <a:endParaRPr lang="en-US" altLang="ko-KR" sz="800" b="1" dirty="0">
              <a:latin typeface="나눔스퀘어" panose="020B0600000101010101" pitchFamily="50" charset="-127"/>
              <a:ea typeface="나눔스퀘어" panose="020B0600000101010101" pitchFamily="50" charset="-127"/>
            </a:endParaRPr>
          </a:p>
        </p:txBody>
      </p:sp>
    </p:spTree>
    <p:extLst>
      <p:ext uri="{BB962C8B-B14F-4D97-AF65-F5344CB8AC3E}">
        <p14:creationId xmlns:p14="http://schemas.microsoft.com/office/powerpoint/2010/main" val="210216152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3732</TotalTime>
  <Words>2486</Words>
  <Application>Microsoft Office PowerPoint</Application>
  <PresentationFormat>와이드스크린</PresentationFormat>
  <Paragraphs>196</Paragraphs>
  <Slides>15</Slides>
  <Notes>0</Notes>
  <HiddenSlides>0</HiddenSlides>
  <MMClips>0</MMClips>
  <ScaleCrop>false</ScaleCrop>
  <HeadingPairs>
    <vt:vector size="6" baseType="variant">
      <vt:variant>
        <vt:lpstr>사용한 글꼴</vt:lpstr>
      </vt:variant>
      <vt:variant>
        <vt:i4>11</vt:i4>
      </vt:variant>
      <vt:variant>
        <vt:lpstr>테마</vt:lpstr>
      </vt:variant>
      <vt:variant>
        <vt:i4>1</vt:i4>
      </vt:variant>
      <vt:variant>
        <vt:lpstr>슬라이드 제목</vt:lpstr>
      </vt:variant>
      <vt:variant>
        <vt:i4>15</vt:i4>
      </vt:variant>
    </vt:vector>
  </HeadingPairs>
  <TitlesOfParts>
    <vt:vector size="27" baseType="lpstr">
      <vt:lpstr>NanumSquare</vt:lpstr>
      <vt:lpstr>NanumSquare ExtraBold</vt:lpstr>
      <vt:lpstr>나눔고딕 ExtraBold</vt:lpstr>
      <vt:lpstr>나눔스퀘어</vt:lpstr>
      <vt:lpstr>나눔스퀘어 Bold</vt:lpstr>
      <vt:lpstr>나눔스퀘어 ExtraBold</vt:lpstr>
      <vt:lpstr>나눔스퀘어 네오 ExtraBold</vt:lpstr>
      <vt:lpstr>나눔스퀘어_ac ExtraBold</vt:lpstr>
      <vt:lpstr>맑은 고딕</vt:lpstr>
      <vt:lpstr>Arial</vt:lpstr>
      <vt:lpstr>Wingdings</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Dahyun Bong</dc:creator>
  <cp:lastModifiedBy>JISUK KIM</cp:lastModifiedBy>
  <cp:revision>77</cp:revision>
  <dcterms:created xsi:type="dcterms:W3CDTF">2025-04-24T05:01:18Z</dcterms:created>
  <dcterms:modified xsi:type="dcterms:W3CDTF">2025-06-04T18:19:45Z</dcterms:modified>
</cp:coreProperties>
</file>