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9" r:id="rId1"/>
  </p:sldMasterIdLst>
  <p:notesMasterIdLst>
    <p:notesMasterId r:id="rId37"/>
  </p:notesMasterIdLst>
  <p:handoutMasterIdLst>
    <p:handoutMasterId r:id="rId38"/>
  </p:handoutMasterIdLst>
  <p:sldIdLst>
    <p:sldId id="358" r:id="rId2"/>
    <p:sldId id="449" r:id="rId3"/>
    <p:sldId id="450" r:id="rId4"/>
    <p:sldId id="308" r:id="rId5"/>
    <p:sldId id="319" r:id="rId6"/>
    <p:sldId id="442" r:id="rId7"/>
    <p:sldId id="298" r:id="rId8"/>
    <p:sldId id="335" r:id="rId9"/>
    <p:sldId id="452" r:id="rId10"/>
    <p:sldId id="451" r:id="rId11"/>
    <p:sldId id="383" r:id="rId12"/>
    <p:sldId id="453" r:id="rId13"/>
    <p:sldId id="454" r:id="rId14"/>
    <p:sldId id="390" r:id="rId15"/>
    <p:sldId id="380" r:id="rId16"/>
    <p:sldId id="418" r:id="rId17"/>
    <p:sldId id="419" r:id="rId18"/>
    <p:sldId id="392" r:id="rId19"/>
    <p:sldId id="395" r:id="rId20"/>
    <p:sldId id="396" r:id="rId21"/>
    <p:sldId id="381" r:id="rId22"/>
    <p:sldId id="394" r:id="rId23"/>
    <p:sldId id="347" r:id="rId24"/>
    <p:sldId id="433" r:id="rId25"/>
    <p:sldId id="391" r:id="rId26"/>
    <p:sldId id="434" r:id="rId27"/>
    <p:sldId id="435" r:id="rId28"/>
    <p:sldId id="438" r:id="rId29"/>
    <p:sldId id="439" r:id="rId30"/>
    <p:sldId id="436" r:id="rId31"/>
    <p:sldId id="437" r:id="rId32"/>
    <p:sldId id="382" r:id="rId33"/>
    <p:sldId id="455" r:id="rId34"/>
    <p:sldId id="330" r:id="rId35"/>
    <p:sldId id="448" r:id="rId36"/>
  </p:sldIdLst>
  <p:sldSz cx="12192000" cy="6858000"/>
  <p:notesSz cx="6797675" cy="9926638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1935" userDrawn="1">
          <p15:clr>
            <a:srgbClr val="A4A3A4"/>
          </p15:clr>
        </p15:guide>
        <p15:guide id="3" pos="53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qz19" initials="z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8200F"/>
    <a:srgbClr val="D8D9D9"/>
    <a:srgbClr val="FF9900"/>
    <a:srgbClr val="339966"/>
    <a:srgbClr val="285E2E"/>
    <a:srgbClr val="070707"/>
    <a:srgbClr val="F9FBFA"/>
    <a:srgbClr val="EDEDE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3" autoAdjust="0"/>
    <p:restoredTop sz="95262" autoAdjust="0"/>
  </p:normalViewPr>
  <p:slideViewPr>
    <p:cSldViewPr snapToGrid="0" showGuides="1">
      <p:cViewPr varScale="1">
        <p:scale>
          <a:sx n="75" d="100"/>
          <a:sy n="75" d="100"/>
        </p:scale>
        <p:origin x="60" y="534"/>
      </p:cViewPr>
      <p:guideLst>
        <p:guide orient="horz" pos="2183"/>
        <p:guide pos="1935"/>
        <p:guide pos="53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A88E9F-9968-4BE1-A5FD-A33D17EAE37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EDFC0B4-14DE-480A-B19F-0961B3209457}">
      <dgm:prSet phldrT="[텍스트]" custT="1"/>
      <dgm:spPr/>
      <dgm:t>
        <a:bodyPr/>
        <a:lstStyle/>
        <a:p>
          <a:pPr latinLnBrk="1"/>
          <a:r>
            <a:rPr lang="ko-KR" altLang="en-US" sz="1200" b="1" dirty="0" err="1"/>
            <a:t>리프레쉬</a:t>
          </a:r>
          <a:endParaRPr lang="en-US" altLang="ko-KR" sz="1200" b="1" dirty="0"/>
        </a:p>
        <a:p>
          <a:pPr latinLnBrk="1"/>
          <a:r>
            <a:rPr lang="ko-KR" altLang="en-US" sz="1200" b="1" dirty="0"/>
            <a:t>효과</a:t>
          </a:r>
        </a:p>
      </dgm:t>
    </dgm:pt>
    <dgm:pt modelId="{1686545F-5F23-484B-B80E-620EE5372AC8}" type="parTrans" cxnId="{B8E68704-3D07-4872-ABD1-B5C6F3F43B85}">
      <dgm:prSet/>
      <dgm:spPr/>
      <dgm:t>
        <a:bodyPr/>
        <a:lstStyle/>
        <a:p>
          <a:pPr latinLnBrk="1"/>
          <a:endParaRPr lang="ko-KR" altLang="en-US" sz="1800" b="1">
            <a:solidFill>
              <a:schemeClr val="bg1"/>
            </a:solidFill>
          </a:endParaRPr>
        </a:p>
      </dgm:t>
    </dgm:pt>
    <dgm:pt modelId="{4BB21A42-408D-493C-8DC9-128218A79A09}" type="sibTrans" cxnId="{B8E68704-3D07-4872-ABD1-B5C6F3F43B85}">
      <dgm:prSet custT="1"/>
      <dgm:spPr/>
      <dgm:t>
        <a:bodyPr/>
        <a:lstStyle/>
        <a:p>
          <a:pPr latinLnBrk="1"/>
          <a:endParaRPr lang="ko-KR" altLang="en-US" sz="1000" b="1" dirty="0">
            <a:solidFill>
              <a:schemeClr val="bg1"/>
            </a:solidFill>
          </a:endParaRPr>
        </a:p>
      </dgm:t>
    </dgm:pt>
    <dgm:pt modelId="{6CB0699C-7A84-4C82-93A5-446EFFC4CB83}">
      <dgm:prSet phldrT="[텍스트]" custT="1"/>
      <dgm:spPr/>
      <dgm:t>
        <a:bodyPr/>
        <a:lstStyle/>
        <a:p>
          <a:pPr latinLnBrk="1"/>
          <a:r>
            <a:rPr lang="ko-KR" altLang="en-US" sz="1200" b="1" dirty="0">
              <a:latin typeface="나눔스퀘어" panose="020B0600000101010101" pitchFamily="50" charset="-127"/>
              <a:ea typeface="나눔스퀘어" panose="020B0600000101010101" pitchFamily="50" charset="-127"/>
            </a:rPr>
            <a:t>순환 촉진</a:t>
          </a:r>
        </a:p>
      </dgm:t>
    </dgm:pt>
    <dgm:pt modelId="{E04D71DF-5BAF-4384-9FC1-5F42AFC0FA77}" type="parTrans" cxnId="{0DF4D3BA-AB58-4B17-B6D7-AA4358716406}">
      <dgm:prSet/>
      <dgm:spPr/>
      <dgm:t>
        <a:bodyPr/>
        <a:lstStyle/>
        <a:p>
          <a:pPr latinLnBrk="1"/>
          <a:endParaRPr lang="ko-KR" altLang="en-US" sz="1800" b="1">
            <a:solidFill>
              <a:schemeClr val="bg1"/>
            </a:solidFill>
          </a:endParaRPr>
        </a:p>
      </dgm:t>
    </dgm:pt>
    <dgm:pt modelId="{896056B2-3444-4665-9FBB-4ED942032A1F}" type="sibTrans" cxnId="{0DF4D3BA-AB58-4B17-B6D7-AA4358716406}">
      <dgm:prSet custT="1"/>
      <dgm:spPr/>
      <dgm:t>
        <a:bodyPr/>
        <a:lstStyle/>
        <a:p>
          <a:pPr latinLnBrk="1"/>
          <a:endParaRPr lang="ko-KR" altLang="en-US" sz="1000" b="1" dirty="0">
            <a:solidFill>
              <a:schemeClr val="bg1"/>
            </a:solidFill>
          </a:endParaRPr>
        </a:p>
      </dgm:t>
    </dgm:pt>
    <dgm:pt modelId="{02A6DF7A-2757-45EC-BBC0-1259B5B8E82C}">
      <dgm:prSet custT="1"/>
      <dgm:spPr/>
      <dgm:t>
        <a:bodyPr/>
        <a:lstStyle/>
        <a:p>
          <a:pPr latinLnBrk="1"/>
          <a:r>
            <a:rPr lang="ko-KR" altLang="en-US" sz="1200" b="1" dirty="0"/>
            <a:t>에너지 </a:t>
          </a:r>
          <a:endParaRPr lang="en-US" altLang="ko-KR" sz="1200" b="1" dirty="0"/>
        </a:p>
        <a:p>
          <a:pPr latinLnBrk="1"/>
          <a:r>
            <a:rPr lang="ko-KR" altLang="en-US" sz="1200" b="1" dirty="0"/>
            <a:t>활성화</a:t>
          </a:r>
          <a:endParaRPr lang="en-US" altLang="ko-KR" sz="1200" b="1" dirty="0"/>
        </a:p>
      </dgm:t>
    </dgm:pt>
    <dgm:pt modelId="{B4673DE5-99DD-4411-91EB-30D2367054C4}" type="parTrans" cxnId="{AD043C5E-E020-443D-8B4A-E2FE6E9F8BCA}">
      <dgm:prSet/>
      <dgm:spPr/>
      <dgm:t>
        <a:bodyPr/>
        <a:lstStyle/>
        <a:p>
          <a:pPr latinLnBrk="1"/>
          <a:endParaRPr lang="ko-KR" altLang="en-US" sz="1800" b="1">
            <a:solidFill>
              <a:schemeClr val="bg1"/>
            </a:solidFill>
          </a:endParaRPr>
        </a:p>
      </dgm:t>
    </dgm:pt>
    <dgm:pt modelId="{5548F03B-65F2-4B81-B2F3-A007B3E04873}" type="sibTrans" cxnId="{AD043C5E-E020-443D-8B4A-E2FE6E9F8BCA}">
      <dgm:prSet custT="1"/>
      <dgm:spPr/>
      <dgm:t>
        <a:bodyPr/>
        <a:lstStyle/>
        <a:p>
          <a:pPr latinLnBrk="1"/>
          <a:endParaRPr lang="ko-KR" altLang="en-US" sz="1000" b="1" dirty="0">
            <a:solidFill>
              <a:schemeClr val="bg1"/>
            </a:solidFill>
          </a:endParaRPr>
        </a:p>
      </dgm:t>
    </dgm:pt>
    <dgm:pt modelId="{C5DBD4D8-EEFF-45BD-B772-464BBB378792}">
      <dgm:prSet custT="1"/>
      <dgm:spPr/>
      <dgm:t>
        <a:bodyPr/>
        <a:lstStyle/>
        <a:p>
          <a:pPr latinLnBrk="1"/>
          <a:r>
            <a:rPr lang="ko-KR" altLang="en-US" sz="1200" b="1" dirty="0"/>
            <a:t>회복 촉진</a:t>
          </a:r>
          <a:endParaRPr lang="en-US" altLang="ko-KR" sz="1200" b="1" dirty="0"/>
        </a:p>
      </dgm:t>
    </dgm:pt>
    <dgm:pt modelId="{AE270C28-FE76-4291-8AD2-E945EA44DF08}" type="parTrans" cxnId="{5B8EB18E-45CF-4E0D-99AE-901CCACE0684}">
      <dgm:prSet/>
      <dgm:spPr/>
      <dgm:t>
        <a:bodyPr/>
        <a:lstStyle/>
        <a:p>
          <a:pPr latinLnBrk="1"/>
          <a:endParaRPr lang="ko-KR" altLang="en-US" sz="1800" b="1">
            <a:solidFill>
              <a:schemeClr val="bg1"/>
            </a:solidFill>
          </a:endParaRPr>
        </a:p>
      </dgm:t>
    </dgm:pt>
    <dgm:pt modelId="{349D2541-75FF-4399-B01D-EABD45BAC106}" type="sibTrans" cxnId="{5B8EB18E-45CF-4E0D-99AE-901CCACE0684}">
      <dgm:prSet custT="1"/>
      <dgm:spPr/>
      <dgm:t>
        <a:bodyPr/>
        <a:lstStyle/>
        <a:p>
          <a:pPr latinLnBrk="1"/>
          <a:endParaRPr lang="ko-KR" altLang="en-US" sz="1000" b="1" dirty="0">
            <a:solidFill>
              <a:schemeClr val="bg1"/>
            </a:solidFill>
          </a:endParaRPr>
        </a:p>
      </dgm:t>
    </dgm:pt>
    <dgm:pt modelId="{FFC80618-229D-4953-B2F2-0E8048E9834B}">
      <dgm:prSet custT="1"/>
      <dgm:spPr/>
      <dgm:t>
        <a:bodyPr/>
        <a:lstStyle/>
        <a:p>
          <a:pPr latinLnBrk="1"/>
          <a:r>
            <a:rPr lang="ko-KR" altLang="en-US" sz="1200" b="1" dirty="0"/>
            <a:t>재생성</a:t>
          </a:r>
          <a:endParaRPr lang="en-US" altLang="ko-KR" sz="1200" b="1" dirty="0"/>
        </a:p>
        <a:p>
          <a:pPr latinLnBrk="1"/>
          <a:r>
            <a:rPr lang="ko-KR" altLang="en-US" sz="1200" b="1" dirty="0"/>
            <a:t>효과</a:t>
          </a:r>
          <a:endParaRPr lang="en-US" altLang="ko-KR" sz="1200" b="1" dirty="0"/>
        </a:p>
      </dgm:t>
    </dgm:pt>
    <dgm:pt modelId="{F8DCA07B-9ACC-4BEF-B3DA-650BF803A980}" type="parTrans" cxnId="{55A25C80-C18C-47CF-9B55-2AB9FFCB2FA2}">
      <dgm:prSet/>
      <dgm:spPr/>
      <dgm:t>
        <a:bodyPr/>
        <a:lstStyle/>
        <a:p>
          <a:pPr latinLnBrk="1"/>
          <a:endParaRPr lang="ko-KR" altLang="en-US" sz="1800" b="1">
            <a:solidFill>
              <a:schemeClr val="bg1"/>
            </a:solidFill>
          </a:endParaRPr>
        </a:p>
      </dgm:t>
    </dgm:pt>
    <dgm:pt modelId="{40DDAD19-6F4E-4208-BFDF-3C6A4E30FCEC}" type="sibTrans" cxnId="{55A25C80-C18C-47CF-9B55-2AB9FFCB2FA2}">
      <dgm:prSet custT="1"/>
      <dgm:spPr/>
      <dgm:t>
        <a:bodyPr/>
        <a:lstStyle/>
        <a:p>
          <a:pPr latinLnBrk="1"/>
          <a:endParaRPr lang="ko-KR" altLang="en-US" sz="1000" b="1" dirty="0">
            <a:solidFill>
              <a:schemeClr val="bg1"/>
            </a:solidFill>
          </a:endParaRPr>
        </a:p>
      </dgm:t>
    </dgm:pt>
    <dgm:pt modelId="{41EF2A82-3FB2-4F95-94B6-29377A2C2338}">
      <dgm:prSet custT="1"/>
      <dgm:spPr/>
      <dgm:t>
        <a:bodyPr/>
        <a:lstStyle/>
        <a:p>
          <a:pPr latinLnBrk="1"/>
          <a:r>
            <a:rPr lang="ko-KR" altLang="en-US" sz="1200" b="1" dirty="0"/>
            <a:t>스트레스 </a:t>
          </a:r>
          <a:endParaRPr lang="en-US" altLang="ko-KR" sz="1200" b="1" dirty="0"/>
        </a:p>
        <a:p>
          <a:pPr latinLnBrk="1"/>
          <a:r>
            <a:rPr lang="ko-KR" altLang="en-US" sz="1200" b="1" dirty="0"/>
            <a:t>완화  </a:t>
          </a:r>
          <a:endParaRPr lang="en-US" altLang="ko-KR" sz="1200" b="1" dirty="0"/>
        </a:p>
      </dgm:t>
    </dgm:pt>
    <dgm:pt modelId="{887FCFC0-DFD3-42D4-BC7A-909938A0334D}" type="parTrans" cxnId="{9BF2FBCB-1B8F-4EA2-9A29-7D8AE66764AD}">
      <dgm:prSet/>
      <dgm:spPr/>
      <dgm:t>
        <a:bodyPr/>
        <a:lstStyle/>
        <a:p>
          <a:pPr latinLnBrk="1"/>
          <a:endParaRPr lang="ko-KR" altLang="en-US" sz="1800" b="1">
            <a:solidFill>
              <a:schemeClr val="bg1"/>
            </a:solidFill>
          </a:endParaRPr>
        </a:p>
      </dgm:t>
    </dgm:pt>
    <dgm:pt modelId="{6E265B1C-B50B-43A4-A3F6-E1A84A2AB0A7}" type="sibTrans" cxnId="{9BF2FBCB-1B8F-4EA2-9A29-7D8AE66764AD}">
      <dgm:prSet custT="1"/>
      <dgm:spPr/>
      <dgm:t>
        <a:bodyPr/>
        <a:lstStyle/>
        <a:p>
          <a:pPr latinLnBrk="1"/>
          <a:endParaRPr lang="ko-KR" altLang="en-US" sz="1000" b="1" dirty="0">
            <a:solidFill>
              <a:schemeClr val="bg1"/>
            </a:solidFill>
          </a:endParaRPr>
        </a:p>
      </dgm:t>
    </dgm:pt>
    <dgm:pt modelId="{B8EDBAC3-9B0F-48D4-B04C-4A06E5782FA3}">
      <dgm:prSet custT="1"/>
      <dgm:spPr/>
      <dgm:t>
        <a:bodyPr/>
        <a:lstStyle/>
        <a:p>
          <a:pPr latinLnBrk="1"/>
          <a:r>
            <a:rPr lang="ko-KR" altLang="en-US" sz="1200" b="1" dirty="0"/>
            <a:t>수면 향상</a:t>
          </a:r>
          <a:endParaRPr lang="en-US" altLang="ko-KR" sz="1200" b="1" dirty="0"/>
        </a:p>
      </dgm:t>
    </dgm:pt>
    <dgm:pt modelId="{520CD17C-3AD5-4230-B2B8-483701DD8F6A}" type="parTrans" cxnId="{8B846C38-4804-44FB-82D3-3941AA29277D}">
      <dgm:prSet/>
      <dgm:spPr/>
      <dgm:t>
        <a:bodyPr/>
        <a:lstStyle/>
        <a:p>
          <a:pPr latinLnBrk="1"/>
          <a:endParaRPr lang="ko-KR" altLang="en-US" sz="1800" b="1">
            <a:solidFill>
              <a:schemeClr val="bg1"/>
            </a:solidFill>
          </a:endParaRPr>
        </a:p>
      </dgm:t>
    </dgm:pt>
    <dgm:pt modelId="{8669D3F0-1B84-4743-AE8C-912410FB59AD}" type="sibTrans" cxnId="{8B846C38-4804-44FB-82D3-3941AA29277D}">
      <dgm:prSet custT="1"/>
      <dgm:spPr/>
      <dgm:t>
        <a:bodyPr/>
        <a:lstStyle/>
        <a:p>
          <a:pPr latinLnBrk="1"/>
          <a:endParaRPr lang="ko-KR" altLang="en-US" sz="1000" b="1" dirty="0">
            <a:solidFill>
              <a:schemeClr val="bg1"/>
            </a:solidFill>
          </a:endParaRPr>
        </a:p>
      </dgm:t>
    </dgm:pt>
    <dgm:pt modelId="{A06AF8EB-DA43-40EE-B856-0CE1865857E6}" type="pres">
      <dgm:prSet presAssocID="{39A88E9F-9968-4BE1-A5FD-A33D17EAE373}" presName="cycle" presStyleCnt="0">
        <dgm:presLayoutVars>
          <dgm:dir/>
          <dgm:resizeHandles val="exact"/>
        </dgm:presLayoutVars>
      </dgm:prSet>
      <dgm:spPr/>
    </dgm:pt>
    <dgm:pt modelId="{1A576481-3D55-4D9B-8B77-4576AD2DD842}" type="pres">
      <dgm:prSet presAssocID="{02A6DF7A-2757-45EC-BBC0-1259B5B8E82C}" presName="node" presStyleLbl="node1" presStyleIdx="0" presStyleCnt="7">
        <dgm:presLayoutVars>
          <dgm:bulletEnabled val="1"/>
        </dgm:presLayoutVars>
      </dgm:prSet>
      <dgm:spPr/>
    </dgm:pt>
    <dgm:pt modelId="{B1DF040D-0478-44F5-B33C-85A649B13780}" type="pres">
      <dgm:prSet presAssocID="{5548F03B-65F2-4B81-B2F3-A007B3E04873}" presName="sibTrans" presStyleLbl="sibTrans2D1" presStyleIdx="0" presStyleCnt="7"/>
      <dgm:spPr/>
    </dgm:pt>
    <dgm:pt modelId="{B8265AFE-7132-41F1-B009-E1869524DAA6}" type="pres">
      <dgm:prSet presAssocID="{5548F03B-65F2-4B81-B2F3-A007B3E04873}" presName="connectorText" presStyleLbl="sibTrans2D1" presStyleIdx="0" presStyleCnt="7"/>
      <dgm:spPr/>
    </dgm:pt>
    <dgm:pt modelId="{425B5988-83BE-4FA8-92CC-AE30D111634A}" type="pres">
      <dgm:prSet presAssocID="{C5DBD4D8-EEFF-45BD-B772-464BBB378792}" presName="node" presStyleLbl="node1" presStyleIdx="1" presStyleCnt="7">
        <dgm:presLayoutVars>
          <dgm:bulletEnabled val="1"/>
        </dgm:presLayoutVars>
      </dgm:prSet>
      <dgm:spPr/>
    </dgm:pt>
    <dgm:pt modelId="{3A38FD3E-66DE-460B-9CA4-52D9826FC6E9}" type="pres">
      <dgm:prSet presAssocID="{349D2541-75FF-4399-B01D-EABD45BAC106}" presName="sibTrans" presStyleLbl="sibTrans2D1" presStyleIdx="1" presStyleCnt="7"/>
      <dgm:spPr/>
    </dgm:pt>
    <dgm:pt modelId="{5848A74D-12AD-4B55-890A-FF7CD26BF3B2}" type="pres">
      <dgm:prSet presAssocID="{349D2541-75FF-4399-B01D-EABD45BAC106}" presName="connectorText" presStyleLbl="sibTrans2D1" presStyleIdx="1" presStyleCnt="7"/>
      <dgm:spPr/>
    </dgm:pt>
    <dgm:pt modelId="{E1B76AF9-1AB8-403E-B142-E7F19676812B}" type="pres">
      <dgm:prSet presAssocID="{FFC80618-229D-4953-B2F2-0E8048E9834B}" presName="node" presStyleLbl="node1" presStyleIdx="2" presStyleCnt="7">
        <dgm:presLayoutVars>
          <dgm:bulletEnabled val="1"/>
        </dgm:presLayoutVars>
      </dgm:prSet>
      <dgm:spPr/>
    </dgm:pt>
    <dgm:pt modelId="{727E4DF3-263E-4C5B-809B-53EEFC53ED18}" type="pres">
      <dgm:prSet presAssocID="{40DDAD19-6F4E-4208-BFDF-3C6A4E30FCEC}" presName="sibTrans" presStyleLbl="sibTrans2D1" presStyleIdx="2" presStyleCnt="7"/>
      <dgm:spPr/>
    </dgm:pt>
    <dgm:pt modelId="{BC005032-CDC6-4766-90F9-DE23F4E24B24}" type="pres">
      <dgm:prSet presAssocID="{40DDAD19-6F4E-4208-BFDF-3C6A4E30FCEC}" presName="connectorText" presStyleLbl="sibTrans2D1" presStyleIdx="2" presStyleCnt="7"/>
      <dgm:spPr/>
    </dgm:pt>
    <dgm:pt modelId="{C364AAC0-456E-4BD6-ABE1-8F1CC376FBAE}" type="pres">
      <dgm:prSet presAssocID="{41EF2A82-3FB2-4F95-94B6-29377A2C2338}" presName="node" presStyleLbl="node1" presStyleIdx="3" presStyleCnt="7">
        <dgm:presLayoutVars>
          <dgm:bulletEnabled val="1"/>
        </dgm:presLayoutVars>
      </dgm:prSet>
      <dgm:spPr/>
    </dgm:pt>
    <dgm:pt modelId="{6F529C6D-C6F6-4070-AFF4-40266E659866}" type="pres">
      <dgm:prSet presAssocID="{6E265B1C-B50B-43A4-A3F6-E1A84A2AB0A7}" presName="sibTrans" presStyleLbl="sibTrans2D1" presStyleIdx="3" presStyleCnt="7"/>
      <dgm:spPr/>
    </dgm:pt>
    <dgm:pt modelId="{8C179D68-8DE1-4827-8BA5-68E568765D20}" type="pres">
      <dgm:prSet presAssocID="{6E265B1C-B50B-43A4-A3F6-E1A84A2AB0A7}" presName="connectorText" presStyleLbl="sibTrans2D1" presStyleIdx="3" presStyleCnt="7"/>
      <dgm:spPr/>
    </dgm:pt>
    <dgm:pt modelId="{F7927C4F-6BA5-4AB1-9B69-854504D420FB}" type="pres">
      <dgm:prSet presAssocID="{B8EDBAC3-9B0F-48D4-B04C-4A06E5782FA3}" presName="node" presStyleLbl="node1" presStyleIdx="4" presStyleCnt="7">
        <dgm:presLayoutVars>
          <dgm:bulletEnabled val="1"/>
        </dgm:presLayoutVars>
      </dgm:prSet>
      <dgm:spPr/>
    </dgm:pt>
    <dgm:pt modelId="{E6FAFE4E-E18D-4AF2-AB09-68B203746E52}" type="pres">
      <dgm:prSet presAssocID="{8669D3F0-1B84-4743-AE8C-912410FB59AD}" presName="sibTrans" presStyleLbl="sibTrans2D1" presStyleIdx="4" presStyleCnt="7"/>
      <dgm:spPr/>
    </dgm:pt>
    <dgm:pt modelId="{C8E15521-1237-4051-8993-5021D752D8A0}" type="pres">
      <dgm:prSet presAssocID="{8669D3F0-1B84-4743-AE8C-912410FB59AD}" presName="connectorText" presStyleLbl="sibTrans2D1" presStyleIdx="4" presStyleCnt="7"/>
      <dgm:spPr/>
    </dgm:pt>
    <dgm:pt modelId="{E15B8225-DE77-4E05-B01C-E23A05B5E3C7}" type="pres">
      <dgm:prSet presAssocID="{1EDFC0B4-14DE-480A-B19F-0961B3209457}" presName="node" presStyleLbl="node1" presStyleIdx="5" presStyleCnt="7">
        <dgm:presLayoutVars>
          <dgm:bulletEnabled val="1"/>
        </dgm:presLayoutVars>
      </dgm:prSet>
      <dgm:spPr/>
    </dgm:pt>
    <dgm:pt modelId="{A20EF53F-7A90-45E7-8BE4-BBFFCBD05C1E}" type="pres">
      <dgm:prSet presAssocID="{4BB21A42-408D-493C-8DC9-128218A79A09}" presName="sibTrans" presStyleLbl="sibTrans2D1" presStyleIdx="5" presStyleCnt="7"/>
      <dgm:spPr/>
    </dgm:pt>
    <dgm:pt modelId="{BB107F5C-3DBB-4D6F-B307-2D86AD0C8325}" type="pres">
      <dgm:prSet presAssocID="{4BB21A42-408D-493C-8DC9-128218A79A09}" presName="connectorText" presStyleLbl="sibTrans2D1" presStyleIdx="5" presStyleCnt="7"/>
      <dgm:spPr/>
    </dgm:pt>
    <dgm:pt modelId="{9A83095B-4F37-482E-9622-399407AF21E6}" type="pres">
      <dgm:prSet presAssocID="{6CB0699C-7A84-4C82-93A5-446EFFC4CB83}" presName="node" presStyleLbl="node1" presStyleIdx="6" presStyleCnt="7">
        <dgm:presLayoutVars>
          <dgm:bulletEnabled val="1"/>
        </dgm:presLayoutVars>
      </dgm:prSet>
      <dgm:spPr/>
    </dgm:pt>
    <dgm:pt modelId="{ADA3E86E-E0DF-47C1-9600-2DB3B541CE99}" type="pres">
      <dgm:prSet presAssocID="{896056B2-3444-4665-9FBB-4ED942032A1F}" presName="sibTrans" presStyleLbl="sibTrans2D1" presStyleIdx="6" presStyleCnt="7"/>
      <dgm:spPr/>
    </dgm:pt>
    <dgm:pt modelId="{5FCB07BA-7A0E-4B8A-BEC4-85EBD0340A59}" type="pres">
      <dgm:prSet presAssocID="{896056B2-3444-4665-9FBB-4ED942032A1F}" presName="connectorText" presStyleLbl="sibTrans2D1" presStyleIdx="6" presStyleCnt="7"/>
      <dgm:spPr/>
    </dgm:pt>
  </dgm:ptLst>
  <dgm:cxnLst>
    <dgm:cxn modelId="{0D86D800-785B-4700-A874-5ECF47F4D9C7}" type="presOf" srcId="{6CB0699C-7A84-4C82-93A5-446EFFC4CB83}" destId="{9A83095B-4F37-482E-9622-399407AF21E6}" srcOrd="0" destOrd="0" presId="urn:microsoft.com/office/officeart/2005/8/layout/cycle2"/>
    <dgm:cxn modelId="{B8E68704-3D07-4872-ABD1-B5C6F3F43B85}" srcId="{39A88E9F-9968-4BE1-A5FD-A33D17EAE373}" destId="{1EDFC0B4-14DE-480A-B19F-0961B3209457}" srcOrd="5" destOrd="0" parTransId="{1686545F-5F23-484B-B80E-620EE5372AC8}" sibTransId="{4BB21A42-408D-493C-8DC9-128218A79A09}"/>
    <dgm:cxn modelId="{83AC1C36-B2E2-4215-B97E-F8FAA9EF62BC}" type="presOf" srcId="{40DDAD19-6F4E-4208-BFDF-3C6A4E30FCEC}" destId="{BC005032-CDC6-4766-90F9-DE23F4E24B24}" srcOrd="1" destOrd="0" presId="urn:microsoft.com/office/officeart/2005/8/layout/cycle2"/>
    <dgm:cxn modelId="{8B846C38-4804-44FB-82D3-3941AA29277D}" srcId="{39A88E9F-9968-4BE1-A5FD-A33D17EAE373}" destId="{B8EDBAC3-9B0F-48D4-B04C-4A06E5782FA3}" srcOrd="4" destOrd="0" parTransId="{520CD17C-3AD5-4230-B2B8-483701DD8F6A}" sibTransId="{8669D3F0-1B84-4743-AE8C-912410FB59AD}"/>
    <dgm:cxn modelId="{EE9C4C3F-0C71-49A7-BCDB-F9BD376258C3}" type="presOf" srcId="{1EDFC0B4-14DE-480A-B19F-0961B3209457}" destId="{E15B8225-DE77-4E05-B01C-E23A05B5E3C7}" srcOrd="0" destOrd="0" presId="urn:microsoft.com/office/officeart/2005/8/layout/cycle2"/>
    <dgm:cxn modelId="{AD043C5E-E020-443D-8B4A-E2FE6E9F8BCA}" srcId="{39A88E9F-9968-4BE1-A5FD-A33D17EAE373}" destId="{02A6DF7A-2757-45EC-BBC0-1259B5B8E82C}" srcOrd="0" destOrd="0" parTransId="{B4673DE5-99DD-4411-91EB-30D2367054C4}" sibTransId="{5548F03B-65F2-4B81-B2F3-A007B3E04873}"/>
    <dgm:cxn modelId="{0F197A73-5341-466F-9365-DFFFE295F1CC}" type="presOf" srcId="{4BB21A42-408D-493C-8DC9-128218A79A09}" destId="{A20EF53F-7A90-45E7-8BE4-BBFFCBD05C1E}" srcOrd="0" destOrd="0" presId="urn:microsoft.com/office/officeart/2005/8/layout/cycle2"/>
    <dgm:cxn modelId="{55A25C80-C18C-47CF-9B55-2AB9FFCB2FA2}" srcId="{39A88E9F-9968-4BE1-A5FD-A33D17EAE373}" destId="{FFC80618-229D-4953-B2F2-0E8048E9834B}" srcOrd="2" destOrd="0" parTransId="{F8DCA07B-9ACC-4BEF-B3DA-650BF803A980}" sibTransId="{40DDAD19-6F4E-4208-BFDF-3C6A4E30FCEC}"/>
    <dgm:cxn modelId="{CB72B983-8294-4039-8549-C8B9AE0E280E}" type="presOf" srcId="{39A88E9F-9968-4BE1-A5FD-A33D17EAE373}" destId="{A06AF8EB-DA43-40EE-B856-0CE1865857E6}" srcOrd="0" destOrd="0" presId="urn:microsoft.com/office/officeart/2005/8/layout/cycle2"/>
    <dgm:cxn modelId="{6CBB5E8A-3B12-4AF8-A6BF-365899B2813F}" type="presOf" srcId="{8669D3F0-1B84-4743-AE8C-912410FB59AD}" destId="{C8E15521-1237-4051-8993-5021D752D8A0}" srcOrd="1" destOrd="0" presId="urn:microsoft.com/office/officeart/2005/8/layout/cycle2"/>
    <dgm:cxn modelId="{C9E6DC8A-9F0E-48AE-8136-0545228B3845}" type="presOf" srcId="{896056B2-3444-4665-9FBB-4ED942032A1F}" destId="{5FCB07BA-7A0E-4B8A-BEC4-85EBD0340A59}" srcOrd="1" destOrd="0" presId="urn:microsoft.com/office/officeart/2005/8/layout/cycle2"/>
    <dgm:cxn modelId="{5B8EB18E-45CF-4E0D-99AE-901CCACE0684}" srcId="{39A88E9F-9968-4BE1-A5FD-A33D17EAE373}" destId="{C5DBD4D8-EEFF-45BD-B772-464BBB378792}" srcOrd="1" destOrd="0" parTransId="{AE270C28-FE76-4291-8AD2-E945EA44DF08}" sibTransId="{349D2541-75FF-4399-B01D-EABD45BAC106}"/>
    <dgm:cxn modelId="{6A7AE890-CC34-48C0-B2E2-74DC7F9C9FAF}" type="presOf" srcId="{C5DBD4D8-EEFF-45BD-B772-464BBB378792}" destId="{425B5988-83BE-4FA8-92CC-AE30D111634A}" srcOrd="0" destOrd="0" presId="urn:microsoft.com/office/officeart/2005/8/layout/cycle2"/>
    <dgm:cxn modelId="{6AC78EA1-60F9-40DE-B563-ED3548EC8483}" type="presOf" srcId="{349D2541-75FF-4399-B01D-EABD45BAC106}" destId="{3A38FD3E-66DE-460B-9CA4-52D9826FC6E9}" srcOrd="0" destOrd="0" presId="urn:microsoft.com/office/officeart/2005/8/layout/cycle2"/>
    <dgm:cxn modelId="{154384A6-3307-4F70-8A8B-59DC0C41DA58}" type="presOf" srcId="{349D2541-75FF-4399-B01D-EABD45BAC106}" destId="{5848A74D-12AD-4B55-890A-FF7CD26BF3B2}" srcOrd="1" destOrd="0" presId="urn:microsoft.com/office/officeart/2005/8/layout/cycle2"/>
    <dgm:cxn modelId="{0E9FFAB0-2DEF-4816-B72B-502171F7B4BC}" type="presOf" srcId="{896056B2-3444-4665-9FBB-4ED942032A1F}" destId="{ADA3E86E-E0DF-47C1-9600-2DB3B541CE99}" srcOrd="0" destOrd="0" presId="urn:microsoft.com/office/officeart/2005/8/layout/cycle2"/>
    <dgm:cxn modelId="{29F71AB4-3712-4688-8B9D-7BCEC7BB3554}" type="presOf" srcId="{41EF2A82-3FB2-4F95-94B6-29377A2C2338}" destId="{C364AAC0-456E-4BD6-ABE1-8F1CC376FBAE}" srcOrd="0" destOrd="0" presId="urn:microsoft.com/office/officeart/2005/8/layout/cycle2"/>
    <dgm:cxn modelId="{2A916BB9-3513-4BA4-922F-D7A39B86E749}" type="presOf" srcId="{8669D3F0-1B84-4743-AE8C-912410FB59AD}" destId="{E6FAFE4E-E18D-4AF2-AB09-68B203746E52}" srcOrd="0" destOrd="0" presId="urn:microsoft.com/office/officeart/2005/8/layout/cycle2"/>
    <dgm:cxn modelId="{0DF4D3BA-AB58-4B17-B6D7-AA4358716406}" srcId="{39A88E9F-9968-4BE1-A5FD-A33D17EAE373}" destId="{6CB0699C-7A84-4C82-93A5-446EFFC4CB83}" srcOrd="6" destOrd="0" parTransId="{E04D71DF-5BAF-4384-9FC1-5F42AFC0FA77}" sibTransId="{896056B2-3444-4665-9FBB-4ED942032A1F}"/>
    <dgm:cxn modelId="{AE5DBCBB-93CF-490E-8920-B699D8443128}" type="presOf" srcId="{40DDAD19-6F4E-4208-BFDF-3C6A4E30FCEC}" destId="{727E4DF3-263E-4C5B-809B-53EEFC53ED18}" srcOrd="0" destOrd="0" presId="urn:microsoft.com/office/officeart/2005/8/layout/cycle2"/>
    <dgm:cxn modelId="{A8E059BE-67B6-463E-AD53-6E1F39DCB65B}" type="presOf" srcId="{FFC80618-229D-4953-B2F2-0E8048E9834B}" destId="{E1B76AF9-1AB8-403E-B142-E7F19676812B}" srcOrd="0" destOrd="0" presId="urn:microsoft.com/office/officeart/2005/8/layout/cycle2"/>
    <dgm:cxn modelId="{9819A7C0-85FB-40D7-B86C-BF0A0FAC9CFC}" type="presOf" srcId="{6E265B1C-B50B-43A4-A3F6-E1A84A2AB0A7}" destId="{6F529C6D-C6F6-4070-AFF4-40266E659866}" srcOrd="0" destOrd="0" presId="urn:microsoft.com/office/officeart/2005/8/layout/cycle2"/>
    <dgm:cxn modelId="{47B57AC2-8767-49E8-90B7-BAA7BA690DBF}" type="presOf" srcId="{B8EDBAC3-9B0F-48D4-B04C-4A06E5782FA3}" destId="{F7927C4F-6BA5-4AB1-9B69-854504D420FB}" srcOrd="0" destOrd="0" presId="urn:microsoft.com/office/officeart/2005/8/layout/cycle2"/>
    <dgm:cxn modelId="{AB49D4C9-A423-409A-B9B7-541F85E42D40}" type="presOf" srcId="{5548F03B-65F2-4B81-B2F3-A007B3E04873}" destId="{B1DF040D-0478-44F5-B33C-85A649B13780}" srcOrd="0" destOrd="0" presId="urn:microsoft.com/office/officeart/2005/8/layout/cycle2"/>
    <dgm:cxn modelId="{D95F7BCA-FE5D-443A-91CC-585A15645B9D}" type="presOf" srcId="{4BB21A42-408D-493C-8DC9-128218A79A09}" destId="{BB107F5C-3DBB-4D6F-B307-2D86AD0C8325}" srcOrd="1" destOrd="0" presId="urn:microsoft.com/office/officeart/2005/8/layout/cycle2"/>
    <dgm:cxn modelId="{9BF2FBCB-1B8F-4EA2-9A29-7D8AE66764AD}" srcId="{39A88E9F-9968-4BE1-A5FD-A33D17EAE373}" destId="{41EF2A82-3FB2-4F95-94B6-29377A2C2338}" srcOrd="3" destOrd="0" parTransId="{887FCFC0-DFD3-42D4-BC7A-909938A0334D}" sibTransId="{6E265B1C-B50B-43A4-A3F6-E1A84A2AB0A7}"/>
    <dgm:cxn modelId="{73A39EE7-DFE3-4C84-80B2-38A70F9455ED}" type="presOf" srcId="{6E265B1C-B50B-43A4-A3F6-E1A84A2AB0A7}" destId="{8C179D68-8DE1-4827-8BA5-68E568765D20}" srcOrd="1" destOrd="0" presId="urn:microsoft.com/office/officeart/2005/8/layout/cycle2"/>
    <dgm:cxn modelId="{D025A0ED-008B-4134-BDB1-222045EE97EB}" type="presOf" srcId="{02A6DF7A-2757-45EC-BBC0-1259B5B8E82C}" destId="{1A576481-3D55-4D9B-8B77-4576AD2DD842}" srcOrd="0" destOrd="0" presId="urn:microsoft.com/office/officeart/2005/8/layout/cycle2"/>
    <dgm:cxn modelId="{D646A8F0-BB46-4F04-BC83-D881F7A8E20C}" type="presOf" srcId="{5548F03B-65F2-4B81-B2F3-A007B3E04873}" destId="{B8265AFE-7132-41F1-B009-E1869524DAA6}" srcOrd="1" destOrd="0" presId="urn:microsoft.com/office/officeart/2005/8/layout/cycle2"/>
    <dgm:cxn modelId="{6FD29B0B-1BA0-4490-9540-AEBFA069FF9B}" type="presParOf" srcId="{A06AF8EB-DA43-40EE-B856-0CE1865857E6}" destId="{1A576481-3D55-4D9B-8B77-4576AD2DD842}" srcOrd="0" destOrd="0" presId="urn:microsoft.com/office/officeart/2005/8/layout/cycle2"/>
    <dgm:cxn modelId="{1D8442DB-89ED-4C98-A250-96A5D7D35A95}" type="presParOf" srcId="{A06AF8EB-DA43-40EE-B856-0CE1865857E6}" destId="{B1DF040D-0478-44F5-B33C-85A649B13780}" srcOrd="1" destOrd="0" presId="urn:microsoft.com/office/officeart/2005/8/layout/cycle2"/>
    <dgm:cxn modelId="{10059073-5009-4EA9-BE53-10F76F07E5C2}" type="presParOf" srcId="{B1DF040D-0478-44F5-B33C-85A649B13780}" destId="{B8265AFE-7132-41F1-B009-E1869524DAA6}" srcOrd="0" destOrd="0" presId="urn:microsoft.com/office/officeart/2005/8/layout/cycle2"/>
    <dgm:cxn modelId="{C99FFC67-1715-4AD4-8F54-B4933AFB7475}" type="presParOf" srcId="{A06AF8EB-DA43-40EE-B856-0CE1865857E6}" destId="{425B5988-83BE-4FA8-92CC-AE30D111634A}" srcOrd="2" destOrd="0" presId="urn:microsoft.com/office/officeart/2005/8/layout/cycle2"/>
    <dgm:cxn modelId="{C1CD23E6-5B89-43EB-B6F5-27785372796E}" type="presParOf" srcId="{A06AF8EB-DA43-40EE-B856-0CE1865857E6}" destId="{3A38FD3E-66DE-460B-9CA4-52D9826FC6E9}" srcOrd="3" destOrd="0" presId="urn:microsoft.com/office/officeart/2005/8/layout/cycle2"/>
    <dgm:cxn modelId="{852DA2A0-33A6-445D-8D8E-E886AC79AC28}" type="presParOf" srcId="{3A38FD3E-66DE-460B-9CA4-52D9826FC6E9}" destId="{5848A74D-12AD-4B55-890A-FF7CD26BF3B2}" srcOrd="0" destOrd="0" presId="urn:microsoft.com/office/officeart/2005/8/layout/cycle2"/>
    <dgm:cxn modelId="{13BD37A8-690D-4490-A0E6-AA02418D13A2}" type="presParOf" srcId="{A06AF8EB-DA43-40EE-B856-0CE1865857E6}" destId="{E1B76AF9-1AB8-403E-B142-E7F19676812B}" srcOrd="4" destOrd="0" presId="urn:microsoft.com/office/officeart/2005/8/layout/cycle2"/>
    <dgm:cxn modelId="{B821FDCC-374F-4ADF-9951-AF843EE4D0D4}" type="presParOf" srcId="{A06AF8EB-DA43-40EE-B856-0CE1865857E6}" destId="{727E4DF3-263E-4C5B-809B-53EEFC53ED18}" srcOrd="5" destOrd="0" presId="urn:microsoft.com/office/officeart/2005/8/layout/cycle2"/>
    <dgm:cxn modelId="{B5CAA8AA-7164-4013-B6A7-149A6AC56B58}" type="presParOf" srcId="{727E4DF3-263E-4C5B-809B-53EEFC53ED18}" destId="{BC005032-CDC6-4766-90F9-DE23F4E24B24}" srcOrd="0" destOrd="0" presId="urn:microsoft.com/office/officeart/2005/8/layout/cycle2"/>
    <dgm:cxn modelId="{9AA1760A-81F8-409D-9F0A-5CC858AEDCB3}" type="presParOf" srcId="{A06AF8EB-DA43-40EE-B856-0CE1865857E6}" destId="{C364AAC0-456E-4BD6-ABE1-8F1CC376FBAE}" srcOrd="6" destOrd="0" presId="urn:microsoft.com/office/officeart/2005/8/layout/cycle2"/>
    <dgm:cxn modelId="{0514B9E0-920C-4325-ACDB-2F3EA808BA5A}" type="presParOf" srcId="{A06AF8EB-DA43-40EE-B856-0CE1865857E6}" destId="{6F529C6D-C6F6-4070-AFF4-40266E659866}" srcOrd="7" destOrd="0" presId="urn:microsoft.com/office/officeart/2005/8/layout/cycle2"/>
    <dgm:cxn modelId="{0C8490D3-DDAF-4E3C-9F7A-424B5808EE29}" type="presParOf" srcId="{6F529C6D-C6F6-4070-AFF4-40266E659866}" destId="{8C179D68-8DE1-4827-8BA5-68E568765D20}" srcOrd="0" destOrd="0" presId="urn:microsoft.com/office/officeart/2005/8/layout/cycle2"/>
    <dgm:cxn modelId="{9BD33C3F-B347-4284-8B36-ECE0A926E345}" type="presParOf" srcId="{A06AF8EB-DA43-40EE-B856-0CE1865857E6}" destId="{F7927C4F-6BA5-4AB1-9B69-854504D420FB}" srcOrd="8" destOrd="0" presId="urn:microsoft.com/office/officeart/2005/8/layout/cycle2"/>
    <dgm:cxn modelId="{1583ED20-C0A5-48DB-98DC-39BDA4580A53}" type="presParOf" srcId="{A06AF8EB-DA43-40EE-B856-0CE1865857E6}" destId="{E6FAFE4E-E18D-4AF2-AB09-68B203746E52}" srcOrd="9" destOrd="0" presId="urn:microsoft.com/office/officeart/2005/8/layout/cycle2"/>
    <dgm:cxn modelId="{885D6999-00E3-4C5E-9CD2-CD8A191842EB}" type="presParOf" srcId="{E6FAFE4E-E18D-4AF2-AB09-68B203746E52}" destId="{C8E15521-1237-4051-8993-5021D752D8A0}" srcOrd="0" destOrd="0" presId="urn:microsoft.com/office/officeart/2005/8/layout/cycle2"/>
    <dgm:cxn modelId="{79ABDE1D-4A9C-46DF-825D-254299649451}" type="presParOf" srcId="{A06AF8EB-DA43-40EE-B856-0CE1865857E6}" destId="{E15B8225-DE77-4E05-B01C-E23A05B5E3C7}" srcOrd="10" destOrd="0" presId="urn:microsoft.com/office/officeart/2005/8/layout/cycle2"/>
    <dgm:cxn modelId="{8C1BEE9C-8C97-4E44-973A-37FF150A3E6F}" type="presParOf" srcId="{A06AF8EB-DA43-40EE-B856-0CE1865857E6}" destId="{A20EF53F-7A90-45E7-8BE4-BBFFCBD05C1E}" srcOrd="11" destOrd="0" presId="urn:microsoft.com/office/officeart/2005/8/layout/cycle2"/>
    <dgm:cxn modelId="{436F6CB1-1E09-461A-AA5C-E628D3D9EF7D}" type="presParOf" srcId="{A20EF53F-7A90-45E7-8BE4-BBFFCBD05C1E}" destId="{BB107F5C-3DBB-4D6F-B307-2D86AD0C8325}" srcOrd="0" destOrd="0" presId="urn:microsoft.com/office/officeart/2005/8/layout/cycle2"/>
    <dgm:cxn modelId="{4AC4FCB0-ADAD-48B5-ABD6-456A111CE1FB}" type="presParOf" srcId="{A06AF8EB-DA43-40EE-B856-0CE1865857E6}" destId="{9A83095B-4F37-482E-9622-399407AF21E6}" srcOrd="12" destOrd="0" presId="urn:microsoft.com/office/officeart/2005/8/layout/cycle2"/>
    <dgm:cxn modelId="{2CE9C212-691E-4296-BCCB-7DD543427868}" type="presParOf" srcId="{A06AF8EB-DA43-40EE-B856-0CE1865857E6}" destId="{ADA3E86E-E0DF-47C1-9600-2DB3B541CE99}" srcOrd="13" destOrd="0" presId="urn:microsoft.com/office/officeart/2005/8/layout/cycle2"/>
    <dgm:cxn modelId="{3A507270-4EBB-48C9-8AE6-1F66F9B214DC}" type="presParOf" srcId="{ADA3E86E-E0DF-47C1-9600-2DB3B541CE99}" destId="{5FCB07BA-7A0E-4B8A-BEC4-85EBD0340A5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76481-3D55-4D9B-8B77-4576AD2DD842}">
      <dsp:nvSpPr>
        <dsp:cNvPr id="0" name=""/>
        <dsp:cNvSpPr/>
      </dsp:nvSpPr>
      <dsp:spPr>
        <a:xfrm>
          <a:off x="3293089" y="64"/>
          <a:ext cx="1161376" cy="1161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에너지 </a:t>
          </a:r>
          <a:endParaRPr lang="en-US" altLang="ko-KR" sz="1200" b="1" kern="1200" dirty="0"/>
        </a:p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활성화</a:t>
          </a:r>
          <a:endParaRPr lang="en-US" altLang="ko-KR" sz="1200" b="1" kern="1200" dirty="0"/>
        </a:p>
      </dsp:txBody>
      <dsp:txXfrm>
        <a:off x="3463169" y="170144"/>
        <a:ext cx="821216" cy="821216"/>
      </dsp:txXfrm>
    </dsp:sp>
    <dsp:sp modelId="{B1DF040D-0478-44F5-B33C-85A649B13780}">
      <dsp:nvSpPr>
        <dsp:cNvPr id="0" name=""/>
        <dsp:cNvSpPr/>
      </dsp:nvSpPr>
      <dsp:spPr>
        <a:xfrm rot="1542857">
          <a:off x="4496904" y="759021"/>
          <a:ext cx="308022" cy="3919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b="1" kern="1200" dirty="0">
            <a:solidFill>
              <a:schemeClr val="bg1"/>
            </a:solidFill>
          </a:endParaRPr>
        </a:p>
      </dsp:txBody>
      <dsp:txXfrm>
        <a:off x="4501480" y="817367"/>
        <a:ext cx="215615" cy="235178"/>
      </dsp:txXfrm>
    </dsp:sp>
    <dsp:sp modelId="{425B5988-83BE-4FA8-92CC-AE30D111634A}">
      <dsp:nvSpPr>
        <dsp:cNvPr id="0" name=""/>
        <dsp:cNvSpPr/>
      </dsp:nvSpPr>
      <dsp:spPr>
        <a:xfrm>
          <a:off x="4863074" y="756129"/>
          <a:ext cx="1161376" cy="1161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회복 촉진</a:t>
          </a:r>
          <a:endParaRPr lang="en-US" altLang="ko-KR" sz="1200" b="1" kern="1200" dirty="0"/>
        </a:p>
      </dsp:txBody>
      <dsp:txXfrm>
        <a:off x="5033154" y="926209"/>
        <a:ext cx="821216" cy="821216"/>
      </dsp:txXfrm>
    </dsp:sp>
    <dsp:sp modelId="{3A38FD3E-66DE-460B-9CA4-52D9826FC6E9}">
      <dsp:nvSpPr>
        <dsp:cNvPr id="0" name=""/>
        <dsp:cNvSpPr/>
      </dsp:nvSpPr>
      <dsp:spPr>
        <a:xfrm rot="4628571">
          <a:off x="5481688" y="1981768"/>
          <a:ext cx="308022" cy="3919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b="1" kern="1200" dirty="0">
            <a:solidFill>
              <a:schemeClr val="bg1"/>
            </a:solidFill>
          </a:endParaRPr>
        </a:p>
      </dsp:txBody>
      <dsp:txXfrm>
        <a:off x="5517610" y="2015116"/>
        <a:ext cx="215615" cy="235178"/>
      </dsp:txXfrm>
    </dsp:sp>
    <dsp:sp modelId="{E1B76AF9-1AB8-403E-B142-E7F19676812B}">
      <dsp:nvSpPr>
        <dsp:cNvPr id="0" name=""/>
        <dsp:cNvSpPr/>
      </dsp:nvSpPr>
      <dsp:spPr>
        <a:xfrm>
          <a:off x="5250828" y="2454992"/>
          <a:ext cx="1161376" cy="1161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재생성</a:t>
          </a:r>
          <a:endParaRPr lang="en-US" altLang="ko-KR" sz="1200" b="1" kern="1200" dirty="0"/>
        </a:p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효과</a:t>
          </a:r>
          <a:endParaRPr lang="en-US" altLang="ko-KR" sz="1200" b="1" kern="1200" dirty="0"/>
        </a:p>
      </dsp:txBody>
      <dsp:txXfrm>
        <a:off x="5420908" y="2625072"/>
        <a:ext cx="821216" cy="821216"/>
      </dsp:txXfrm>
    </dsp:sp>
    <dsp:sp modelId="{727E4DF3-263E-4C5B-809B-53EEFC53ED18}">
      <dsp:nvSpPr>
        <dsp:cNvPr id="0" name=""/>
        <dsp:cNvSpPr/>
      </dsp:nvSpPr>
      <dsp:spPr>
        <a:xfrm rot="7714286">
          <a:off x="5139709" y="3514073"/>
          <a:ext cx="308022" cy="3919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b="1" kern="1200" dirty="0">
            <a:solidFill>
              <a:schemeClr val="bg1"/>
            </a:solidFill>
          </a:endParaRPr>
        </a:p>
      </dsp:txBody>
      <dsp:txXfrm rot="10800000">
        <a:off x="5214720" y="3556343"/>
        <a:ext cx="215615" cy="235178"/>
      </dsp:txXfrm>
    </dsp:sp>
    <dsp:sp modelId="{C364AAC0-456E-4BD6-ABE1-8F1CC376FBAE}">
      <dsp:nvSpPr>
        <dsp:cNvPr id="0" name=""/>
        <dsp:cNvSpPr/>
      </dsp:nvSpPr>
      <dsp:spPr>
        <a:xfrm>
          <a:off x="4164365" y="3817374"/>
          <a:ext cx="1161376" cy="1161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스트레스 </a:t>
          </a:r>
          <a:endParaRPr lang="en-US" altLang="ko-KR" sz="1200" b="1" kern="1200" dirty="0"/>
        </a:p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완화  </a:t>
          </a:r>
          <a:endParaRPr lang="en-US" altLang="ko-KR" sz="1200" b="1" kern="1200" dirty="0"/>
        </a:p>
      </dsp:txBody>
      <dsp:txXfrm>
        <a:off x="4334445" y="3987454"/>
        <a:ext cx="821216" cy="821216"/>
      </dsp:txXfrm>
    </dsp:sp>
    <dsp:sp modelId="{6F529C6D-C6F6-4070-AFF4-40266E659866}">
      <dsp:nvSpPr>
        <dsp:cNvPr id="0" name=""/>
        <dsp:cNvSpPr/>
      </dsp:nvSpPr>
      <dsp:spPr>
        <a:xfrm rot="10800000">
          <a:off x="3728484" y="4202080"/>
          <a:ext cx="308022" cy="3919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b="1" kern="1200" dirty="0">
            <a:solidFill>
              <a:schemeClr val="bg1"/>
            </a:solidFill>
          </a:endParaRPr>
        </a:p>
      </dsp:txBody>
      <dsp:txXfrm rot="10800000">
        <a:off x="3820891" y="4280473"/>
        <a:ext cx="215615" cy="235178"/>
      </dsp:txXfrm>
    </dsp:sp>
    <dsp:sp modelId="{F7927C4F-6BA5-4AB1-9B69-854504D420FB}">
      <dsp:nvSpPr>
        <dsp:cNvPr id="0" name=""/>
        <dsp:cNvSpPr/>
      </dsp:nvSpPr>
      <dsp:spPr>
        <a:xfrm>
          <a:off x="2421813" y="3817374"/>
          <a:ext cx="1161376" cy="1161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수면 향상</a:t>
          </a:r>
          <a:endParaRPr lang="en-US" altLang="ko-KR" sz="1200" b="1" kern="1200" dirty="0"/>
        </a:p>
      </dsp:txBody>
      <dsp:txXfrm>
        <a:off x="2591893" y="3987454"/>
        <a:ext cx="821216" cy="821216"/>
      </dsp:txXfrm>
    </dsp:sp>
    <dsp:sp modelId="{E6FAFE4E-E18D-4AF2-AB09-68B203746E52}">
      <dsp:nvSpPr>
        <dsp:cNvPr id="0" name=""/>
        <dsp:cNvSpPr/>
      </dsp:nvSpPr>
      <dsp:spPr>
        <a:xfrm rot="13885714">
          <a:off x="2310694" y="3527705"/>
          <a:ext cx="308022" cy="3919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b="1" kern="1200" dirty="0">
            <a:solidFill>
              <a:schemeClr val="bg1"/>
            </a:solidFill>
          </a:endParaRPr>
        </a:p>
      </dsp:txBody>
      <dsp:txXfrm rot="10800000">
        <a:off x="2385705" y="3642221"/>
        <a:ext cx="215615" cy="235178"/>
      </dsp:txXfrm>
    </dsp:sp>
    <dsp:sp modelId="{E15B8225-DE77-4E05-B01C-E23A05B5E3C7}">
      <dsp:nvSpPr>
        <dsp:cNvPr id="0" name=""/>
        <dsp:cNvSpPr/>
      </dsp:nvSpPr>
      <dsp:spPr>
        <a:xfrm>
          <a:off x="1335350" y="2454992"/>
          <a:ext cx="1161376" cy="1161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 err="1"/>
            <a:t>리프레쉬</a:t>
          </a:r>
          <a:endParaRPr lang="en-US" altLang="ko-KR" sz="1200" b="1" kern="1200" dirty="0"/>
        </a:p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효과</a:t>
          </a:r>
        </a:p>
      </dsp:txBody>
      <dsp:txXfrm>
        <a:off x="1505430" y="2625072"/>
        <a:ext cx="821216" cy="821216"/>
      </dsp:txXfrm>
    </dsp:sp>
    <dsp:sp modelId="{A20EF53F-7A90-45E7-8BE4-BBFFCBD05C1E}">
      <dsp:nvSpPr>
        <dsp:cNvPr id="0" name=""/>
        <dsp:cNvSpPr/>
      </dsp:nvSpPr>
      <dsp:spPr>
        <a:xfrm rot="16971429">
          <a:off x="1953964" y="1998766"/>
          <a:ext cx="308022" cy="3919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b="1" kern="1200" dirty="0">
            <a:solidFill>
              <a:schemeClr val="bg1"/>
            </a:solidFill>
          </a:endParaRPr>
        </a:p>
      </dsp:txBody>
      <dsp:txXfrm>
        <a:off x="1989886" y="2122204"/>
        <a:ext cx="215615" cy="235178"/>
      </dsp:txXfrm>
    </dsp:sp>
    <dsp:sp modelId="{9A83095B-4F37-482E-9622-399407AF21E6}">
      <dsp:nvSpPr>
        <dsp:cNvPr id="0" name=""/>
        <dsp:cNvSpPr/>
      </dsp:nvSpPr>
      <dsp:spPr>
        <a:xfrm>
          <a:off x="1723104" y="756129"/>
          <a:ext cx="1161376" cy="1161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>
              <a:latin typeface="나눔스퀘어" panose="020B0600000101010101" pitchFamily="50" charset="-127"/>
              <a:ea typeface="나눔스퀘어" panose="020B0600000101010101" pitchFamily="50" charset="-127"/>
            </a:rPr>
            <a:t>순환 촉진</a:t>
          </a:r>
        </a:p>
      </dsp:txBody>
      <dsp:txXfrm>
        <a:off x="1893184" y="926209"/>
        <a:ext cx="821216" cy="821216"/>
      </dsp:txXfrm>
    </dsp:sp>
    <dsp:sp modelId="{ADA3E86E-E0DF-47C1-9600-2DB3B541CE99}">
      <dsp:nvSpPr>
        <dsp:cNvPr id="0" name=""/>
        <dsp:cNvSpPr/>
      </dsp:nvSpPr>
      <dsp:spPr>
        <a:xfrm rot="20057143">
          <a:off x="2926919" y="766585"/>
          <a:ext cx="308022" cy="3919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b="1" kern="1200" dirty="0">
            <a:solidFill>
              <a:schemeClr val="bg1"/>
            </a:solidFill>
          </a:endParaRPr>
        </a:p>
      </dsp:txBody>
      <dsp:txXfrm>
        <a:off x="2931495" y="865025"/>
        <a:ext cx="215615" cy="235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229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341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99A66B-00CE-4D91-BCB3-CA49719A0F48}" type="slidenum">
              <a:rPr lang="ko-KR" altLang="en-US" smtClean="0">
                <a:ea typeface="나눔스퀘어" panose="020B0600000101010101" pitchFamily="50" charset="-127"/>
              </a:rPr>
              <a:t>2</a:t>
            </a:fld>
            <a:endParaRPr lang="ko-KR" altLang="en-US" dirty="0"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8990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13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157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PMEF :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세포 충전기 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지구 자기장을 주는것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테라헤르츠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태양에서 오던것 지구의 수분과 만나</a:t>
            </a: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 열을 만들어줌  안전한 열을 주는 파장임</a:t>
            </a: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식물에 쏘아주면 식물이 잘 발육함</a:t>
            </a: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생명을 살리는 빛</a:t>
            </a:r>
          </a:p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720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757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57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697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746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79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336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4712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760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624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465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908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7088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411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493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028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566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0067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06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0977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54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033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9766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8289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3643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592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59355-558A-44ED-80BF-9DFBBA59EB7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4594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198438" y="811213"/>
            <a:ext cx="7205663" cy="40544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2292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08555D-A18F-4238-8D33-708702945E21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pPr marL="0" marR="0" lvl="0" indent="0" algn="r" defTabSz="82292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265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212149" y="855333"/>
            <a:ext cx="11814388" cy="5326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탄력</a:t>
            </a:r>
          </a:p>
        </p:txBody>
      </p:sp>
      <p:sp>
        <p:nvSpPr>
          <p:cNvPr id="8" name="제목 1"/>
          <p:cNvSpPr txBox="1">
            <a:spLocks/>
          </p:cNvSpPr>
          <p:nvPr userDrawn="1"/>
        </p:nvSpPr>
        <p:spPr>
          <a:xfrm>
            <a:off x="209391" y="173557"/>
            <a:ext cx="11825854" cy="587650"/>
          </a:xfrm>
          <a:prstGeom prst="rect">
            <a:avLst/>
          </a:prstGeom>
          <a:solidFill>
            <a:srgbClr val="339966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8880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/>
          <a:srcRect l="18667" t="14004" r="17917" b="10444"/>
          <a:stretch/>
        </p:blipFill>
        <p:spPr>
          <a:xfrm>
            <a:off x="0" y="-84667"/>
            <a:ext cx="12192000" cy="6942667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212149" y="855333"/>
            <a:ext cx="11814388" cy="5326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탄력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800" b="100000" l="0" r="100000">
                        <a14:foregroundMark x1="11600" y1="58800" x2="44000" y2="89600"/>
                        <a14:foregroundMark x1="59200" y1="58800" x2="91200" y2="92000"/>
                        <a14:foregroundMark x1="40000" y1="57600" x2="9600" y2="92000"/>
                        <a14:foregroundMark x1="86800" y1="61600" x2="56800" y2="9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898" b="637"/>
          <a:stretch/>
        </p:blipFill>
        <p:spPr>
          <a:xfrm>
            <a:off x="4241144" y="6257119"/>
            <a:ext cx="1037944" cy="53417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50400" l="0" r="100000">
                        <a14:foregroundMark x1="58000" y1="10400" x2="90400" y2="42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91" r="4823" b="49554"/>
          <a:stretch/>
        </p:blipFill>
        <p:spPr>
          <a:xfrm>
            <a:off x="3265714" y="6309966"/>
            <a:ext cx="987884" cy="470752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9" name="제목 1"/>
          <p:cNvSpPr txBox="1">
            <a:spLocks/>
          </p:cNvSpPr>
          <p:nvPr userDrawn="1"/>
        </p:nvSpPr>
        <p:spPr>
          <a:xfrm>
            <a:off x="209391" y="173557"/>
            <a:ext cx="11825854" cy="587650"/>
          </a:xfrm>
          <a:prstGeom prst="rect">
            <a:avLst/>
          </a:prstGeom>
          <a:solidFill>
            <a:srgbClr val="339966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448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289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/>
          <a:srcRect l="18667" t="14004" r="17917" b="10444"/>
          <a:stretch/>
        </p:blipFill>
        <p:spPr>
          <a:xfrm>
            <a:off x="0" y="-84667"/>
            <a:ext cx="12192000" cy="6942667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194733" y="864040"/>
            <a:ext cx="11802533" cy="5326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탄력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800" b="100000" l="0" r="100000">
                        <a14:foregroundMark x1="11600" y1="58800" x2="44000" y2="89600"/>
                        <a14:foregroundMark x1="59200" y1="58800" x2="91200" y2="92000"/>
                        <a14:foregroundMark x1="40000" y1="57600" x2="9600" y2="92000"/>
                        <a14:foregroundMark x1="86800" y1="61600" x2="56800" y2="9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898" b="637"/>
          <a:stretch/>
        </p:blipFill>
        <p:spPr>
          <a:xfrm>
            <a:off x="4241144" y="6257119"/>
            <a:ext cx="1037944" cy="53417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50400" l="0" r="100000">
                        <a14:foregroundMark x1="58000" y1="10400" x2="90400" y2="42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91" r="4823" b="49554"/>
          <a:stretch/>
        </p:blipFill>
        <p:spPr>
          <a:xfrm>
            <a:off x="3265714" y="6309966"/>
            <a:ext cx="987884" cy="470752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2" name="제목 11"/>
          <p:cNvSpPr>
            <a:spLocks noGrp="1"/>
          </p:cNvSpPr>
          <p:nvPr userDrawn="1">
            <p:ph type="title"/>
          </p:nvPr>
        </p:nvSpPr>
        <p:spPr>
          <a:xfrm>
            <a:off x="194732" y="138195"/>
            <a:ext cx="11802534" cy="587650"/>
          </a:xfrm>
          <a:prstGeom prst="rect">
            <a:avLst/>
          </a:prstGeom>
          <a:noFill/>
        </p:spPr>
        <p:txBody>
          <a:bodyPr/>
          <a:lstStyle>
            <a:lvl1pPr>
              <a:defRPr sz="3200" b="1">
                <a:ea typeface="나눔스퀘어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" name="직사각형 1"/>
          <p:cNvSpPr/>
          <p:nvPr userDrawn="1"/>
        </p:nvSpPr>
        <p:spPr>
          <a:xfrm>
            <a:off x="7638334" y="6400800"/>
            <a:ext cx="4118237" cy="364385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885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70" r:id="rId2"/>
    <p:sldLayoutId id="2147483725" r:id="rId3"/>
    <p:sldLayoutId id="2147483727" r:id="rId4"/>
    <p:sldLayoutId id="2147483723" r:id="rId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bioresonance.org/nasa-research-confirms-benefits-of-pemf-therap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/>
          <p:cNvSpPr/>
          <p:nvPr/>
        </p:nvSpPr>
        <p:spPr>
          <a:xfrm>
            <a:off x="1005502" y="3576748"/>
            <a:ext cx="4567984" cy="20324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ko-KR" altLang="en-US" sz="5400" dirty="0" err="1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atrick Hand" pitchFamily="34" charset="-120"/>
              </a:rPr>
              <a:t>케어셀브</a:t>
            </a:r>
            <a:r>
              <a:rPr lang="ko-KR" altLang="en-US" sz="5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atrick Hand" pitchFamily="34" charset="-120"/>
              </a:rPr>
              <a:t> 웨이브 플러스</a:t>
            </a:r>
            <a:endParaRPr lang="en-US" altLang="ko-KR" sz="54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atrick Hand" pitchFamily="34" charset="-120"/>
            </a:endParaRPr>
          </a:p>
          <a:p>
            <a:pPr marL="0" indent="0">
              <a:buNone/>
            </a:pPr>
            <a:r>
              <a:rPr lang="ko-KR" altLang="en-US" sz="5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atrick Hand" pitchFamily="34" charset="-120"/>
              </a:rPr>
              <a:t>교육자료</a:t>
            </a:r>
            <a:endParaRPr lang="en-US" sz="5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865"/>
          <a:stretch/>
        </p:blipFill>
        <p:spPr>
          <a:xfrm>
            <a:off x="902161" y="3181830"/>
            <a:ext cx="2818001" cy="567365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609" r="10109"/>
          <a:stretch/>
        </p:blipFill>
        <p:spPr>
          <a:xfrm>
            <a:off x="6096000" y="55418"/>
            <a:ext cx="5946148" cy="477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56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 bwMode="auto">
          <a:xfrm>
            <a:off x="2971963" y="3296063"/>
            <a:ext cx="1927599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389639" y="2629567"/>
            <a:ext cx="118023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제품의 명칭ㆍ제조방법ㆍ성능 이나 효능 및 효과 또는 그 원리에 관한 거짓 또는 과대광고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2.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법 제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6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조제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2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항 또는 법 제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15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조제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2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항에 따라 허가를 받지 않거나 신고를 하지 않은 제품의 명칭ㆍ제조방법ㆍ성능이나 효능 및 효과에 관한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3.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제품의 부작용을 전부 부정하는 표현 또는 부당하게 안전성을 강조하는 표현의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4.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허가 받은 제품의 효능 및 효과 등과 관련하여 의학적 임상 결과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임상시험성적서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관련 논문 또는 학술 자료를 거짓으로 인용하거나 특허 인증을 받은 </a:t>
            </a:r>
            <a:endParaRPr lang="en-US" altLang="ko-KR" sz="1200" dirty="0">
              <a:latin typeface="나눔스퀘어" panose="020B0600000101010101" pitchFamily="50" charset="-127"/>
              <a:ea typeface="나눔스퀘어 ExtraBold" panose="020B0600000101010101"/>
            </a:endParaRP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  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것처럼 거짓으로 표시한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5.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의사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치과의사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한의사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수의사 또는 그 밖의 자가 제품의 성능이나 효능 및 효과를 보증한 것으로 오해할 염려가 있는 기사를 사용한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6.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의사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치과의사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한의사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약사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한약사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대학교수 또는 그 밖의 자가 제품을 지정ㆍ공인ㆍ추천ㆍ지도 또는 사용하고 있다는 내용 등의 광고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다만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국가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  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지방자치단체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그 밖에 공공단체가 국민보건의 목적으로 지정하여 사용하고 있는 내용의 광고의 경우에는 그렇지 않다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.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7.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외국 제품을 국내 제품으로 또는 국내 제품을 외국 제품으로 오인하게 할 우려가 있는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8.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사용자의 감사장 또는 체험담을 이용하거나 구입ㆍ주문이 쇄도한다거나 그 밖에 이와 유사한 표현을 사용한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9.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효능ㆍ효과를 광고할 때에 “이를 확실히 보증한다”라는 내용 등의 광고 또는 “최고”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“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최상” 등의 절대적 표현을 사용한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10.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제품을 제품이 아닌 것으로 오인하게 할 우려가 있는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11.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특정 의료기관의 명칭과 진료과목 및 연락처 등을 적시하여 의료기관 등이 추천하고 있는 것처럼 암시하는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12.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제품의 성능이나 효능 및 효과를 암시하는 기사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사진</a:t>
            </a:r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도안 또는 그 밖의 암시적 방법을 이용한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13.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효능이나 성능을 광고할 때에 사용 전후의 비교 등으로 그 사용 결과를 표시 또는 암시하는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14.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사실 유무와 관계없이 다른 제품을 비방하거나 비방하는 것으로 의심되는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15.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제품에 관하여 낙태를 암시하거나 외설적인 문서나 도안을 사용한 광고</a:t>
            </a:r>
          </a:p>
          <a:p>
            <a:r>
              <a:rPr lang="en-US" altLang="ko-KR" sz="1200" dirty="0">
                <a:latin typeface="나눔스퀘어" panose="020B0600000101010101" pitchFamily="50" charset="-127"/>
                <a:ea typeface="나눔스퀘어 ExtraBold" panose="020B0600000101010101"/>
              </a:rPr>
              <a:t>16. </a:t>
            </a:r>
            <a:r>
              <a:rPr lang="ko-KR" altLang="en-US" sz="1200" dirty="0">
                <a:latin typeface="나눔스퀘어" panose="020B0600000101010101" pitchFamily="50" charset="-127"/>
                <a:ea typeface="나눔스퀘어 ExtraBold" panose="020B0600000101010101"/>
              </a:rPr>
              <a:t>제품의 효능ㆍ효과 또는 사용 목적과 관련되는 병의 증상이나 수술 장면을 위협적으로 표시하는 광고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767" y="1039109"/>
            <a:ext cx="8520857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latin typeface="나눔스퀘어" panose="020B0600000101010101" pitchFamily="50" charset="-127"/>
                <a:ea typeface="나눔스퀘어 ExtraBold" panose="020B0600000101010101"/>
              </a:rPr>
              <a:t>과대 광고에 대한 법률에 따라  과대광고로 인하여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나눔스퀘어" panose="020B0600000101010101" pitchFamily="50" charset="-127"/>
                <a:ea typeface="나눔스퀘어 ExtraBold" panose="020B0600000101010101"/>
              </a:rPr>
              <a:t>피해가 가지 않도록 건전한 광고 문화에 힘쓰고 있습니다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 ExtraBold" panose="020B0600000101010101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나눔스퀘어" panose="020B0600000101010101" pitchFamily="50" charset="-127"/>
                <a:ea typeface="나눔스퀘어 ExtraBold" panose="020B0600000101010101"/>
              </a:rPr>
              <a:t>아래의 관련 법률을 참고하시어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400" b="1" dirty="0">
                <a:latin typeface="나눔스퀘어" panose="020B0600000101010101" pitchFamily="50" charset="-127"/>
                <a:ea typeface="나눔스퀘어 ExtraBold" panose="020B0600000101010101"/>
              </a:rPr>
              <a:t>허위 과대광고로</a:t>
            </a:r>
            <a:endParaRPr lang="en-US" altLang="ko-KR" sz="1400" b="1" dirty="0">
              <a:latin typeface="나눔스퀘어" panose="020B0600000101010101" pitchFamily="50" charset="-127"/>
              <a:ea typeface="나눔스퀘어 ExtraBold" panose="020B0600000101010101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나눔스퀘어" panose="020B0600000101010101" pitchFamily="50" charset="-127"/>
                <a:ea typeface="나눔스퀘어 ExtraBold" panose="020B0600000101010101"/>
              </a:rPr>
              <a:t>이어지지 않도록 많은 협조 부탁드립니다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 ExtraBold" panose="020B0600000101010101"/>
              </a:rPr>
              <a:t>.</a:t>
            </a:r>
            <a:endParaRPr lang="en-US" altLang="ko-KR" sz="1400" b="1" spc="-47" dirty="0">
              <a:solidFill>
                <a:srgbClr val="FF0000"/>
              </a:solidFill>
              <a:latin typeface="나눔스퀘어" panose="020B0600000101010101" pitchFamily="50" charset="-127"/>
              <a:ea typeface="나눔스퀘어 ExtraBold" panose="020B0600000101010101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478" y="227197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o-KR" altLang="en-US" sz="2400" spc="-1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/>
              </a:rPr>
              <a:t>과대 광고에 대한 법률</a:t>
            </a:r>
            <a:endParaRPr lang="en-US" altLang="ko-KR" sz="2400" spc="-1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19" y="6298474"/>
            <a:ext cx="88569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[</a:t>
            </a:r>
            <a:r>
              <a:rPr lang="ko-KR" altLang="en-US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발췌</a:t>
            </a:r>
            <a:r>
              <a:rPr lang="en-US" altLang="ko-KR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] </a:t>
            </a:r>
            <a:r>
              <a:rPr lang="ko-KR" altLang="en-US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제품법시행규칙 제</a:t>
            </a:r>
            <a:r>
              <a:rPr lang="en-US" altLang="ko-KR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45</a:t>
            </a:r>
            <a:r>
              <a:rPr lang="ko-KR" altLang="en-US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조 </a:t>
            </a:r>
            <a:r>
              <a:rPr lang="en-US" altLang="ko-KR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제품 광고의 범위 등</a:t>
            </a:r>
            <a:r>
              <a:rPr lang="en-US" altLang="ko-KR" sz="900" dirty="0">
                <a:latin typeface="나눔스퀘어" panose="020B0600000101010101" pitchFamily="50" charset="-127"/>
                <a:ea typeface="굴림" panose="020B0600000101010101" pitchFamily="50" charset="-127"/>
              </a:rPr>
              <a:t>) 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&lt; </a:t>
            </a:r>
            <a:r>
              <a:rPr lang="ko-KR" altLang="en-US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개정 </a:t>
            </a:r>
            <a:r>
              <a:rPr lang="en-US" altLang="ko-KR" sz="9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2015.7.29 &gt;</a:t>
            </a:r>
          </a:p>
        </p:txBody>
      </p:sp>
    </p:spTree>
    <p:extLst>
      <p:ext uri="{BB962C8B-B14F-4D97-AF65-F5344CB8AC3E}">
        <p14:creationId xmlns:p14="http://schemas.microsoft.com/office/powerpoint/2010/main" val="4125817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925283" y="6328996"/>
            <a:ext cx="410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kumimoji="1" lang="ko-KR" altLang="en-US" sz="11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본 자료는 내부교육용 자료로 외부 반출 및 게시를 하실 수 없습니다</a:t>
            </a:r>
            <a:r>
              <a:rPr kumimoji="1" lang="en-US" altLang="ko-KR" sz="11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kumimoji="1" lang="ko-KR" altLang="en-US" sz="1100" b="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64795" y="1795453"/>
            <a:ext cx="3180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 latinLnBrk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kern="0" spc="-150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케어셀브</a:t>
            </a:r>
            <a:r>
              <a:rPr kumimoji="1" lang="ko-KR" altLang="en-US" sz="2000" kern="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 웨이브 플러스</a:t>
            </a:r>
            <a:endParaRPr kumimoji="1" lang="en-US" altLang="ko-KR" sz="2000" kern="0" spc="-15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5235" y="1210678"/>
            <a:ext cx="5846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3200" kern="0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CareCellve</a:t>
            </a:r>
            <a:r>
              <a:rPr kumimoji="1" lang="en-US" altLang="ko-KR" sz="3200" kern="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Wave Plus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383" y="2664022"/>
            <a:ext cx="3174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ko-KR" altLang="en-US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개발 배경</a:t>
            </a:r>
            <a:endParaRPr kumimoji="1" lang="en-US" altLang="ko-KR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ea typeface="나눔스퀘어" panose="020B0600000101010101" pitchFamily="50" charset="-127"/>
            </a:endParaRPr>
          </a:p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ko-KR" altLang="en-US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제품 포인트</a:t>
            </a:r>
            <a:endParaRPr kumimoji="1" lang="en-US" altLang="ko-KR" b="1" kern="0" dirty="0">
              <a:solidFill>
                <a:srgbClr val="000000">
                  <a:lumMod val="50000"/>
                  <a:lumOff val="50000"/>
                </a:srgbClr>
              </a:solidFill>
              <a:ea typeface="나눔스퀘어" panose="020B0600000101010101" pitchFamily="50" charset="-127"/>
            </a:endParaRPr>
          </a:p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ko-KR" altLang="en-US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제품 상세 정보</a:t>
            </a:r>
            <a:endParaRPr kumimoji="1" lang="en-US" altLang="ko-KR" b="1" kern="0" dirty="0">
              <a:solidFill>
                <a:srgbClr val="000000">
                  <a:lumMod val="50000"/>
                  <a:lumOff val="50000"/>
                </a:srgbClr>
              </a:solidFill>
              <a:ea typeface="나눔스퀘어" panose="020B0600000101010101" pitchFamily="50" charset="-127"/>
            </a:endParaRPr>
          </a:p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ko-KR" altLang="en-US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제품 효과</a:t>
            </a:r>
            <a:endParaRPr kumimoji="1" lang="en-US" altLang="ko-KR" b="1" kern="0" dirty="0">
              <a:solidFill>
                <a:srgbClr val="000000">
                  <a:lumMod val="50000"/>
                  <a:lumOff val="50000"/>
                </a:srgbClr>
              </a:solidFill>
              <a:ea typeface="나눔스퀘어" panose="020B0600000101010101" pitchFamily="50" charset="-127"/>
            </a:endParaRPr>
          </a:p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ko-KR" altLang="en-US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제품 권장 대상</a:t>
            </a:r>
            <a:endParaRPr kumimoji="1" lang="en-US" altLang="ko-KR" b="1" kern="0" dirty="0">
              <a:solidFill>
                <a:srgbClr val="000000">
                  <a:lumMod val="50000"/>
                  <a:lumOff val="50000"/>
                </a:srgbClr>
              </a:solidFill>
              <a:ea typeface="나눔스퀘어" panose="020B0600000101010101" pitchFamily="50" charset="-127"/>
            </a:endParaRPr>
          </a:p>
          <a:p>
            <a:pPr marL="342900" indent="-34290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kumimoji="1" lang="ko-KR" altLang="en-US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주의사항</a:t>
            </a:r>
            <a:r>
              <a:rPr kumimoji="1" lang="en-US" altLang="ko-KR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(</a:t>
            </a:r>
            <a:r>
              <a:rPr kumimoji="1" lang="ko-KR" altLang="en-US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사용 제한</a:t>
            </a:r>
            <a:r>
              <a:rPr kumimoji="1" lang="en-US" altLang="ko-KR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888" y="965686"/>
            <a:ext cx="4999653" cy="499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06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제목 1"/>
          <p:cNvSpPr txBox="1">
            <a:spLocks/>
          </p:cNvSpPr>
          <p:nvPr/>
        </p:nvSpPr>
        <p:spPr>
          <a:xfrm>
            <a:off x="194732" y="138195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000" b="0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97"/>
          <a:stretch/>
        </p:blipFill>
        <p:spPr>
          <a:xfrm>
            <a:off x="799379" y="1765867"/>
            <a:ext cx="4590661" cy="41380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5916670" y="5880976"/>
            <a:ext cx="627533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NanumSquare"/>
                <a:ea typeface="나눔스퀘어" panose="020B0600000101010101" pitchFamily="50" charset="-127"/>
              </a:rPr>
              <a:t>출처 </a:t>
            </a:r>
            <a:r>
              <a:rPr lang="en-US" altLang="ko-KR" sz="1200" dirty="0">
                <a:latin typeface="NanumSquare"/>
                <a:ea typeface="나눔스퀘어" panose="020B0600000101010101" pitchFamily="50" charset="-127"/>
              </a:rPr>
              <a:t>: </a:t>
            </a:r>
            <a:r>
              <a:rPr lang="ko-KR" altLang="en-US" sz="1200" dirty="0">
                <a:latin typeface="NanumSquare"/>
                <a:ea typeface="나눔스퀘어" panose="020B0600000101010101" pitchFamily="50" charset="-127"/>
                <a:hlinkClick r:id="rId4"/>
              </a:rPr>
              <a:t>https://bioresonance.org/nasa-research-confirms-benefits-of-pemf-therapy/</a:t>
            </a:r>
            <a:endParaRPr lang="en-US" altLang="ko-KR" sz="500" dirty="0">
              <a:ea typeface="나눔스퀘어" panose="020B0600000101010101" pitchFamily="50" charset="-127"/>
            </a:endParaRPr>
          </a:p>
          <a:p>
            <a:endParaRPr lang="ko-KR" altLang="en-US" sz="500" dirty="0">
              <a:ea typeface="나눔스퀘어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23887" y="1141519"/>
            <a:ext cx="6224781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NASA,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PEMF 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생물학적 치료 시대를 열다</a:t>
            </a:r>
            <a:endParaRPr lang="en-US" altLang="ko-KR" sz="24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6096001" y="2007828"/>
            <a:ext cx="6058804" cy="1156151"/>
            <a:chOff x="6015256" y="2007828"/>
            <a:chExt cx="5885362" cy="1156151"/>
          </a:xfrm>
        </p:grpSpPr>
        <p:sp>
          <p:nvSpPr>
            <p:cNvPr id="9" name="직사각형 8"/>
            <p:cNvSpPr/>
            <p:nvPr/>
          </p:nvSpPr>
          <p:spPr>
            <a:xfrm>
              <a:off x="6015256" y="2007828"/>
              <a:ext cx="588536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ore-K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600" kern="0" spc="-36" dirty="0">
                  <a:solidFill>
                    <a:srgbClr val="272525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▪ </a:t>
              </a:r>
              <a:r>
                <a:rPr lang="ko-KR" altLang="en-US" sz="1600" kern="0" spc="-36" dirty="0">
                  <a:solidFill>
                    <a:srgbClr val="272525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우주비행사가 국제 우주 정거장에서 장기간 생활하면 </a:t>
              </a:r>
              <a:endPara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r>
                <a:rPr lang="en-US" altLang="ko-KR" sz="1600" kern="0" spc="-36" dirty="0">
                  <a:solidFill>
                    <a:srgbClr val="272525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</a:t>
              </a:r>
              <a:r>
                <a:rPr lang="ko-KR" altLang="en-US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심장 문제</a:t>
              </a:r>
              <a:r>
                <a:rPr lang="en-US" altLang="ko-KR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수면부족</a:t>
              </a:r>
              <a:r>
                <a:rPr lang="en-US" altLang="ko-KR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청력 상실</a:t>
              </a:r>
              <a:r>
                <a:rPr lang="en-US" altLang="ko-KR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신장결석</a:t>
              </a:r>
              <a:r>
                <a:rPr lang="en-US" altLang="ko-KR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면역체계 붕괴</a:t>
              </a:r>
              <a:r>
                <a:rPr lang="en-US" altLang="ko-KR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</a:p>
            <a:p>
              <a:r>
                <a:rPr lang="ko-KR" altLang="en-US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방사선 위험</a:t>
              </a:r>
              <a:r>
                <a:rPr lang="en-US" altLang="ko-KR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시력상실</a:t>
              </a:r>
              <a:r>
                <a:rPr lang="en-US" altLang="ko-KR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600" kern="0" spc="-36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인지 문제 </a:t>
              </a:r>
              <a:r>
                <a:rPr lang="ko-KR" altLang="en-US" sz="1600" kern="0" spc="-36" dirty="0">
                  <a:solidFill>
                    <a:srgbClr val="272525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등 발생 사실 확인  </a:t>
              </a:r>
              <a:endPara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6297214" y="2825425"/>
              <a:ext cx="425475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ore-K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600" kern="0" spc="-36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  <a:sym typeface="Wingdings" panose="05000000000000000000" pitchFamily="2" charset="2"/>
                </a:rPr>
                <a:t> </a:t>
              </a:r>
              <a:r>
                <a:rPr lang="ko-KR" altLang="en-US" sz="1600" b="1" kern="0" spc="-36" dirty="0"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지구 자기장</a:t>
              </a:r>
              <a:r>
                <a:rPr lang="ko-KR" altLang="en-US" sz="1600" b="1" kern="0" spc="-36" dirty="0">
                  <a:solidFill>
                    <a:srgbClr val="272525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의 영향이 부족해서</a:t>
              </a:r>
              <a:endParaRPr lang="en-US" altLang="ko-KR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6096000" y="3569169"/>
            <a:ext cx="6058805" cy="804849"/>
            <a:chOff x="6015256" y="3472735"/>
            <a:chExt cx="5885362" cy="804849"/>
          </a:xfrm>
        </p:grpSpPr>
        <p:sp>
          <p:nvSpPr>
            <p:cNvPr id="14" name="직사각형 13"/>
            <p:cNvSpPr/>
            <p:nvPr/>
          </p:nvSpPr>
          <p:spPr>
            <a:xfrm>
              <a:off x="6015256" y="3472735"/>
              <a:ext cx="58853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ore-K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600" kern="0" spc="-36" dirty="0">
                  <a:solidFill>
                    <a:srgbClr val="272525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▪</a:t>
              </a:r>
              <a:r>
                <a:rPr lang="ko-KR" altLang="en-US" sz="1600" kern="0" spc="-36" dirty="0">
                  <a:solidFill>
                    <a:srgbClr val="272525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이를 계기로 </a:t>
              </a:r>
              <a:r>
                <a:rPr lang="ko-KR" altLang="en-US" sz="1600" b="1" kern="0" spc="-36" dirty="0">
                  <a:solidFill>
                    <a:srgbClr val="272525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지구 자기장과 인간 건강 사이의 연관성 </a:t>
              </a:r>
              <a:r>
                <a:rPr lang="ko-KR" altLang="en-US" sz="1600" kern="0" spc="-36" dirty="0">
                  <a:solidFill>
                    <a:srgbClr val="272525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인식</a:t>
              </a:r>
              <a:endPara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r>
                <a:rPr lang="en-US" altLang="ko-KR" sz="1600" kern="0" spc="-36" dirty="0">
                  <a:solidFill>
                    <a:srgbClr val="272525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</a:t>
              </a:r>
              <a:r>
                <a:rPr lang="en-US" altLang="ko-KR" sz="1600" b="1" kern="0" spc="-36" dirty="0">
                  <a:solidFill>
                    <a:srgbClr val="272525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PEMF</a:t>
              </a:r>
              <a:r>
                <a:rPr lang="ko-KR" altLang="en-US" sz="1600" kern="0" spc="-36" dirty="0">
                  <a:solidFill>
                    <a:srgbClr val="272525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에 대한 기술 연구 본격화 </a:t>
              </a:r>
              <a:endPara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286683" y="4000585"/>
              <a:ext cx="36169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(PEMF: Pulsed Electromagnetic Field, </a:t>
              </a:r>
              <a:r>
                <a:rPr lang="ko-KR" altLang="en-US" sz="1200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펄스 전자기장</a:t>
              </a:r>
              <a:r>
                <a:rPr lang="en-US" altLang="ko-KR" sz="1200" dirty="0">
                  <a:solidFill>
                    <a:srgbClr val="FF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endParaRPr lang="ko-KR" altLang="en-US" sz="120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6096000" y="4779208"/>
            <a:ext cx="5920510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연구 결과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PEMF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요법은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자가 </a:t>
            </a:r>
            <a:r>
              <a:rPr lang="ko-KR" altLang="en-US" sz="1600" b="1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생존력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개선</a:t>
            </a:r>
            <a:r>
              <a:rPr lang="en-US" altLang="ko-KR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조직 기능 향상</a:t>
            </a:r>
            <a:r>
              <a:rPr lang="en-US" altLang="ko-KR" sz="1600" b="1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r>
              <a:rPr lang="en-US" altLang="ko-KR" sz="1600" b="1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컨디션 회복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등에 효과가 있는 것으로 확인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2664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8" y="1777248"/>
            <a:ext cx="4880285" cy="396108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623887" y="1141519"/>
            <a:ext cx="558096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생명체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지구 자기장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 관계</a:t>
            </a:r>
            <a:endParaRPr lang="en-US" altLang="ko-KR" sz="24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095999" y="1706564"/>
            <a:ext cx="59756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 </a:t>
            </a:r>
            <a:r>
              <a:rPr lang="ko-KR" altLang="en-US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지구 자기장</a:t>
            </a:r>
            <a:r>
              <a:rPr lang="ko-KR" altLang="en-US" b="1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이란</a:t>
            </a:r>
            <a:r>
              <a:rPr lang="en-US" altLang="ko-KR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endParaRPr lang="en-US" altLang="ko-KR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204856" y="2006778"/>
            <a:ext cx="23379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(Earth’s magnetic field)</a:t>
            </a:r>
            <a:endParaRPr lang="ko-KR" altLang="en-US" sz="1600" dirty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204856" y="2456275"/>
            <a:ext cx="597567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지구가 지닌 고유한 자기장으로</a:t>
            </a: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지구 내부에서 생성돼 태양풍과 만나는 대기 끝까지 뻗은 보호막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평균 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7.8Hz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 펄스 자기장을 방출함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204855" y="3757788"/>
            <a:ext cx="5975679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인체와 자기장의 연관성</a:t>
            </a:r>
            <a:endParaRPr lang="en-US" altLang="ko-KR" sz="1600" b="1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우리 몸은 전자기 구조로 이루어져 있으며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두뇌의 모든 신호는 전자기 신호로 전달됨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신경계는 전기 시스템처럼 작동 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256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623887" y="1141519"/>
            <a:ext cx="558096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인체와 자기장의 관계</a:t>
            </a:r>
            <a:endParaRPr lang="en-US" altLang="ko-KR" sz="24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141749" y="2280481"/>
            <a:ext cx="5661891" cy="206210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인체는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지구 자기장에 영향을 받으며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각각의 개인도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고유한 생체 자기장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가지고 있음</a:t>
            </a:r>
          </a:p>
          <a:p>
            <a:endParaRPr lang="ko-KR" altLang="en-US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뇌와 심장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등 주요 장기는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미세한 자기장을 생성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하며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 각 부위로 생체 신호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를 전달</a:t>
            </a:r>
          </a:p>
          <a:p>
            <a:endParaRPr lang="ko-KR" altLang="en-US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자기장 신호는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신경계</a:t>
            </a:r>
            <a:r>
              <a:rPr lang="en-US" altLang="ko-KR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순환계</a:t>
            </a:r>
            <a:r>
              <a:rPr lang="en-US" altLang="ko-KR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600" b="1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면역계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조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절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 중요한 역할을 수행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l="22405" t="10611" r="23333" b="7932"/>
          <a:stretch/>
        </p:blipFill>
        <p:spPr>
          <a:xfrm>
            <a:off x="997526" y="1865746"/>
            <a:ext cx="4461165" cy="3888509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6659420" y="4677416"/>
            <a:ext cx="4581235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b="1" kern="0" spc="-36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자기장 은</a:t>
            </a:r>
            <a:endParaRPr lang="en-US" altLang="ko-KR" sz="2000" b="1" kern="0" spc="-36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2000" b="1" kern="0" spc="-36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지구와 생명체 사이의 </a:t>
            </a:r>
            <a:endParaRPr lang="en-US" altLang="ko-KR" sz="2000" b="1" kern="0" spc="-36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2000" b="1" kern="0" spc="-36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보이지 않는 </a:t>
            </a:r>
            <a:r>
              <a:rPr lang="en-US" altLang="ko-KR" sz="2000" b="1" kern="0" spc="-36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 </a:t>
            </a:r>
            <a:r>
              <a:rPr lang="ko-KR" altLang="en-US" sz="2000" b="1" kern="0" spc="-36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생존 인프라</a:t>
            </a:r>
            <a:r>
              <a:rPr lang="en-US" altLang="ko-KR" sz="2000" b="1" kern="0" spc="-36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855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2189018" y="3123920"/>
            <a:ext cx="2272147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인류 생존 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위한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endParaRPr lang="en-US" altLang="ko-KR" sz="24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en-US" altLang="ko-KR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5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가지 기본 요소</a:t>
            </a:r>
            <a:endParaRPr lang="en-US" altLang="ko-KR" sz="24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096000" y="2311351"/>
            <a:ext cx="5986272" cy="21698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5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햇빛 </a:t>
            </a:r>
            <a:r>
              <a:rPr lang="en-US" altLang="ko-KR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에너지와 빛을 제공해 비타민 합성 촉진하고 생명 활동 유지</a:t>
            </a:r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물</a:t>
            </a:r>
            <a:r>
              <a:rPr lang="en-US" altLang="ko-KR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-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신진대사와 물질 운반에 필수적인 생명의 원천</a:t>
            </a:r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공기</a:t>
            </a:r>
            <a:r>
              <a:rPr lang="en-US" altLang="ko-KR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-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산소 공급과 이산화탄소 배출해 호흡과 대사 활동에 도움</a:t>
            </a:r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음식 </a:t>
            </a:r>
            <a:r>
              <a:rPr lang="en-US" altLang="ko-KR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에너지와 영양소를 공급해 신체 기능 유지에 도움</a:t>
            </a:r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5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자기장 </a:t>
            </a:r>
            <a:r>
              <a:rPr lang="en-US" altLang="ko-KR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15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지구 환경 안정과 생체 기능에 영향을 주는 생존 요소</a:t>
            </a:r>
            <a:endParaRPr lang="en-US" altLang="ko-KR" sz="15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0698C5F0-F346-4621-94F1-B7B35F338594}"/>
              </a:ext>
            </a:extLst>
          </p:cNvPr>
          <p:cNvGrpSpPr>
            <a:grpSpLocks/>
          </p:cNvGrpSpPr>
          <p:nvPr/>
        </p:nvGrpSpPr>
        <p:grpSpPr>
          <a:xfrm>
            <a:off x="785091" y="1163782"/>
            <a:ext cx="5153892" cy="4864821"/>
            <a:chOff x="13525609" y="2307691"/>
            <a:chExt cx="8494076" cy="849457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92A9E51-167F-4964-8243-2CC68494C8AC}"/>
                </a:ext>
              </a:extLst>
            </p:cNvPr>
            <p:cNvSpPr/>
            <p:nvPr/>
          </p:nvSpPr>
          <p:spPr>
            <a:xfrm>
              <a:off x="18198067" y="2359295"/>
              <a:ext cx="3661183" cy="4312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229" extrusionOk="0">
                  <a:moveTo>
                    <a:pt x="1327" y="0"/>
                  </a:moveTo>
                  <a:cubicBezTo>
                    <a:pt x="5893" y="599"/>
                    <a:pt x="10169" y="2268"/>
                    <a:pt x="13671" y="4817"/>
                  </a:cubicBezTo>
                  <a:cubicBezTo>
                    <a:pt x="17103" y="7316"/>
                    <a:pt x="19657" y="10564"/>
                    <a:pt x="21054" y="14207"/>
                  </a:cubicBezTo>
                  <a:cubicBezTo>
                    <a:pt x="21600" y="15785"/>
                    <a:pt x="21265" y="17393"/>
                    <a:pt x="20303" y="18669"/>
                  </a:cubicBezTo>
                  <a:cubicBezTo>
                    <a:pt x="19342" y="19945"/>
                    <a:pt x="17761" y="20879"/>
                    <a:pt x="15842" y="21152"/>
                  </a:cubicBezTo>
                  <a:cubicBezTo>
                    <a:pt x="12697" y="21600"/>
                    <a:pt x="9633" y="20052"/>
                    <a:pt x="8609" y="17498"/>
                  </a:cubicBezTo>
                  <a:cubicBezTo>
                    <a:pt x="7918" y="15842"/>
                    <a:pt x="6727" y="14368"/>
                    <a:pt x="5155" y="13221"/>
                  </a:cubicBezTo>
                  <a:cubicBezTo>
                    <a:pt x="3676" y="12141"/>
                    <a:pt x="1906" y="11387"/>
                    <a:pt x="0" y="11023"/>
                  </a:cubicBezTo>
                  <a:cubicBezTo>
                    <a:pt x="2418" y="10301"/>
                    <a:pt x="4200" y="8546"/>
                    <a:pt x="4677" y="6415"/>
                  </a:cubicBezTo>
                  <a:cubicBezTo>
                    <a:pt x="5241" y="3896"/>
                    <a:pt x="3908" y="1344"/>
                    <a:pt x="1327" y="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4282" t="-13848" r="-9854" b="-1366"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21A82758-0483-491D-A6D1-E8C8EAC2F5B0}"/>
                </a:ext>
              </a:extLst>
            </p:cNvPr>
            <p:cNvSpPr/>
            <p:nvPr/>
          </p:nvSpPr>
          <p:spPr>
            <a:xfrm>
              <a:off x="18489818" y="5822984"/>
              <a:ext cx="3529867" cy="4380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4" h="20836" extrusionOk="0">
                  <a:moveTo>
                    <a:pt x="7366" y="2489"/>
                  </a:moveTo>
                  <a:cubicBezTo>
                    <a:pt x="9245" y="4370"/>
                    <a:pt x="12321" y="5121"/>
                    <a:pt x="15137" y="4385"/>
                  </a:cubicBezTo>
                  <a:cubicBezTo>
                    <a:pt x="17585" y="3745"/>
                    <a:pt x="19429" y="2072"/>
                    <a:pt x="19967" y="0"/>
                  </a:cubicBezTo>
                  <a:cubicBezTo>
                    <a:pt x="20795" y="3844"/>
                    <a:pt x="20251" y="7804"/>
                    <a:pt x="18402" y="11398"/>
                  </a:cubicBezTo>
                  <a:cubicBezTo>
                    <a:pt x="16655" y="14792"/>
                    <a:pt x="13811" y="17725"/>
                    <a:pt x="10181" y="19876"/>
                  </a:cubicBezTo>
                  <a:cubicBezTo>
                    <a:pt x="7178" y="21600"/>
                    <a:pt x="3042" y="20936"/>
                    <a:pt x="1043" y="18408"/>
                  </a:cubicBezTo>
                  <a:cubicBezTo>
                    <a:pt x="-805" y="16072"/>
                    <a:pt x="-137" y="12954"/>
                    <a:pt x="2570" y="11284"/>
                  </a:cubicBezTo>
                  <a:cubicBezTo>
                    <a:pt x="4259" y="10267"/>
                    <a:pt x="5592" y="8899"/>
                    <a:pt x="6430" y="7318"/>
                  </a:cubicBezTo>
                  <a:cubicBezTo>
                    <a:pt x="7235" y="5801"/>
                    <a:pt x="7557" y="4138"/>
                    <a:pt x="7366" y="248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6995" t="5591" r="-84245" b="-10997"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CEBEE55A-31AB-4DA9-ADAC-3D9A1247433F}"/>
                </a:ext>
              </a:extLst>
            </p:cNvPr>
            <p:cNvSpPr/>
            <p:nvPr/>
          </p:nvSpPr>
          <p:spPr>
            <a:xfrm>
              <a:off x="14820819" y="7967549"/>
              <a:ext cx="4911052" cy="2834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0553" extrusionOk="0">
                  <a:moveTo>
                    <a:pt x="15996" y="3146"/>
                  </a:moveTo>
                  <a:cubicBezTo>
                    <a:pt x="14986" y="5718"/>
                    <a:pt x="14832" y="8994"/>
                    <a:pt x="15590" y="11805"/>
                  </a:cubicBezTo>
                  <a:cubicBezTo>
                    <a:pt x="16540" y="15335"/>
                    <a:pt x="18704" y="17456"/>
                    <a:pt x="20981" y="17089"/>
                  </a:cubicBezTo>
                  <a:cubicBezTo>
                    <a:pt x="18218" y="19522"/>
                    <a:pt x="15132" y="20709"/>
                    <a:pt x="12021" y="20536"/>
                  </a:cubicBezTo>
                  <a:cubicBezTo>
                    <a:pt x="8342" y="20331"/>
                    <a:pt x="4785" y="18241"/>
                    <a:pt x="1819" y="14542"/>
                  </a:cubicBezTo>
                  <a:cubicBezTo>
                    <a:pt x="-343" y="11617"/>
                    <a:pt x="-619" y="6215"/>
                    <a:pt x="1214" y="2702"/>
                  </a:cubicBezTo>
                  <a:cubicBezTo>
                    <a:pt x="2815" y="-365"/>
                    <a:pt x="5520" y="-891"/>
                    <a:pt x="7489" y="1481"/>
                  </a:cubicBezTo>
                  <a:cubicBezTo>
                    <a:pt x="8737" y="3038"/>
                    <a:pt x="10209" y="3996"/>
                    <a:pt x="11750" y="4256"/>
                  </a:cubicBezTo>
                  <a:cubicBezTo>
                    <a:pt x="13198" y="4500"/>
                    <a:pt x="14659" y="4118"/>
                    <a:pt x="15996" y="3146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959" t="-31272" r="-3667" b="-21542"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2154EB5-AC20-490F-80F5-6C2C572F1BAC}"/>
                </a:ext>
              </a:extLst>
            </p:cNvPr>
            <p:cNvSpPr/>
            <p:nvPr/>
          </p:nvSpPr>
          <p:spPr>
            <a:xfrm>
              <a:off x="13525609" y="4435139"/>
              <a:ext cx="2733116" cy="5135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066" extrusionOk="0">
                  <a:moveTo>
                    <a:pt x="21079" y="14135"/>
                  </a:moveTo>
                  <a:cubicBezTo>
                    <a:pt x="17662" y="13650"/>
                    <a:pt x="14020" y="14201"/>
                    <a:pt x="11595" y="15570"/>
                  </a:cubicBezTo>
                  <a:cubicBezTo>
                    <a:pt x="8984" y="17044"/>
                    <a:pt x="8238" y="19194"/>
                    <a:pt x="9687" y="21066"/>
                  </a:cubicBezTo>
                  <a:cubicBezTo>
                    <a:pt x="5075" y="18632"/>
                    <a:pt x="1927" y="15524"/>
                    <a:pt x="644" y="12137"/>
                  </a:cubicBezTo>
                  <a:cubicBezTo>
                    <a:pt x="-521" y="9063"/>
                    <a:pt x="-100" y="5878"/>
                    <a:pt x="1862" y="2920"/>
                  </a:cubicBezTo>
                  <a:cubicBezTo>
                    <a:pt x="3524" y="647"/>
                    <a:pt x="8245" y="-534"/>
                    <a:pt x="12598" y="234"/>
                  </a:cubicBezTo>
                  <a:cubicBezTo>
                    <a:pt x="17150" y="1037"/>
                    <a:pt x="19612" y="3653"/>
                    <a:pt x="18093" y="6073"/>
                  </a:cubicBezTo>
                  <a:cubicBezTo>
                    <a:pt x="17204" y="7463"/>
                    <a:pt x="17030" y="8955"/>
                    <a:pt x="17589" y="10394"/>
                  </a:cubicBezTo>
                  <a:cubicBezTo>
                    <a:pt x="18128" y="11780"/>
                    <a:pt x="19330" y="13068"/>
                    <a:pt x="21079" y="14135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91939" t="-6519" r="-80712" b="1056"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E88C85C-C18D-4B3D-87E8-4F52F35743E7}"/>
                </a:ext>
              </a:extLst>
            </p:cNvPr>
            <p:cNvSpPr/>
            <p:nvPr/>
          </p:nvSpPr>
          <p:spPr>
            <a:xfrm>
              <a:off x="14005678" y="2307691"/>
              <a:ext cx="4883562" cy="3208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600" extrusionOk="0">
                  <a:moveTo>
                    <a:pt x="0" y="15446"/>
                  </a:moveTo>
                  <a:cubicBezTo>
                    <a:pt x="1804" y="13141"/>
                    <a:pt x="4358" y="12840"/>
                    <a:pt x="6369" y="14695"/>
                  </a:cubicBezTo>
                  <a:cubicBezTo>
                    <a:pt x="7953" y="16157"/>
                    <a:pt x="8941" y="18762"/>
                    <a:pt x="8988" y="21600"/>
                  </a:cubicBezTo>
                  <a:cubicBezTo>
                    <a:pt x="9734" y="19678"/>
                    <a:pt x="10783" y="18075"/>
                    <a:pt x="12039" y="16942"/>
                  </a:cubicBezTo>
                  <a:cubicBezTo>
                    <a:pt x="13384" y="15728"/>
                    <a:pt x="14917" y="15093"/>
                    <a:pt x="16477" y="15106"/>
                  </a:cubicBezTo>
                  <a:cubicBezTo>
                    <a:pt x="19079" y="15125"/>
                    <a:pt x="21169" y="11999"/>
                    <a:pt x="21376" y="8014"/>
                  </a:cubicBezTo>
                  <a:cubicBezTo>
                    <a:pt x="21600" y="3690"/>
                    <a:pt x="19316" y="58"/>
                    <a:pt x="16505" y="0"/>
                  </a:cubicBezTo>
                  <a:cubicBezTo>
                    <a:pt x="13021" y="3"/>
                    <a:pt x="9607" y="1510"/>
                    <a:pt x="6653" y="4349"/>
                  </a:cubicBezTo>
                  <a:cubicBezTo>
                    <a:pt x="3828" y="7064"/>
                    <a:pt x="1530" y="10897"/>
                    <a:pt x="0" y="15446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1326" t="-12" b="-18396"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6866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23887" y="1141519"/>
            <a:ext cx="692870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우리는 자기</a:t>
            </a:r>
            <a:r>
              <a:rPr lang="en-US" altLang="ko-KR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磁氣</a:t>
            </a:r>
            <a:r>
              <a:rPr lang="en-US" altLang="ko-KR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 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기아 상태에 처해 있다</a:t>
            </a:r>
            <a:endParaRPr lang="en-US" altLang="ko-KR" sz="24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78141" y="3715528"/>
            <a:ext cx="42898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젊을수록 활발히 펄스 에너지 생성</a:t>
            </a:r>
            <a:endParaRPr lang="en-US" altLang="ko-KR" sz="16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▪ 젊은 성인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분에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3~5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</a:t>
            </a:r>
            <a:endParaRPr lang="en-US" altLang="ko-KR" sz="16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▪ 노화 시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분에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</a:t>
            </a:r>
            <a:endParaRPr lang="en-US" altLang="ko-KR" sz="16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▪ 당뇨 등 </a:t>
            </a:r>
            <a:r>
              <a:rPr lang="ko-KR" altLang="en-US" sz="16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질환자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10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분에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회로 크게 감소</a:t>
            </a:r>
            <a:endParaRPr lang="en-US" altLang="ko-KR" sz="16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67308" y="2331497"/>
            <a:ext cx="416054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현대인은 </a:t>
            </a:r>
            <a:endParaRPr lang="en-US" altLang="ko-KR" sz="20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20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전자파 환경</a:t>
            </a:r>
            <a:r>
              <a:rPr lang="en-US" altLang="ko-KR" sz="20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20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스트레스</a:t>
            </a:r>
            <a:r>
              <a:rPr lang="en-US" altLang="ko-KR" sz="20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20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노화 </a:t>
            </a:r>
            <a:r>
              <a:rPr lang="ko-KR" altLang="en-US" sz="20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등으로 </a:t>
            </a:r>
            <a:endParaRPr lang="en-US" altLang="ko-KR" sz="20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20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자기 에너지 결핍 </a:t>
            </a:r>
            <a:r>
              <a:rPr lang="ko-KR" altLang="en-US" sz="20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상태 </a:t>
            </a:r>
            <a:endParaRPr lang="en-US" altLang="ko-KR" sz="20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54" name="Picture 6" descr="'스마트폰' 의존도가 높아지면서 스마트폰 과다 사용으로 인한 '질환'도 급격히 늘고 있다. 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5" t="8858" r="17025"/>
          <a:stretch/>
        </p:blipFill>
        <p:spPr bwMode="auto">
          <a:xfrm>
            <a:off x="701961" y="2050473"/>
            <a:ext cx="5329383" cy="361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5946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5873" b="14914"/>
          <a:stretch/>
        </p:blipFill>
        <p:spPr>
          <a:xfrm>
            <a:off x="3149601" y="1606233"/>
            <a:ext cx="6217920" cy="445008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342028" y="1263439"/>
            <a:ext cx="690687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생체 전류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 끊기면 </a:t>
            </a:r>
            <a:r>
              <a:rPr lang="ko-KR" altLang="en-US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 균형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무너집니다</a:t>
            </a:r>
            <a:endParaRPr lang="en-US" altLang="ko-KR" sz="24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55968" y="3178493"/>
            <a:ext cx="2813367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스트레스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전자파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노화 등으로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생체 전류가 약해지면</a:t>
            </a:r>
            <a:endParaRPr lang="en-US" altLang="ko-KR" sz="1600" b="1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자율신경 균형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무너지고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피로</a:t>
            </a:r>
            <a:r>
              <a:rPr lang="en-US" altLang="ko-KR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통증</a:t>
            </a:r>
            <a:r>
              <a:rPr lang="en-US" altLang="ko-KR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순환 문제 발생 </a:t>
            </a:r>
            <a:endParaRPr lang="en-US" altLang="ko-KR" sz="1600" b="1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194800" y="3201015"/>
            <a:ext cx="2489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PEMF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약해진 </a:t>
            </a:r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생체 전류 흐름을 회복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시켜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6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 밸런스와 활력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 도움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7293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285807" y="1141519"/>
            <a:ext cx="628999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PEMF, </a:t>
            </a:r>
            <a:r>
              <a:rPr lang="ko-KR" altLang="en-US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인체를 깨우는 생체 에너지 </a:t>
            </a:r>
            <a:r>
              <a:rPr lang="ko-KR" altLang="en-US" sz="2400" b="1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테라피</a:t>
            </a:r>
            <a:endParaRPr lang="en-US" altLang="ko-KR" sz="2400" b="1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895734" y="2808685"/>
            <a:ext cx="2780145" cy="15542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짧은 시간</a:t>
            </a:r>
            <a:endParaRPr lang="en-US" altLang="ko-KR" sz="19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인체에 자극해 </a:t>
            </a:r>
            <a:endParaRPr lang="en-US" altLang="ko-KR" sz="19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혈류 개선</a:t>
            </a:r>
            <a:r>
              <a:rPr lang="en-US" altLang="ko-KR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</a:p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조직 활성화</a:t>
            </a:r>
            <a:r>
              <a:rPr lang="en-US" altLang="ko-KR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</a:p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세포 회복 유도</a:t>
            </a:r>
            <a:endParaRPr lang="en-US" altLang="ko-KR" sz="19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875954" y="2808685"/>
            <a:ext cx="2890982" cy="15542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900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테라헤르츠</a:t>
            </a:r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파장을 </a:t>
            </a:r>
            <a:endParaRPr lang="en-US" altLang="ko-KR" sz="19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함께 발생시켜</a:t>
            </a:r>
            <a:endParaRPr lang="en-US" altLang="ko-KR" sz="19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 깊숙이 </a:t>
            </a:r>
            <a:endParaRPr lang="en-US" altLang="ko-KR" sz="19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침투하는 </a:t>
            </a:r>
            <a:endParaRPr lang="en-US" altLang="ko-KR" sz="19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복합 </a:t>
            </a:r>
            <a:r>
              <a:rPr lang="ko-KR" altLang="en-US" sz="1900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웰니스</a:t>
            </a:r>
            <a:r>
              <a:rPr lang="ko-KR" altLang="en-US" sz="19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자극 제공</a:t>
            </a:r>
            <a:endParaRPr lang="en-US" altLang="ko-KR" sz="1900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68" y="1638877"/>
            <a:ext cx="4404014" cy="440401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8861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1" t="11635" r="11517" b="10093"/>
          <a:stretch/>
        </p:blipFill>
        <p:spPr>
          <a:xfrm>
            <a:off x="6390640" y="1595119"/>
            <a:ext cx="5171440" cy="4511041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623887" y="1141519"/>
            <a:ext cx="558096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체온 </a:t>
            </a:r>
            <a:r>
              <a:rPr lang="en-US" altLang="ko-KR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1℃</a:t>
            </a:r>
            <a:r>
              <a:rPr lang="en-US" altLang="ko-KR" sz="24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면역력</a:t>
            </a:r>
            <a:r>
              <a:rPr lang="ko-KR" altLang="en-US" sz="24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바꾼다</a:t>
            </a:r>
            <a:endParaRPr lang="en-US" altLang="ko-KR" sz="24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95009" y="2773015"/>
            <a:ext cx="5360352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심부열</a:t>
            </a:r>
            <a:r>
              <a:rPr lang="ko-KR" altLang="en-US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b="1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테라피</a:t>
            </a:r>
            <a:r>
              <a:rPr lang="ko-KR" altLang="en-US" kern="0" spc="-36" dirty="0" err="1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는</a:t>
            </a:r>
            <a:r>
              <a:rPr lang="ko-KR" altLang="en-US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b="1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온열</a:t>
            </a:r>
            <a:r>
              <a:rPr lang="ko-KR" altLang="en-US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작용</a:t>
            </a:r>
            <a:r>
              <a:rPr lang="ko-KR" altLang="en-US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통해</a:t>
            </a:r>
            <a:endParaRPr lang="en-US" altLang="ko-KR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신체를 따뜻하게 유지하고 긴장을 완화</a:t>
            </a:r>
            <a:r>
              <a:rPr lang="ko-KR" altLang="en-US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시킵니다</a:t>
            </a:r>
            <a:r>
              <a:rPr lang="en-US" altLang="ko-KR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체온이 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1℃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오르면 면역력이 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3~5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 증가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반대로 체온이 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1℃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떨어지면 면역력은 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20~30%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감소</a:t>
            </a:r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1427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23887" y="1141519"/>
            <a:ext cx="558096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체온 </a:t>
            </a:r>
            <a:r>
              <a:rPr lang="en-US" altLang="ko-KR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36.5℃ </a:t>
            </a:r>
            <a:r>
              <a:rPr lang="ko-KR" altLang="en-US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이하</a:t>
            </a:r>
            <a:r>
              <a:rPr lang="en-US" altLang="ko-KR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2400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신호를 보내는 몸</a:t>
            </a:r>
            <a:endParaRPr lang="en-US" altLang="ko-KR" sz="2400" b="1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95009" y="2773015"/>
            <a:ext cx="5360352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현대인 </a:t>
            </a:r>
            <a:r>
              <a:rPr lang="en-US" altLang="ko-KR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90% </a:t>
            </a:r>
            <a:r>
              <a:rPr lang="ko-KR" altLang="en-US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이상이 체온 </a:t>
            </a:r>
            <a:r>
              <a:rPr lang="en-US" altLang="ko-KR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36.5℃ </a:t>
            </a:r>
            <a:r>
              <a:rPr lang="ko-KR" altLang="en-US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이하</a:t>
            </a:r>
            <a:endParaRPr lang="en-US" altLang="ko-KR" b="1" kern="0" spc="-36" dirty="0">
              <a:solidFill>
                <a:srgbClr val="27252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이는 </a:t>
            </a:r>
            <a:r>
              <a:rPr lang="ko-KR" altLang="en-US" b="1" kern="0" spc="-36" dirty="0" err="1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저체온증</a:t>
            </a:r>
            <a:r>
              <a:rPr lang="en-US" altLang="ko-KR" b="1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(WTS) </a:t>
            </a:r>
            <a:r>
              <a:rPr lang="ko-KR" altLang="en-US" kern="0" spc="-36" dirty="0">
                <a:solidFill>
                  <a:srgbClr val="27252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의 신호</a:t>
            </a:r>
            <a:r>
              <a:rPr lang="ko-KR" altLang="en-US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 수 있습니다</a:t>
            </a:r>
            <a:r>
              <a:rPr lang="en-US" altLang="ko-KR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endParaRPr lang="en-US" altLang="ko-KR" sz="16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600" kern="0" spc="-36" dirty="0">
                <a:solidFill>
                  <a:srgbClr val="272525"/>
                </a:solidFill>
                <a:latin typeface="프리젠테이션 4 Regular" pitchFamily="2" charset="-127"/>
                <a:ea typeface="프리젠테이션 4 Regular" pitchFamily="2" charset="-127"/>
              </a:rPr>
              <a:t>▪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체온이 낮아지면 면역력 저하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순환 기능 약화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피로감 증가 등  다양한 증상이 나타납니다</a:t>
            </a:r>
            <a:r>
              <a:rPr lang="en-US" altLang="ko-KR" sz="16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pic>
        <p:nvPicPr>
          <p:cNvPr id="7170" name="Picture 2" descr="https://scontent-ssn1-1.xx.fbcdn.net/v/t39.30808-6/479521992_601438396049102_2482495915882766584_n.jpg?stp=dst-jpg_p526x296_tt6&amp;_nc_cat=105&amp;ccb=1-7&amp;_nc_sid=127cfc&amp;_nc_ohc=uuq_CTMG2_kQ7kNvwEqHPVu&amp;_nc_oc=Adl0Ww5C9TUEaWmMorAk7mykL4xFiUc1Yj7rwAGqh-G85rTMUfkThN_vJhBoloPUER8&amp;_nc_zt=23&amp;_nc_ht=scontent-ssn1-1.xx&amp;_nc_gid=X-gxHW9BWKnjWQRroYyujA&amp;oh=00_AfGV0_O07Cwyx6HxuFHRouUIQ8S3GNVnYE1h8LJR2HoJiA&amp;oe=6803E28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1F4F9"/>
              </a:clrFrom>
              <a:clrTo>
                <a:srgbClr val="F1F4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6" t="11204" r="11571"/>
          <a:stretch/>
        </p:blipFill>
        <p:spPr bwMode="auto">
          <a:xfrm>
            <a:off x="7000239" y="875348"/>
            <a:ext cx="4389121" cy="518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74863" y="248284"/>
            <a:ext cx="153760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개발 배경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6035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/>
          <p:cNvSpPr/>
          <p:nvPr/>
        </p:nvSpPr>
        <p:spPr>
          <a:xfrm>
            <a:off x="3931582" y="2367708"/>
            <a:ext cx="4567984" cy="20324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5400" dirty="0" err="1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atrick Hand" pitchFamily="34" charset="-120"/>
              </a:rPr>
              <a:t>케어셀브</a:t>
            </a:r>
            <a:r>
              <a:rPr lang="ko-KR" altLang="en-US" sz="5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atrick Hand" pitchFamily="34" charset="-120"/>
              </a:rPr>
              <a:t> </a:t>
            </a:r>
            <a:endParaRPr lang="en-US" altLang="ko-KR" sz="54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atrick Hand" pitchFamily="34" charset="-120"/>
            </a:endParaRPr>
          </a:p>
          <a:p>
            <a:pPr marL="0" indent="0" algn="ctr">
              <a:buNone/>
            </a:pPr>
            <a:r>
              <a:rPr lang="ko-KR" altLang="en-US" sz="5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atrick Hand" pitchFamily="34" charset="-120"/>
              </a:rPr>
              <a:t>웨이브 플러스</a:t>
            </a:r>
            <a:endParaRPr lang="en-US" altLang="ko-KR" sz="54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atrick Hand" pitchFamily="34" charset="-120"/>
            </a:endParaRPr>
          </a:p>
          <a:p>
            <a:pPr marL="0" indent="0" algn="ctr">
              <a:buNone/>
            </a:pPr>
            <a:r>
              <a:rPr lang="ko-KR" altLang="en-US" sz="54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atrick Hand" pitchFamily="34" charset="-120"/>
              </a:rPr>
              <a:t>제품 소개</a:t>
            </a:r>
            <a:endParaRPr lang="en-US" sz="54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4351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일본여행 돼지코 플러그 준비하셨나요? #프리볼티지 #일본전압 #100V - 요모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pc="-15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AutoShape 4" descr="일본여행 돼지코 플러그 준비하셨나요? #프리볼티지 #일본전압 #100V - 요모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pc="-15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579400" y="1252285"/>
            <a:ext cx="4794840" cy="426142"/>
            <a:chOff x="5579400" y="1252285"/>
            <a:chExt cx="4794840" cy="426142"/>
          </a:xfrm>
        </p:grpSpPr>
        <p:sp>
          <p:nvSpPr>
            <p:cNvPr id="17" name="직사각형 16"/>
            <p:cNvSpPr/>
            <p:nvPr/>
          </p:nvSpPr>
          <p:spPr>
            <a:xfrm>
              <a:off x="6327939" y="1252285"/>
              <a:ext cx="4046301" cy="4261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 테라헤르츠 파동과 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PEMF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의 융합 </a:t>
              </a:r>
              <a:r>
                <a:rPr lang="ko-KR" alt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테라피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 기기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 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5579400" y="1376610"/>
              <a:ext cx="789709" cy="256309"/>
            </a:xfrm>
            <a:prstGeom prst="roundRect">
              <a:avLst/>
            </a:prstGeom>
            <a:solidFill>
              <a:srgbClr val="285E2E"/>
            </a:solidFill>
            <a:ln>
              <a:solidFill>
                <a:srgbClr val="000000">
                  <a:alpha val="70980"/>
                </a:srgb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6378739" y="1766011"/>
            <a:ext cx="4740013" cy="426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  <a:cs typeface="나눔스퀘어 Bold"/>
              </a:rPr>
              <a:t>바디를 편안하게 유지하는 전자기장 테라피 기기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나눔스퀘어 Bold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5579400" y="1891785"/>
            <a:ext cx="789709" cy="256309"/>
          </a:xfrm>
          <a:prstGeom prst="roundRect">
            <a:avLst/>
          </a:prstGeom>
          <a:solidFill>
            <a:srgbClr val="285E2E"/>
          </a:solidFill>
          <a:ln>
            <a:solidFill>
              <a:srgbClr val="000000">
                <a:alpha val="7098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16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591053" y="3754900"/>
            <a:ext cx="5357128" cy="2308324"/>
            <a:chOff x="5591053" y="3754900"/>
            <a:chExt cx="5357128" cy="2308324"/>
          </a:xfrm>
        </p:grpSpPr>
        <p:sp>
          <p:nvSpPr>
            <p:cNvPr id="26" name="직사각형 25"/>
            <p:cNvSpPr/>
            <p:nvPr/>
          </p:nvSpPr>
          <p:spPr>
            <a:xfrm>
              <a:off x="6448422" y="3754900"/>
              <a:ext cx="4499759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활력 충전 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정상 기능 안정화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손상 조직  에너지 회복에 도움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생체 에너지 충전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근육을 편안하게 유지하는 데 도움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온열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 관리</a:t>
              </a:r>
              <a:endPara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5591053" y="3882872"/>
              <a:ext cx="789709" cy="256309"/>
            </a:xfrm>
            <a:prstGeom prst="roundRect">
              <a:avLst/>
            </a:prstGeom>
            <a:solidFill>
              <a:srgbClr val="285E2E"/>
            </a:solidFill>
            <a:ln>
              <a:solidFill>
                <a:srgbClr val="000000">
                  <a:alpha val="70980"/>
                </a:srgb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5579400" y="2304796"/>
            <a:ext cx="5500861" cy="1152688"/>
            <a:chOff x="5579400" y="2304796"/>
            <a:chExt cx="5500861" cy="1152688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5579400" y="2433214"/>
              <a:ext cx="789709" cy="256309"/>
            </a:xfrm>
            <a:prstGeom prst="roundRect">
              <a:avLst/>
            </a:prstGeom>
            <a:solidFill>
              <a:srgbClr val="285E2E"/>
            </a:solidFill>
            <a:ln>
              <a:solidFill>
                <a:srgbClr val="000000">
                  <a:alpha val="70980"/>
                </a:srgb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419379" y="2304796"/>
              <a:ext cx="4660882" cy="11526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- PEMF(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펄스 전자기장 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- </a:t>
              </a:r>
              <a:r>
                <a:rPr lang="ko-KR" alt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테라헤르츠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 </a:t>
              </a:r>
              <a:r>
                <a:rPr lang="ko-KR" alt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테라피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( 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빛 파장 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- 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심부열 테라피 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( </a:t>
              </a:r>
              <a:r>
                <a:rPr lang="ko-KR" alt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온열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 기능 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anumSquare" panose="020B0600000101010101" pitchFamily="50" charset="-127"/>
                  <a:ea typeface="나눔스퀘어" panose="020B0600000101010101" pitchFamily="50" charset="-127"/>
                  <a:cs typeface="나눔스퀘어 Bold"/>
                </a:rPr>
                <a:t>)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289" y="1478747"/>
            <a:ext cx="4303712" cy="430371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560650" y="1344414"/>
            <a:ext cx="8467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rPr>
              <a:t>Point 1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5550490" y="1852414"/>
            <a:ext cx="8467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rPr>
              <a:t>Point 2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50490" y="2390894"/>
            <a:ext cx="8467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rPr>
              <a:t>Point 3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550490" y="3843774"/>
            <a:ext cx="8467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rPr>
              <a:t>Point 4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7574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제목 1"/>
          <p:cNvSpPr txBox="1">
            <a:spLocks/>
          </p:cNvSpPr>
          <p:nvPr/>
        </p:nvSpPr>
        <p:spPr>
          <a:xfrm>
            <a:off x="389466" y="898696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lvl="0">
              <a:defRPr/>
            </a:pP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테라헤르츠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파동과 </a:t>
            </a:r>
            <a: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PEMF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의 융합  </a:t>
            </a: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테라피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기기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5287302" y="1167479"/>
            <a:ext cx="6759982" cy="4732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chemeClr val="accent2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융합 </a:t>
            </a:r>
            <a:r>
              <a:rPr lang="ko-KR" altLang="en-US" b="1" dirty="0" err="1">
                <a:solidFill>
                  <a:schemeClr val="accent2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테라피의</a:t>
            </a:r>
            <a:r>
              <a:rPr lang="ko-KR" altLang="en-US" b="1" dirty="0">
                <a:solidFill>
                  <a:schemeClr val="accent2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장점</a:t>
            </a:r>
            <a:endParaRPr lang="en-US" altLang="ko-KR" sz="1600" b="1" dirty="0">
              <a:solidFill>
                <a:schemeClr val="accent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THz</a:t>
            </a: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분자 및 조직 수준에서 조직 진단 및 복구를 지원</a:t>
            </a: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PEMF</a:t>
            </a: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펄스 자극으로 조직의 깊이 손상된 기능 </a:t>
            </a:r>
            <a:r>
              <a:rPr lang="ko-KR" altLang="en-US" sz="1600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테라피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효과</a:t>
            </a:r>
            <a:endParaRPr lang="en-US" altLang="ko-KR" sz="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두 기술을 함께 사용하면 </a:t>
            </a:r>
            <a:r>
              <a:rPr lang="ko-KR" altLang="en-US" sz="1600" b="1" dirty="0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에너지 회복</a:t>
            </a:r>
            <a:r>
              <a:rPr lang="en-US" altLang="ko-KR" sz="1600" b="1" dirty="0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1600" b="1" dirty="0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충전 다각적으로 촉진</a:t>
            </a:r>
            <a:endParaRPr lang="en-US" altLang="ko-KR" sz="1600" b="1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chemeClr val="accent2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융합 </a:t>
            </a:r>
            <a:r>
              <a:rPr lang="ko-KR" altLang="en-US" b="1" dirty="0" err="1">
                <a:solidFill>
                  <a:schemeClr val="accent2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테라피</a:t>
            </a:r>
            <a:r>
              <a:rPr lang="ko-KR" altLang="en-US" b="1" dirty="0">
                <a:solidFill>
                  <a:schemeClr val="accent2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과정</a:t>
            </a:r>
            <a:endParaRPr lang="en-US" altLang="ko-KR" sz="1600" b="1" dirty="0">
              <a:solidFill>
                <a:schemeClr val="accent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- </a:t>
            </a:r>
            <a:r>
              <a:rPr lang="ko-KR" altLang="en-US" sz="16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빠른 </a:t>
            </a:r>
            <a:r>
              <a:rPr lang="ko-KR" altLang="en-US" sz="1600" b="1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테라피</a:t>
            </a:r>
            <a:r>
              <a:rPr lang="ko-KR" altLang="en-US" sz="16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케어</a:t>
            </a:r>
            <a:endParaRPr lang="en-US" altLang="ko-KR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    THz 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파동을 통해 손상된 기능을 특성 진단</a:t>
            </a: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    PEMF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를 적용해 자가 에너지 회복 충전 과정을 촉진에 도움</a:t>
            </a: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6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-  </a:t>
            </a:r>
            <a:r>
              <a:rPr lang="ko-KR" altLang="en-US" sz="16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동시 적용</a:t>
            </a:r>
            <a:endParaRPr lang="en-US" altLang="ko-KR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     THz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PEMF 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두 기술을 적절히 조합해 효과를 극대화 </a:t>
            </a: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인체 회복</a:t>
            </a: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복구 과정에서 </a:t>
            </a: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THz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PEMF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의 상호작용</a:t>
            </a: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1600" dirty="0">
                <a:latin typeface="NanumSquare"/>
                <a:ea typeface="나눔스퀘어" panose="020B0600000101010101" pitchFamily="50" charset="-127"/>
              </a:rPr>
              <a:t>신체 깊숙이까지 자극하여  재생성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테라피</a:t>
            </a:r>
            <a:r>
              <a:rPr lang="ko-KR" altLang="en-US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마사지 효과</a:t>
            </a:r>
            <a:r>
              <a:rPr lang="en-US" altLang="ko-KR" sz="16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609" y="1313657"/>
            <a:ext cx="4303712" cy="430371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1629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제목 1"/>
          <p:cNvSpPr txBox="1">
            <a:spLocks/>
          </p:cNvSpPr>
          <p:nvPr/>
        </p:nvSpPr>
        <p:spPr>
          <a:xfrm>
            <a:off x="389466" y="947908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PEMF 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기기</a:t>
            </a:r>
            <a: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: 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건강과 웰빙을 위한 혁신적인 솔루션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5596401" y="2128189"/>
            <a:ext cx="6096000" cy="32985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200" b="1" dirty="0">
                <a:solidFill>
                  <a:schemeClr val="accent2"/>
                </a:solidFill>
                <a:latin typeface="NanumSquare"/>
                <a:ea typeface="나눔스퀘어" panose="020B0600000101010101" pitchFamily="50" charset="-127"/>
              </a:rPr>
              <a:t>PEMF </a:t>
            </a:r>
            <a:r>
              <a:rPr lang="ko-KR" altLang="en-US" sz="2200" b="1" dirty="0">
                <a:solidFill>
                  <a:schemeClr val="accent2"/>
                </a:solidFill>
                <a:latin typeface="NanumSquare"/>
                <a:ea typeface="나눔스퀘어" panose="020B0600000101010101" pitchFamily="50" charset="-127"/>
              </a:rPr>
              <a:t>기기란 무엇인가요</a:t>
            </a:r>
            <a:r>
              <a:rPr lang="en-US" altLang="ko-KR" sz="2200" b="1" dirty="0">
                <a:solidFill>
                  <a:schemeClr val="accent2"/>
                </a:solidFill>
                <a:latin typeface="NanumSquare"/>
                <a:ea typeface="나눔스퀘어" panose="020B0600000101010101" pitchFamily="50" charset="-127"/>
              </a:rPr>
              <a:t>?</a:t>
            </a:r>
            <a:br>
              <a:rPr lang="ko-KR" altLang="en-US" sz="1700" b="1" dirty="0">
                <a:solidFill>
                  <a:schemeClr val="accent2"/>
                </a:solidFill>
                <a:ea typeface="나눔스퀘어" panose="020B0600000101010101" pitchFamily="50" charset="-127"/>
              </a:rPr>
            </a:br>
            <a:r>
              <a:rPr lang="en-US" altLang="ko-KR" sz="1700" dirty="0">
                <a:latin typeface="NanumSquare"/>
                <a:ea typeface="나눔스퀘어" panose="020B0600000101010101" pitchFamily="50" charset="-127"/>
              </a:rPr>
              <a:t>PEMF(Pulsed Electromagnetic Field) </a:t>
            </a:r>
            <a:r>
              <a:rPr lang="ko-KR" altLang="en-US" sz="1700" dirty="0">
                <a:latin typeface="NanumSquare"/>
                <a:ea typeface="나눔스퀘어" panose="020B0600000101010101" pitchFamily="50" charset="-127"/>
              </a:rPr>
              <a:t>기술은 인체의 자연적인 치유 과정을 도와주고 신체 에너지  기능을 </a:t>
            </a:r>
            <a:endParaRPr lang="en-US" altLang="ko-KR" sz="1700" dirty="0">
              <a:latin typeface="NanumSquare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NanumSquare"/>
                <a:ea typeface="나눔스퀘어" panose="020B0600000101010101" pitchFamily="50" charset="-127"/>
              </a:rPr>
              <a:t>최적화하기 위해 설계된 혁신적인 기술입니다</a:t>
            </a:r>
            <a:r>
              <a:rPr lang="en-US" altLang="ko-KR" sz="1700" dirty="0">
                <a:latin typeface="NanumSquare"/>
                <a:ea typeface="나눔스퀘어" panose="020B0600000101010101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NanumSquare"/>
                <a:ea typeface="나눔스퀘어" panose="020B0600000101010101" pitchFamily="50" charset="-127"/>
              </a:rPr>
              <a:t>이 기술은 펄스 전자기장을 사용하여 신체 깊숙이까지 자극을 전달함으로써 에너지 회복 충전</a:t>
            </a:r>
            <a:r>
              <a:rPr lang="en-US" altLang="ko-KR" sz="1700" dirty="0">
                <a:latin typeface="NanumSquare"/>
                <a:ea typeface="나눔스퀘어" panose="020B0600000101010101" pitchFamily="50" charset="-127"/>
              </a:rPr>
              <a:t>,</a:t>
            </a:r>
            <a:r>
              <a:rPr lang="ko-KR" altLang="en-US" sz="1700" dirty="0">
                <a:latin typeface="NanumSquare"/>
                <a:ea typeface="나눔스퀘어" panose="020B0600000101010101" pitchFamily="50" charset="-127"/>
              </a:rPr>
              <a:t>마사지 효과</a:t>
            </a:r>
            <a:r>
              <a:rPr lang="en-US" altLang="ko-KR" sz="1700" dirty="0">
                <a:latin typeface="NanumSquare"/>
                <a:ea typeface="나눔스퀘어" panose="020B0600000101010101" pitchFamily="50" charset="-127"/>
              </a:rPr>
              <a:t>,</a:t>
            </a:r>
            <a:r>
              <a:rPr lang="ko-KR" altLang="en-US" sz="1700" dirty="0" err="1">
                <a:latin typeface="NanumSquare"/>
                <a:ea typeface="나눔스퀘어" panose="020B0600000101010101" pitchFamily="50" charset="-127"/>
              </a:rPr>
              <a:t>온열</a:t>
            </a:r>
            <a:r>
              <a:rPr lang="ko-KR" altLang="en-US" sz="1700" dirty="0">
                <a:latin typeface="NanumSquare"/>
                <a:ea typeface="나눔스퀘어" panose="020B0600000101010101" pitchFamily="50" charset="-127"/>
              </a:rPr>
              <a:t> 효과</a:t>
            </a:r>
            <a:r>
              <a:rPr lang="en-US" altLang="ko-KR" sz="1700" dirty="0">
                <a:latin typeface="NanumSquare"/>
                <a:ea typeface="나눔스퀘어" panose="020B0600000101010101" pitchFamily="50" charset="-127"/>
              </a:rPr>
              <a:t>, </a:t>
            </a:r>
            <a:r>
              <a:rPr lang="ko-KR" altLang="en-US" sz="1700" dirty="0">
                <a:latin typeface="NanumSquare"/>
                <a:ea typeface="나눔스퀘어" panose="020B0600000101010101" pitchFamily="50" charset="-127"/>
              </a:rPr>
              <a:t>긴장완화 와 같은 다양한 건강상의 이점을 제공합니다</a:t>
            </a:r>
            <a:r>
              <a:rPr lang="en-US" altLang="ko-KR" sz="1700" dirty="0">
                <a:latin typeface="NanumSquare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700" dirty="0">
              <a:ea typeface="나눔스퀘어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609" y="1313657"/>
            <a:ext cx="4303712" cy="430371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7069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59371" y="1042399"/>
            <a:ext cx="443903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18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 ExtraBold" panose="020B0600000101010101"/>
              </a:rPr>
              <a:t>에너지 자력 충전</a:t>
            </a:r>
            <a:r>
              <a:rPr lang="en-US" altLang="ko-KR" sz="18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 ExtraBold" panose="020B0600000101010101"/>
              </a:rPr>
              <a:t>, </a:t>
            </a:r>
            <a:r>
              <a:rPr lang="ko-KR" altLang="en-US" sz="18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 ExtraBold" panose="020B0600000101010101"/>
              </a:rPr>
              <a:t>펄스 전자기장 요법 </a:t>
            </a:r>
            <a:r>
              <a:rPr lang="en-US" altLang="ko-KR" sz="18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 ExtraBold" panose="020B0600000101010101"/>
              </a:rPr>
              <a:t>(PEMF)</a:t>
            </a:r>
            <a:endParaRPr lang="ko-KR" altLang="en-US" sz="2400" b="1" spc="-150" dirty="0">
              <a:solidFill>
                <a:prstClr val="black">
                  <a:lumMod val="75000"/>
                  <a:lumOff val="25000"/>
                </a:prstClr>
              </a:solidFill>
              <a:latin typeface="나눔스퀘어" panose="020B0600000101010101" pitchFamily="50" charset="-127"/>
              <a:ea typeface="나눔스퀘어 ExtraBold" panose="020B0600000101010101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087099" y="1325264"/>
            <a:ext cx="7511301" cy="92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8455" indent="18415" eaLnBrk="0">
              <a:lnSpc>
                <a:spcPct val="145000"/>
              </a:lnSpc>
            </a:pPr>
            <a:r>
              <a:rPr lang="ko-KR" altLang="en-US" sz="1300" b="1" kern="0" spc="2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지구의 자연 자기장</a:t>
            </a:r>
            <a:r>
              <a:rPr lang="ko-KR" altLang="en-US" sz="1300" kern="0" spc="-3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을 시뮬레이션하는 생물학적</a:t>
            </a:r>
            <a:r>
              <a:rPr lang="en-US" altLang="ko-KR" sz="1300" kern="0" spc="-3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, </a:t>
            </a:r>
            <a:r>
              <a:rPr lang="ko-KR" altLang="en-US" sz="1300" kern="0" spc="-3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물리 </a:t>
            </a:r>
            <a:r>
              <a:rPr lang="ko-KR" altLang="en-US" sz="1300" kern="0" spc="-30" dirty="0" err="1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테라피</a:t>
            </a:r>
            <a:r>
              <a:rPr lang="ko-KR" altLang="en-US" sz="1300" kern="0" spc="-3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 방법으로 펄스 전자기장의 </a:t>
            </a:r>
            <a:endParaRPr lang="en-US" altLang="ko-KR" sz="1300" kern="0" spc="-30" dirty="0">
              <a:latin typeface="NanumSquare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  <a:p>
            <a:pPr marL="338455" indent="18415" eaLnBrk="0">
              <a:lnSpc>
                <a:spcPct val="145000"/>
              </a:lnSpc>
            </a:pPr>
            <a:r>
              <a:rPr lang="ko-KR" altLang="en-US" sz="1300" kern="0" spc="-3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에너지를 사용하여  대사와 신체 순환을 개선하여 인체를 에너지를 공급하여 건강을 </a:t>
            </a:r>
            <a:endParaRPr lang="en-US" altLang="ko-KR" sz="1300" kern="0" spc="-30" dirty="0">
              <a:latin typeface="NanumSquare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  <a:p>
            <a:pPr marL="338455" indent="18415" eaLnBrk="0">
              <a:lnSpc>
                <a:spcPct val="145000"/>
              </a:lnSpc>
            </a:pPr>
            <a:r>
              <a:rPr lang="ko-KR" altLang="en-US" sz="1300" kern="0" spc="-3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증진을 돕는 것이다</a:t>
            </a:r>
            <a:r>
              <a:rPr lang="en-US" altLang="ko-KR" sz="1300" kern="0" spc="-3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.</a:t>
            </a:r>
            <a:r>
              <a:rPr lang="ko-KR" altLang="en-US" sz="130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 </a:t>
            </a:r>
            <a:endParaRPr lang="en-US" altLang="ko-KR" sz="1300" kern="0" dirty="0">
              <a:latin typeface="나눔스퀘어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86253" y="2574373"/>
            <a:ext cx="6096000" cy="32116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624205" indent="-285750" eaLnBrk="0">
              <a:lnSpc>
                <a:spcPct val="145000"/>
              </a:lnSpc>
              <a:spcBef>
                <a:spcPts val="410"/>
              </a:spcBef>
              <a:buFont typeface="Wingdings" panose="05000000000000000000" pitchFamily="2" charset="2"/>
              <a:buChar char="ü"/>
            </a:pPr>
            <a:r>
              <a:rPr lang="ko-KR" altLang="en-US" sz="1800" b="1" kern="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신체의 자연 회복 과정을 향상</a:t>
            </a:r>
            <a:endParaRPr lang="ko-KR" altLang="en-US" b="1" kern="0" dirty="0">
              <a:latin typeface="나눔스퀘어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  <a:p>
            <a:pPr marL="624205" indent="-285750" eaLnBrk="0">
              <a:lnSpc>
                <a:spcPct val="145000"/>
              </a:lnSpc>
              <a:spcBef>
                <a:spcPts val="410"/>
              </a:spcBef>
              <a:buFont typeface="Wingdings" panose="05000000000000000000" pitchFamily="2" charset="2"/>
              <a:buChar char="ü"/>
            </a:pPr>
            <a:r>
              <a:rPr lang="ko-KR" altLang="en-US" sz="1800" b="1" kern="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신체 전체의 기능을 안정적으로 조정</a:t>
            </a:r>
            <a:endParaRPr lang="en-US" altLang="ko-KR" b="1" kern="0" dirty="0">
              <a:latin typeface="나눔스퀘어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  <a:p>
            <a:pPr marL="624205" indent="-285750" eaLnBrk="0">
              <a:lnSpc>
                <a:spcPct val="145000"/>
              </a:lnSpc>
              <a:spcBef>
                <a:spcPts val="410"/>
              </a:spcBef>
              <a:buFont typeface="Wingdings" panose="05000000000000000000" pitchFamily="2" charset="2"/>
              <a:buChar char="ü"/>
            </a:pPr>
            <a:r>
              <a:rPr lang="ko-KR" altLang="en-US" sz="1800" b="1" kern="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기능을 자극하고 운동시켜 에너지 회복에 도움</a:t>
            </a:r>
            <a:endParaRPr lang="en-US" altLang="ko-KR" b="1" kern="0" dirty="0">
              <a:latin typeface="나눔스퀘어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  <a:p>
            <a:pPr marL="624205" indent="-285750" eaLnBrk="0">
              <a:lnSpc>
                <a:spcPct val="145000"/>
              </a:lnSpc>
              <a:spcBef>
                <a:spcPts val="410"/>
              </a:spcBef>
              <a:buFont typeface="Wingdings" panose="05000000000000000000" pitchFamily="2" charset="2"/>
              <a:buChar char="ü"/>
            </a:pPr>
            <a:r>
              <a:rPr lang="ko-KR" altLang="en-US" sz="1800" b="1" kern="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환자에게 자연스럽게 더 많은 에너지를 제공</a:t>
            </a:r>
            <a:endParaRPr lang="en-US" altLang="ko-KR" b="1" kern="0" dirty="0">
              <a:latin typeface="나눔스퀘어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  <a:p>
            <a:pPr marL="624205" indent="-285750" eaLnBrk="0">
              <a:lnSpc>
                <a:spcPct val="145000"/>
              </a:lnSpc>
              <a:spcBef>
                <a:spcPts val="410"/>
              </a:spcBef>
              <a:buFont typeface="Wingdings" panose="05000000000000000000" pitchFamily="2" charset="2"/>
              <a:buChar char="ü"/>
            </a:pPr>
            <a:r>
              <a:rPr lang="ko-KR" altLang="en-US" sz="1800" b="1" kern="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운동 성능 향상에 도움</a:t>
            </a:r>
            <a:endParaRPr lang="ko-KR" altLang="en-US" b="1" kern="0" dirty="0">
              <a:latin typeface="나눔스퀘어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  <a:p>
            <a:pPr marL="624205" indent="-285750" eaLnBrk="0">
              <a:lnSpc>
                <a:spcPct val="145000"/>
              </a:lnSpc>
              <a:spcBef>
                <a:spcPts val="410"/>
              </a:spcBef>
              <a:buFont typeface="Wingdings" panose="05000000000000000000" pitchFamily="2" charset="2"/>
              <a:buChar char="ü"/>
            </a:pPr>
            <a:r>
              <a:rPr lang="ko-KR" altLang="en-US" sz="1800" b="1" kern="0" dirty="0" err="1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리프레시</a:t>
            </a:r>
            <a:r>
              <a:rPr lang="ko-KR" altLang="en-US" sz="1800" b="1" kern="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 기능으로 일상의 피로 회복</a:t>
            </a:r>
            <a:endParaRPr lang="en-US" altLang="ko-KR" b="1" kern="0" dirty="0">
              <a:latin typeface="나눔스퀘어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  <a:p>
            <a:pPr marL="624205" indent="-285750" eaLnBrk="0">
              <a:lnSpc>
                <a:spcPct val="145000"/>
              </a:lnSpc>
              <a:spcBef>
                <a:spcPts val="410"/>
              </a:spcBef>
              <a:buFont typeface="Wingdings" panose="05000000000000000000" pitchFamily="2" charset="2"/>
              <a:buChar char="ü"/>
            </a:pPr>
            <a:r>
              <a:rPr lang="ko-KR" altLang="en-US" sz="1800" b="1" kern="0" dirty="0">
                <a:latin typeface="NanumSquare" panose="020B0600000101010101" pitchFamily="50" charset="-127"/>
                <a:ea typeface="나눔스퀘어 ExtraBold" panose="020B0600000101010101"/>
                <a:cs typeface="微软雅黑" panose="020B0503020204020204" charset="-122"/>
              </a:rPr>
              <a:t>부상에서 더 빨리 회복하는 데 도움</a:t>
            </a:r>
            <a:endParaRPr lang="en-US" altLang="ko-KR" b="1" kern="0" dirty="0">
              <a:latin typeface="나눔스퀘어" panose="020B0600000101010101" pitchFamily="50" charset="-127"/>
              <a:ea typeface="나눔스퀘어 ExtraBold" panose="020B0600000101010101"/>
              <a:cs typeface="微软雅黑" panose="020B0503020204020204" charset="-122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609" y="1313657"/>
            <a:ext cx="4303712" cy="430371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4994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85445" y="1731812"/>
            <a:ext cx="11172875" cy="3836650"/>
            <a:chOff x="-1" y="2872886"/>
            <a:chExt cx="12020898" cy="4046942"/>
          </a:xfrm>
        </p:grpSpPr>
        <p:pic>
          <p:nvPicPr>
            <p:cNvPr id="4" name="picture 37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1" y="3931762"/>
              <a:ext cx="6297769" cy="2926238"/>
            </a:xfrm>
            <a:prstGeom prst="rect">
              <a:avLst/>
            </a:prstGeom>
          </p:spPr>
        </p:pic>
        <p:sp>
          <p:nvSpPr>
            <p:cNvPr id="5" name="textbox 386"/>
            <p:cNvSpPr/>
            <p:nvPr/>
          </p:nvSpPr>
          <p:spPr>
            <a:xfrm>
              <a:off x="5341184" y="4830772"/>
              <a:ext cx="6679713" cy="2089056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</a:pPr>
              <a:endParaRPr sz="200" dirty="0">
                <a:latin typeface="나눔스퀘어" panose="020B0600000101010101" pitchFamily="50" charset="-127"/>
                <a:ea typeface="나눔스퀘어" panose="020B0600000101010101" pitchFamily="50" charset="-127"/>
                <a:cs typeface="微软雅黑" panose="020B0503020204020204" charset="-122"/>
              </a:endParaRPr>
            </a:p>
            <a:p>
              <a:pPr marL="13970" algn="l" rtl="0" eaLnBrk="0">
                <a:lnSpc>
                  <a:spcPct val="150000"/>
                </a:lnSpc>
              </a:pPr>
              <a:r>
                <a:rPr sz="15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3-3000마이크로미터의 파장을 가진 테라헤르츠 광파를 동시에 방출하여 인체 피부 깊이 3-5cm까지 도달할 수 있으며</a:t>
              </a:r>
              <a:r>
                <a:rPr lang="en-US" sz="15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,</a:t>
              </a:r>
            </a:p>
            <a:p>
              <a:pPr marL="13970" algn="l" rtl="0" eaLnBrk="0">
                <a:lnSpc>
                  <a:spcPct val="150000"/>
                </a:lnSpc>
              </a:pPr>
              <a:endParaRPr lang="en-US" sz="15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微软雅黑" panose="020B0503020204020204" charset="-122"/>
              </a:endParaRPr>
            </a:p>
            <a:p>
              <a:pPr marL="13970" algn="l" rtl="0" eaLnBrk="0">
                <a:lnSpc>
                  <a:spcPct val="150000"/>
                </a:lnSpc>
              </a:pPr>
              <a:r>
                <a:rPr sz="1500" b="1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인체</a:t>
              </a:r>
              <a:r>
                <a:rPr lang="ko-KR" altLang="en-US" sz="15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에너지와</a:t>
              </a:r>
              <a:r>
                <a:rPr sz="15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동일한 </a:t>
              </a:r>
              <a:r>
                <a:rPr sz="1500" b="1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주파수로</a:t>
              </a:r>
              <a:r>
                <a:rPr sz="15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sz="1500" b="1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공명하여</a:t>
              </a:r>
              <a:r>
                <a:rPr lang="en-US" sz="15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sz="15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에너지를</a:t>
              </a:r>
              <a:r>
                <a:rPr sz="15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lang="ko-KR" altLang="en-US" sz="15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회복하고 </a:t>
              </a:r>
              <a:endParaRPr lang="en-US" altLang="ko-KR" sz="1500" dirty="0">
                <a:latin typeface="나눔스퀘어" panose="020B0600000101010101" pitchFamily="50" charset="-127"/>
                <a:ea typeface="나눔스퀘어" panose="020B0600000101010101" pitchFamily="50" charset="-127"/>
                <a:cs typeface="微软雅黑" panose="020B0503020204020204" charset="-122"/>
              </a:endParaRPr>
            </a:p>
            <a:p>
              <a:pPr marL="13970" eaLnBrk="0">
                <a:lnSpc>
                  <a:spcPct val="150000"/>
                </a:lnSpc>
              </a:pPr>
              <a:r>
                <a:rPr lang="ko-KR" altLang="en-US" sz="15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몸의 활력 증진에 도움을 줍니다</a:t>
              </a:r>
              <a:endParaRPr lang="en-US" altLang="ko-KR" sz="1500" dirty="0">
                <a:latin typeface="나눔스퀘어" panose="020B0600000101010101" pitchFamily="50" charset="-127"/>
                <a:ea typeface="나눔스퀘어" panose="020B0600000101010101" pitchFamily="50" charset="-127"/>
                <a:cs typeface="微软雅黑" panose="020B0503020204020204" charset="-122"/>
              </a:endParaRPr>
            </a:p>
            <a:p>
              <a:pPr marL="13970" algn="l" rtl="0" eaLnBrk="0">
                <a:lnSpc>
                  <a:spcPct val="150000"/>
                </a:lnSpc>
              </a:pP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.</a:t>
              </a:r>
            </a:p>
          </p:txBody>
        </p:sp>
        <p:sp>
          <p:nvSpPr>
            <p:cNvPr id="6" name="textbox 388"/>
            <p:cNvSpPr/>
            <p:nvPr/>
          </p:nvSpPr>
          <p:spPr>
            <a:xfrm>
              <a:off x="5275598" y="4106278"/>
              <a:ext cx="6616076" cy="436117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6000"/>
                </a:lnSpc>
              </a:pPr>
              <a:endParaRPr sz="2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100000"/>
                </a:lnSpc>
              </a:pPr>
              <a:r>
                <a:rPr sz="2400" b="1" kern="0" spc="80" dirty="0">
                  <a:solidFill>
                    <a:srgbClr val="285E2E">
                      <a:alpha val="100000"/>
                    </a:srgb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테라헤르츠 광파가 더해져 에너지는 배가된다.</a:t>
              </a:r>
            </a:p>
          </p:txBody>
        </p:sp>
        <p:sp>
          <p:nvSpPr>
            <p:cNvPr id="8" name="textbox 420"/>
            <p:cNvSpPr/>
            <p:nvPr/>
          </p:nvSpPr>
          <p:spPr>
            <a:xfrm>
              <a:off x="5231872" y="2872886"/>
              <a:ext cx="6789025" cy="798903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sz="100" dirty="0">
                <a:latin typeface="나눔스퀘어" panose="020B0600000101010101" pitchFamily="50" charset="-127"/>
                <a:ea typeface="나눔스퀘어" panose="020B0600000101010101" pitchFamily="50" charset="-127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150000"/>
                </a:lnSpc>
              </a:pP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인체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조직에 작용하면 내부 열 효과가 발생하고, </a:t>
              </a: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교류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펄스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전류가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endParaRPr 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150000"/>
                </a:lnSpc>
              </a:pP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장비를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통과하면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인체에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작용하는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</a:t>
              </a:r>
              <a:r>
                <a:rPr sz="16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펄스</a:t>
              </a:r>
              <a:r>
                <a:rPr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微软雅黑" panose="020B0503020204020204" charset="-122"/>
                </a:rPr>
                <a:t> 전자기장이 생성된다.</a:t>
              </a:r>
            </a:p>
          </p:txBody>
        </p:sp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609" y="1313657"/>
            <a:ext cx="4303712" cy="430371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8716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48137" y="1087269"/>
            <a:ext cx="1518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000" b="1" spc="-150" dirty="0">
                <a:solidFill>
                  <a:schemeClr val="accent2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테라헤르츠파 </a:t>
            </a:r>
            <a:endParaRPr lang="ko-KR" altLang="en-US" sz="2800" b="1" spc="-150" dirty="0">
              <a:solidFill>
                <a:schemeClr val="accent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48137" y="1711186"/>
            <a:ext cx="593608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초당 </a:t>
            </a:r>
            <a:r>
              <a:rPr lang="en-US" altLang="ko-KR" sz="1400" b="1" dirty="0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1400" b="1" dirty="0" err="1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조번의</a:t>
            </a:r>
            <a:r>
              <a:rPr lang="ko-KR" altLang="en-US" sz="1400" b="1" dirty="0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파장 진동</a:t>
            </a:r>
            <a:r>
              <a:rPr lang="ko-KR" altLang="en-US" sz="1400" dirty="0">
                <a:solidFill>
                  <a:srgbClr val="C00000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에서 나오는 테레헤르츠 파장은 </a:t>
            </a:r>
            <a:br>
              <a:rPr lang="en-US" altLang="ko-KR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1400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편광열이</a:t>
            </a: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온몸에 초고온 온열현상으로 변하여</a:t>
            </a:r>
            <a:r>
              <a:rPr lang="en-US" altLang="ko-KR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몸 깊숙이 지속적으로 </a:t>
            </a:r>
            <a:br>
              <a:rPr lang="en-US" altLang="ko-KR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흘러 경락을 통해 근육 등을 순환을 촉진하는데 도움을 줄 수 있다</a:t>
            </a:r>
            <a:r>
              <a:rPr lang="en-US" altLang="ko-KR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테라헤르츠가</a:t>
            </a: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온몸의 아래에서 위로 바깥쪽에서 안쪽으로 모든 부분에서 파장 공명화 함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테라헤르츠가</a:t>
            </a: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정상적인 근육 등 자극하여 조화로운 상태를 유지하거나 손상된 기능</a:t>
            </a:r>
            <a:r>
              <a:rPr lang="en-US" altLang="ko-KR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휴면 조직 기능 안정화에 도움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손상된  신체 리듬 파장을 안정화하고 자연적인 자가 에너지 공급을 활성화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962" y="1643041"/>
            <a:ext cx="5378390" cy="3789202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8125738" y="1643040"/>
            <a:ext cx="1527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정상 조직</a:t>
            </a:r>
            <a:endParaRPr lang="ko-KR" altLang="en-US" sz="105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9091067" y="1643041"/>
            <a:ext cx="1800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>
                <a:solidFill>
                  <a:schemeClr val="bg1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정상조직</a:t>
            </a:r>
            <a:endParaRPr lang="en-US" altLang="ko-KR" sz="105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200" b="1" dirty="0" err="1">
                <a:solidFill>
                  <a:schemeClr val="bg1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테라헤르츠</a:t>
            </a:r>
            <a:r>
              <a:rPr lang="ko-KR" altLang="en-US" sz="1200" b="1" dirty="0">
                <a:solidFill>
                  <a:schemeClr val="bg1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05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200" b="1" dirty="0">
                <a:solidFill>
                  <a:schemeClr val="bg1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상호작용</a:t>
            </a:r>
            <a:endParaRPr lang="ko-KR" altLang="en-US" sz="105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751277" y="5451273"/>
            <a:ext cx="3440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ko-KR" sz="1400" b="1" dirty="0">
                <a:latin typeface="NanumSquare" panose="020B0604020202020204" pitchFamily="34" charset="0"/>
                <a:ea typeface="나눔스퀘어" panose="020B0600000101010101" pitchFamily="50" charset="-127"/>
              </a:rPr>
              <a:t>테라헤르츠파</a:t>
            </a:r>
            <a:r>
              <a:rPr lang="ko-KR" altLang="ko-KR" sz="1400" dirty="0">
                <a:latin typeface="NanumSquare" panose="020B0604020202020204" pitchFamily="34" charset="0"/>
                <a:ea typeface="나눔스퀘어" panose="020B0600000101010101" pitchFamily="50" charset="-127"/>
              </a:rPr>
              <a:t>: </a:t>
            </a:r>
            <a:endParaRPr lang="en-US" altLang="ko-KR" sz="1050" dirty="0">
              <a:latin typeface="Arial" panose="020B0604020202020204" pitchFamily="34" charset="0"/>
              <a:ea typeface="나눔스퀘어" panose="020B0600000101010101" pitchFamily="50" charset="-127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ko-KR" sz="1400" dirty="0">
                <a:latin typeface="NanumSquare" panose="020B0604020202020204" pitchFamily="34" charset="0"/>
                <a:ea typeface="나눔스퀘어" panose="020B0600000101010101" pitchFamily="50" charset="-127"/>
              </a:rPr>
              <a:t>매우 세밀하고 고주파의 일정한 </a:t>
            </a:r>
            <a:r>
              <a:rPr lang="ko-KR" altLang="en-US" sz="1400" dirty="0">
                <a:latin typeface="NanumSquare" panose="020B0604020202020204" pitchFamily="34" charset="0"/>
                <a:ea typeface="나눔스퀘어" panose="020B0600000101010101" pitchFamily="50" charset="-127"/>
              </a:rPr>
              <a:t>파장</a:t>
            </a:r>
            <a:r>
              <a:rPr lang="ko-KR" altLang="ko-KR" sz="1400" dirty="0">
                <a:latin typeface="NanumSquare" panose="020B0604020202020204" pitchFamily="34" charset="0"/>
                <a:ea typeface="나눔스퀘어" panose="020B0600000101010101" pitchFamily="50" charset="-127"/>
              </a:rPr>
              <a:t>. </a:t>
            </a:r>
            <a:endParaRPr lang="ko-KR" altLang="ko-KR" sz="1050" dirty="0">
              <a:latin typeface="Arial" panose="020B0604020202020204" pitchFamily="34" charset="0"/>
              <a:ea typeface="나눔스퀘어" panose="020B0600000101010101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413732" y="5502074"/>
            <a:ext cx="2324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정상 신체 에너지 </a:t>
            </a:r>
            <a:endParaRPr lang="en-US" altLang="ko-KR" sz="105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ko-KR" sz="14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매끄럽고 주기적인 곡선 파형.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3329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제목 1"/>
          <p:cNvSpPr txBox="1">
            <a:spLocks/>
          </p:cNvSpPr>
          <p:nvPr/>
        </p:nvSpPr>
        <p:spPr>
          <a:xfrm>
            <a:off x="342111" y="912961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테라헤르츠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파장 치료 진행 방식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42110" y="1411156"/>
            <a:ext cx="1168733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ko-KR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THz </a:t>
            </a:r>
            <a:r>
              <a:rPr lang="ko-KR" altLang="en-US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파장은</a:t>
            </a:r>
            <a:r>
              <a:rPr lang="ko-KR" altLang="ko-KR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 </a:t>
            </a:r>
            <a:r>
              <a:rPr lang="ko-KR" altLang="en-US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인체에 리듬을 </a:t>
            </a:r>
            <a:r>
              <a:rPr lang="ko-KR" altLang="ko-KR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특정 진동 모드를 활성화하며, 특히 </a:t>
            </a:r>
            <a:r>
              <a:rPr lang="ko-KR" altLang="ko-KR" sz="1700" b="1" dirty="0">
                <a:latin typeface="NanumSquare" panose="020B0604020202020204" pitchFamily="34" charset="0"/>
                <a:ea typeface="나눔스퀘어" panose="020B0600000101010101" pitchFamily="50" charset="-127"/>
              </a:rPr>
              <a:t>수분 분자</a:t>
            </a:r>
            <a:r>
              <a:rPr lang="ko-KR" altLang="ko-KR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와 강하게 상호작용</a:t>
            </a:r>
            <a:r>
              <a:rPr lang="en-US" altLang="ko-KR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 </a:t>
            </a:r>
            <a:r>
              <a:rPr lang="ko-KR" altLang="en-US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생체리듬을 </a:t>
            </a:r>
            <a:r>
              <a:rPr lang="ko-KR" altLang="en-US" sz="1700" dirty="0" err="1">
                <a:latin typeface="NanumSquare" panose="020B0604020202020204" pitchFamily="34" charset="0"/>
                <a:ea typeface="나눔스퀘어" panose="020B0600000101010101" pitchFamily="50" charset="-127"/>
              </a:rPr>
              <a:t>안정화시킵니다</a:t>
            </a:r>
            <a:r>
              <a:rPr lang="en-US" altLang="ko-KR" sz="1700" dirty="0">
                <a:latin typeface="NanumSquare" panose="020B0604020202020204" pitchFamily="34" charset="0"/>
                <a:ea typeface="나눔스퀘어" panose="020B0600000101010101" pitchFamily="50" charset="-127"/>
              </a:rPr>
              <a:t>. </a:t>
            </a:r>
            <a:endParaRPr lang="ko-KR" altLang="ko-KR" sz="1700" dirty="0">
              <a:latin typeface="Arial" panose="020B0604020202020204" pitchFamily="34" charset="0"/>
              <a:ea typeface="나눔스퀘어" panose="020B0600000101010101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91436" y="1821360"/>
            <a:ext cx="6188334" cy="36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en-US" altLang="ko-KR" sz="13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3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파동 발생 </a:t>
            </a:r>
            <a:endParaRPr lang="en-US" altLang="ko-KR" sz="13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테라헤르츠 발생 장치(Terahertz Emitter)를 사용하여 적절한 주파수 선택.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펄스 또는 지속파(Continuous Wave)로 조정.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3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3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ko-KR" sz="13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조사(Exposure)</a:t>
            </a:r>
            <a:endParaRPr lang="ko-KR" altLang="ko-KR" sz="13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THz 파동을 비침습적 방식으로 </a:t>
            </a:r>
            <a:r>
              <a:rPr lang="ko-KR" altLang="en-US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신체</a:t>
            </a: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내부로 투과해</a:t>
            </a:r>
            <a:r>
              <a:rPr lang="en-US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300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테라피</a:t>
            </a:r>
            <a:r>
              <a:rPr lang="ko-KR" altLang="en-US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효과</a:t>
            </a: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유도.</a:t>
            </a:r>
            <a:endParaRPr lang="en-US" altLang="ko-KR" sz="13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ko-KR" altLang="ko-KR" sz="13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3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1300" b="1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테라피</a:t>
            </a:r>
            <a:r>
              <a:rPr lang="ko-KR" altLang="ko-KR" sz="13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효과: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신체 반응 유도를 </a:t>
            </a: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통해 </a:t>
            </a:r>
            <a:r>
              <a:rPr lang="ko-KR" altLang="en-US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에너지 </a:t>
            </a: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회복을 촉진.</a:t>
            </a:r>
            <a:endParaRPr lang="ko-KR" altLang="ko-KR" sz="13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300" dirty="0" err="1">
                <a:latin typeface="NanumSquare" panose="020B0600000101010101" pitchFamily="50" charset="-127"/>
                <a:ea typeface="나눔스퀘어" panose="020B0600000101010101" pitchFamily="50" charset="-127"/>
              </a:rPr>
              <a:t>테라피</a:t>
            </a:r>
            <a:r>
              <a:rPr lang="ko-KR" altLang="en-US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효과로 활력을 </a:t>
            </a: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지원</a:t>
            </a:r>
            <a:r>
              <a:rPr lang="en-US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(특히 피부 및 연조직 회복에서 효과적)</a:t>
            </a:r>
            <a:endParaRPr lang="ko-KR" altLang="ko-KR" sz="13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o-KR" altLang="en-US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손상된 조직 및 휴면 조직 등을 회복 충전 재생성 시키는 데 도움을 줄 수 있다</a:t>
            </a:r>
            <a:r>
              <a:rPr lang="en-US" altLang="ko-KR" sz="13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. </a:t>
            </a:r>
            <a:endParaRPr lang="ko-KR" altLang="ko-KR" sz="13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377049" y="2946400"/>
            <a:ext cx="5652391" cy="3108282"/>
            <a:chOff x="5775487" y="2734163"/>
            <a:chExt cx="6221779" cy="3340839"/>
          </a:xfrm>
        </p:grpSpPr>
        <p:sp>
          <p:nvSpPr>
            <p:cNvPr id="11" name="타원 10"/>
            <p:cNvSpPr/>
            <p:nvPr/>
          </p:nvSpPr>
          <p:spPr>
            <a:xfrm>
              <a:off x="5775487" y="4515897"/>
              <a:ext cx="1644060" cy="15527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latin typeface="NanumSquare"/>
                  <a:ea typeface="나눔스퀘어" panose="020B0600000101010101" pitchFamily="50" charset="-127"/>
                </a:rPr>
                <a:t>파동 발생</a:t>
              </a:r>
              <a:endParaRPr lang="en-US" altLang="ko-KR" sz="1050" b="1" dirty="0">
                <a:ea typeface="나눔스퀘어" panose="020B0600000101010101" pitchFamily="50" charset="-127"/>
              </a:endParaRPr>
            </a:p>
            <a:p>
              <a:pPr algn="ctr"/>
              <a:r>
                <a:rPr lang="en-US" altLang="ko-KR" sz="1200" b="1" dirty="0">
                  <a:latin typeface="NanumSquare"/>
                  <a:ea typeface="나눔스퀘어" panose="020B0600000101010101" pitchFamily="50" charset="-127"/>
                </a:rPr>
                <a:t>Continuous Wave</a:t>
              </a:r>
              <a:endParaRPr lang="ko-KR" altLang="en-US" sz="1050" b="1" dirty="0">
                <a:ea typeface="나눔스퀘어" panose="020B0600000101010101" pitchFamily="50" charset="-127"/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8141472" y="4515897"/>
              <a:ext cx="1531125" cy="15527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latin typeface="NanumSquare"/>
                  <a:ea typeface="나눔스퀘어" panose="020B0600000101010101" pitchFamily="50" charset="-127"/>
                </a:rPr>
                <a:t>조사</a:t>
              </a:r>
              <a:endParaRPr lang="en-US" altLang="ko-KR" sz="1050" b="1" dirty="0">
                <a:ea typeface="나눔스퀘어" panose="020B0600000101010101" pitchFamily="50" charset="-127"/>
              </a:endParaRPr>
            </a:p>
            <a:p>
              <a:pPr algn="ctr"/>
              <a:r>
                <a:rPr lang="en-US" altLang="ko-KR" sz="1200" b="1" dirty="0">
                  <a:latin typeface="NanumSquare"/>
                  <a:ea typeface="나눔스퀘어" panose="020B0600000101010101" pitchFamily="50" charset="-127"/>
                </a:rPr>
                <a:t>Exposure</a:t>
              </a:r>
              <a:endParaRPr lang="ko-KR" altLang="en-US" sz="1050" b="1" dirty="0">
                <a:ea typeface="나눔스퀘어" panose="020B0600000101010101" pitchFamily="50" charset="-127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10403737" y="4515897"/>
              <a:ext cx="1593529" cy="155910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 dirty="0">
                  <a:latin typeface="NanumSquare"/>
                  <a:ea typeface="나눔스퀘어" panose="020B0600000101010101" pitchFamily="50" charset="-127"/>
                </a:rPr>
                <a:t> </a:t>
              </a:r>
              <a:r>
                <a:rPr lang="ko-KR" altLang="en-US" sz="1200" b="1" dirty="0" err="1">
                  <a:latin typeface="NanumSquare"/>
                  <a:ea typeface="나눔스퀘어" panose="020B0600000101010101" pitchFamily="50" charset="-127"/>
                </a:rPr>
                <a:t>테라피</a:t>
              </a:r>
              <a:r>
                <a:rPr lang="ko-KR" altLang="en-US" sz="1200" b="1" dirty="0">
                  <a:latin typeface="NanumSquare"/>
                  <a:ea typeface="나눔스퀘어" panose="020B0600000101010101" pitchFamily="50" charset="-127"/>
                </a:rPr>
                <a:t> 효과</a:t>
              </a:r>
              <a:endParaRPr lang="en-US" altLang="ko-KR" sz="1050" b="1" dirty="0"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200" b="1" dirty="0">
                  <a:latin typeface="NanumSquare"/>
                  <a:ea typeface="나눔스퀘어" panose="020B0600000101010101" pitchFamily="50" charset="-127"/>
                </a:rPr>
                <a:t>활력 개선</a:t>
              </a:r>
              <a:endParaRPr lang="ko-KR" altLang="en-US" sz="1050" b="1" dirty="0">
                <a:ea typeface="나눔스퀘어" panose="020B0600000101010101" pitchFamily="50" charset="-127"/>
              </a:endParaRPr>
            </a:p>
          </p:txBody>
        </p:sp>
        <p:sp>
          <p:nvSpPr>
            <p:cNvPr id="15" name="아래쪽 화살표 설명선 14"/>
            <p:cNvSpPr/>
            <p:nvPr/>
          </p:nvSpPr>
          <p:spPr>
            <a:xfrm>
              <a:off x="7779891" y="2734163"/>
              <a:ext cx="2254285" cy="1703743"/>
            </a:xfrm>
            <a:prstGeom prst="downArrow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latin typeface="NanumSquare"/>
                  <a:ea typeface="나눔스퀘어" panose="020B0600000101010101" pitchFamily="50" charset="-127"/>
                </a:rPr>
                <a:t>THz </a:t>
              </a:r>
              <a:r>
                <a:rPr lang="ko-KR" altLang="en-US" sz="1200" b="1" dirty="0">
                  <a:latin typeface="NanumSquare"/>
                  <a:ea typeface="나눔스퀘어" panose="020B0600000101010101" pitchFamily="50" charset="-127"/>
                </a:rPr>
                <a:t>파동이 </a:t>
              </a:r>
              <a:endParaRPr lang="en-US" altLang="ko-KR" sz="1200" b="1" dirty="0"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1200" b="1" dirty="0">
                  <a:latin typeface="NanumSquare"/>
                  <a:ea typeface="나눔스퀘어" panose="020B0600000101010101" pitchFamily="50" charset="-127"/>
                </a:rPr>
                <a:t>생체 리듬의 물리적</a:t>
              </a:r>
              <a:r>
                <a:rPr lang="en-US" altLang="ko-KR" sz="1200" b="1" dirty="0">
                  <a:latin typeface="NanumSquare"/>
                  <a:ea typeface="나눔스퀘어" panose="020B0600000101010101" pitchFamily="50" charset="-127"/>
                </a:rPr>
                <a:t>, </a:t>
              </a:r>
              <a:r>
                <a:rPr lang="ko-KR" altLang="en-US" sz="1200" b="1" dirty="0">
                  <a:latin typeface="NanumSquare"/>
                  <a:ea typeface="나눔스퀘어" panose="020B0600000101010101" pitchFamily="50" charset="-127"/>
                </a:rPr>
                <a:t>화학적 특성을 변화</a:t>
              </a: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7646" y="5169980"/>
              <a:ext cx="727046" cy="244614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2597" y="5186882"/>
              <a:ext cx="727046" cy="244614"/>
            </a:xfrm>
            <a:prstGeom prst="rect">
              <a:avLst/>
            </a:prstGeom>
          </p:spPr>
        </p:pic>
      </p:grpSp>
      <p:sp>
        <p:nvSpPr>
          <p:cNvPr id="14" name="직사각형 13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476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3992958063"/>
              </p:ext>
            </p:extLst>
          </p:nvPr>
        </p:nvGraphicFramePr>
        <p:xfrm>
          <a:off x="5155446" y="997294"/>
          <a:ext cx="7747556" cy="4978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395" y="1431508"/>
            <a:ext cx="5443371" cy="3752839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63751" y="5321827"/>
            <a:ext cx="814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사용전</a:t>
            </a:r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606498" y="5353624"/>
            <a:ext cx="814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사용중</a:t>
            </a:r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649245" y="5346771"/>
            <a:ext cx="814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사용후</a:t>
            </a:r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3" name="갈매기형 수장 12"/>
          <p:cNvSpPr/>
          <p:nvPr/>
        </p:nvSpPr>
        <p:spPr>
          <a:xfrm>
            <a:off x="2142936" y="5328704"/>
            <a:ext cx="357136" cy="35394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나눔스퀘어" panose="020B0600000101010101" pitchFamily="50" charset="-127"/>
            </a:endParaRPr>
          </a:p>
        </p:txBody>
      </p:sp>
      <p:sp>
        <p:nvSpPr>
          <p:cNvPr id="14" name="갈매기형 수장 13"/>
          <p:cNvSpPr/>
          <p:nvPr/>
        </p:nvSpPr>
        <p:spPr>
          <a:xfrm>
            <a:off x="1844190" y="5328704"/>
            <a:ext cx="357136" cy="353942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나눔스퀘어" panose="020B0600000101010101" pitchFamily="50" charset="-127"/>
            </a:endParaRPr>
          </a:p>
        </p:txBody>
      </p:sp>
      <p:sp>
        <p:nvSpPr>
          <p:cNvPr id="15" name="갈매기형 수장 14"/>
          <p:cNvSpPr/>
          <p:nvPr/>
        </p:nvSpPr>
        <p:spPr>
          <a:xfrm>
            <a:off x="1547339" y="5321009"/>
            <a:ext cx="357136" cy="353942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나눔스퀘어" panose="020B0600000101010101" pitchFamily="50" charset="-127"/>
            </a:endParaRPr>
          </a:p>
        </p:txBody>
      </p:sp>
      <p:sp>
        <p:nvSpPr>
          <p:cNvPr id="16" name="갈매기형 수장 15"/>
          <p:cNvSpPr/>
          <p:nvPr/>
        </p:nvSpPr>
        <p:spPr>
          <a:xfrm>
            <a:off x="4201398" y="5372104"/>
            <a:ext cx="357136" cy="35394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나눔스퀘어" panose="020B0600000101010101" pitchFamily="50" charset="-127"/>
            </a:endParaRPr>
          </a:p>
        </p:txBody>
      </p:sp>
      <p:sp>
        <p:nvSpPr>
          <p:cNvPr id="17" name="갈매기형 수장 16"/>
          <p:cNvSpPr/>
          <p:nvPr/>
        </p:nvSpPr>
        <p:spPr>
          <a:xfrm>
            <a:off x="3902652" y="5372104"/>
            <a:ext cx="357136" cy="353942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나눔스퀘어" panose="020B0600000101010101" pitchFamily="50" charset="-127"/>
            </a:endParaRPr>
          </a:p>
        </p:txBody>
      </p:sp>
      <p:sp>
        <p:nvSpPr>
          <p:cNvPr id="18" name="갈매기형 수장 17"/>
          <p:cNvSpPr/>
          <p:nvPr/>
        </p:nvSpPr>
        <p:spPr>
          <a:xfrm>
            <a:off x="3605801" y="5364409"/>
            <a:ext cx="357136" cy="353942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나눔스퀘어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64400" y="977538"/>
            <a:ext cx="2627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8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케어세르브</a:t>
            </a:r>
            <a:r>
              <a:rPr lang="ko-KR" altLang="en-US" sz="18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8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테라헤르츠</a:t>
            </a:r>
            <a:r>
              <a:rPr lang="ko-KR" altLang="en-US" sz="18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 효과 </a:t>
            </a:r>
            <a:endParaRPr lang="ko-KR" altLang="en-US" sz="2000" b="1" spc="-150" dirty="0">
              <a:solidFill>
                <a:prstClr val="black">
                  <a:lumMod val="75000"/>
                  <a:lumOff val="25000"/>
                </a:prst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91082" y="2321169"/>
            <a:ext cx="2453310" cy="2453310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4343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제목 1"/>
          <p:cNvSpPr txBox="1">
            <a:spLocks/>
          </p:cNvSpPr>
          <p:nvPr/>
        </p:nvSpPr>
        <p:spPr>
          <a:xfrm>
            <a:off x="342111" y="1054818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심부열 테라피 관리</a:t>
            </a:r>
            <a:endParaRPr kumimoji="0" lang="ko-KR" altLang="en-US" sz="20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42110" y="1525258"/>
            <a:ext cx="971629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심부열은 전류가 인체 내에 전달 되면 조직에서 열이 발생하는데 이것을 </a:t>
            </a:r>
            <a:r>
              <a:rPr lang="ko-KR" altLang="en-US" sz="18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심부열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이라고 합니다  </a:t>
            </a:r>
            <a:endParaRPr lang="ko-KR" altLang="en-US" sz="1600" b="1" spc="-150" dirty="0">
              <a:solidFill>
                <a:prstClr val="black">
                  <a:lumMod val="75000"/>
                  <a:lumOff val="25000"/>
                </a:prst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200683" y="3280847"/>
            <a:ext cx="3419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800" b="1" dirty="0">
                <a:solidFill>
                  <a:srgbClr val="555555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전류 </a:t>
            </a:r>
            <a:r>
              <a:rPr lang="ko-KR" altLang="en-US" sz="1800" b="1" dirty="0" err="1">
                <a:solidFill>
                  <a:srgbClr val="555555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심부열</a:t>
            </a:r>
            <a:r>
              <a:rPr lang="ko-KR" altLang="en-US" sz="1800" b="1" dirty="0">
                <a:solidFill>
                  <a:srgbClr val="555555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효과</a:t>
            </a:r>
            <a:r>
              <a:rPr lang="en-US" altLang="ko-KR" sz="1800" b="1" dirty="0">
                <a:solidFill>
                  <a:srgbClr val="555555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(thermal effect)</a:t>
            </a:r>
            <a:endParaRPr lang="en-US" altLang="ko-KR" b="1" i="0" dirty="0">
              <a:solidFill>
                <a:srgbClr val="333333"/>
              </a:solidFill>
              <a:effectLst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5922355" y="4862852"/>
            <a:ext cx="1240071" cy="123098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>
                <a:latin typeface="NanumSquare"/>
                <a:ea typeface="나눔스퀘어" panose="020B0600000101010101" pitchFamily="50" charset="-127"/>
              </a:rPr>
              <a:t> 조직</a:t>
            </a:r>
            <a:endParaRPr lang="en-US" altLang="ko-KR" sz="140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800" b="1" dirty="0">
                <a:latin typeface="NanumSquare"/>
                <a:ea typeface="나눔스퀘어" panose="020B0600000101010101" pitchFamily="50" charset="-127"/>
              </a:rPr>
              <a:t>온도의 상승</a:t>
            </a:r>
            <a:endParaRPr lang="ko-KR" altLang="en-US" sz="1400" b="1" dirty="0">
              <a:ea typeface="나눔스퀘어" panose="020B0600000101010101" pitchFamily="50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403418" y="4862852"/>
            <a:ext cx="1242242" cy="123098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err="1">
                <a:latin typeface="NanumSquare"/>
                <a:ea typeface="나눔스퀘어" panose="020B0600000101010101" pitchFamily="50" charset="-127"/>
              </a:rPr>
              <a:t>온열</a:t>
            </a:r>
            <a:endParaRPr lang="en-US" altLang="ko-KR" sz="140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800" b="1" dirty="0">
                <a:latin typeface="NanumSquare"/>
                <a:ea typeface="나눔스퀘어" panose="020B0600000101010101" pitchFamily="50" charset="-127"/>
              </a:rPr>
              <a:t>현상</a:t>
            </a:r>
            <a:endParaRPr lang="ko-KR" altLang="en-US" sz="1400" b="1" dirty="0">
              <a:ea typeface="나눔스퀘어" panose="020B0600000101010101" pitchFamily="50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910543" y="4867411"/>
            <a:ext cx="1292872" cy="1236002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err="1">
                <a:latin typeface="NanumSquare"/>
                <a:ea typeface="나눔스퀘어" panose="020B0600000101010101" pitchFamily="50" charset="-127"/>
              </a:rPr>
              <a:t>순환량</a:t>
            </a:r>
            <a:endParaRPr lang="en-US" altLang="ko-KR" sz="140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800" b="1" dirty="0">
                <a:latin typeface="NanumSquare"/>
                <a:ea typeface="나눔스퀘어" panose="020B0600000101010101" pitchFamily="50" charset="-127"/>
              </a:rPr>
              <a:t>증가</a:t>
            </a:r>
            <a:endParaRPr lang="ko-KR" altLang="en-US" sz="1400" b="1" dirty="0">
              <a:ea typeface="나눔스퀘어" panose="020B0600000101010101" pitchFamily="50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10468298" y="4872426"/>
            <a:ext cx="1292872" cy="123098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>
                <a:latin typeface="NanumSquare"/>
                <a:ea typeface="나눔스퀘어" panose="020B0600000101010101" pitchFamily="50" charset="-127"/>
              </a:rPr>
              <a:t>재생성</a:t>
            </a:r>
            <a:endParaRPr lang="en-US" altLang="ko-KR" sz="140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800" b="1" dirty="0">
                <a:latin typeface="NanumSquare"/>
                <a:ea typeface="나눔스퀘어" panose="020B0600000101010101" pitchFamily="50" charset="-127"/>
              </a:rPr>
              <a:t>활성화</a:t>
            </a:r>
            <a:endParaRPr lang="ko-KR" altLang="en-US" sz="1400" b="1" dirty="0">
              <a:ea typeface="나눔스퀘어" panose="020B0600000101010101" pitchFamily="50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>
            <a:off x="7197757" y="5360226"/>
            <a:ext cx="142823" cy="250372"/>
          </a:xfrm>
          <a:prstGeom prst="rightArrow">
            <a:avLst/>
          </a:prstGeom>
          <a:noFill/>
          <a:ln>
            <a:solidFill>
              <a:srgbClr val="285E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20" name="오른쪽 화살표 19"/>
          <p:cNvSpPr/>
          <p:nvPr/>
        </p:nvSpPr>
        <p:spPr>
          <a:xfrm>
            <a:off x="8703582" y="5353160"/>
            <a:ext cx="142823" cy="250372"/>
          </a:xfrm>
          <a:prstGeom prst="rightArrow">
            <a:avLst/>
          </a:prstGeom>
          <a:noFill/>
          <a:ln>
            <a:solidFill>
              <a:srgbClr val="285E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22" name="오른쪽 화살표 21"/>
          <p:cNvSpPr/>
          <p:nvPr/>
        </p:nvSpPr>
        <p:spPr>
          <a:xfrm>
            <a:off x="10265299" y="5327901"/>
            <a:ext cx="142823" cy="250372"/>
          </a:xfrm>
          <a:prstGeom prst="rightArrow">
            <a:avLst/>
          </a:prstGeom>
          <a:noFill/>
          <a:ln>
            <a:solidFill>
              <a:srgbClr val="285E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스퀘어" panose="020B0600000101010101" pitchFamily="50" charset="-127"/>
            </a:endParaRPr>
          </a:p>
        </p:txBody>
      </p:sp>
      <p:sp>
        <p:nvSpPr>
          <p:cNvPr id="15" name="아래쪽 화살표 설명선 14"/>
          <p:cNvSpPr/>
          <p:nvPr/>
        </p:nvSpPr>
        <p:spPr>
          <a:xfrm>
            <a:off x="7661868" y="3710667"/>
            <a:ext cx="2254285" cy="1152185"/>
          </a:xfrm>
          <a:prstGeom prst="downArrowCallo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>
                <a:latin typeface="NanumSquare"/>
                <a:ea typeface="나눔스퀘어" panose="020B0600000101010101" pitchFamily="50" charset="-127"/>
              </a:rPr>
              <a:t>피부 조절</a:t>
            </a:r>
            <a:endParaRPr lang="ko-KR" altLang="en-US" sz="160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800" b="1" dirty="0">
                <a:latin typeface="NanumSquare"/>
                <a:ea typeface="나눔스퀘어" panose="020B0600000101010101" pitchFamily="50" charset="-127"/>
              </a:rPr>
              <a:t>근육  조절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410244" y="2047544"/>
            <a:ext cx="114945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>
                <a:latin typeface="NanumSquare"/>
                <a:ea typeface="나눔스퀘어" panose="020B0600000101010101" pitchFamily="50" charset="-127"/>
              </a:rPr>
              <a:t>미세결정질</a:t>
            </a:r>
            <a:r>
              <a:rPr lang="ko-KR" altLang="en-US" sz="1600" dirty="0">
                <a:latin typeface="NanumSquare"/>
                <a:ea typeface="나눔스퀘어" panose="020B0600000101010101" pitchFamily="50" charset="-127"/>
              </a:rPr>
              <a:t> 자기 진동 기술을 적용하여</a:t>
            </a:r>
            <a:r>
              <a:rPr lang="en-US" altLang="ko-KR" sz="1600" dirty="0">
                <a:latin typeface="NanumSquare"/>
                <a:ea typeface="나눔스퀘어" panose="020B0600000101010101" pitchFamily="50" charset="-127"/>
              </a:rPr>
              <a:t>, </a:t>
            </a:r>
            <a:r>
              <a:rPr lang="ko-KR" altLang="en-US" sz="1600" dirty="0">
                <a:latin typeface="NanumSquare"/>
                <a:ea typeface="나눔스퀘어" panose="020B0600000101010101" pitchFamily="50" charset="-127"/>
              </a:rPr>
              <a:t>자기 진동 에너지가 전신의 전체에 전열판을 통해 전달되어 온열 현상이 발생합니다</a:t>
            </a:r>
            <a:r>
              <a:rPr lang="en-US" altLang="ko-KR" sz="1600" dirty="0">
                <a:latin typeface="NanumSquare"/>
                <a:ea typeface="나눔스퀘어" panose="020B0600000101010101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NanumSquare"/>
                <a:ea typeface="나눔스퀘어" panose="020B0600000101010101" pitchFamily="50" charset="-127"/>
              </a:rPr>
              <a:t>체내 양이온과 음이온이 격렬하게 움직이고</a:t>
            </a:r>
            <a:r>
              <a:rPr lang="en-US" altLang="ko-KR" sz="1600" dirty="0">
                <a:latin typeface="NanumSquare"/>
                <a:ea typeface="나눔스퀘어" panose="020B0600000101010101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C00000"/>
                </a:solidFill>
                <a:latin typeface="NanumSquare"/>
                <a:ea typeface="나눔스퀘어" panose="020B0600000101010101" pitchFamily="50" charset="-127"/>
              </a:rPr>
              <a:t>몸 내부에서 신체 기능에 대해 </a:t>
            </a:r>
            <a:r>
              <a:rPr lang="ko-KR" altLang="en-US" sz="1600" b="1" dirty="0" err="1">
                <a:solidFill>
                  <a:srgbClr val="C00000"/>
                </a:solidFill>
                <a:latin typeface="NanumSquare"/>
                <a:ea typeface="나눔스퀘어" panose="020B0600000101010101" pitchFamily="50" charset="-127"/>
              </a:rPr>
              <a:t>심부열</a:t>
            </a:r>
            <a:r>
              <a:rPr lang="ko-KR" altLang="en-US" sz="1600" b="1" dirty="0">
                <a:solidFill>
                  <a:srgbClr val="C00000"/>
                </a:solidFill>
                <a:latin typeface="NanumSquare"/>
                <a:ea typeface="나눔스퀘어" panose="020B0600000101010101" pitchFamily="50" charset="-127"/>
              </a:rPr>
              <a:t> </a:t>
            </a:r>
            <a:r>
              <a:rPr lang="ko-KR" altLang="en-US" sz="1600" b="1" dirty="0" err="1">
                <a:solidFill>
                  <a:srgbClr val="C00000"/>
                </a:solidFill>
                <a:latin typeface="NanumSquare"/>
                <a:ea typeface="나눔스퀘어" panose="020B0600000101010101" pitchFamily="50" charset="-127"/>
              </a:rPr>
              <a:t>온열효과를</a:t>
            </a:r>
            <a:r>
              <a:rPr lang="ko-KR" altLang="en-US" sz="1600" b="1" dirty="0">
                <a:solidFill>
                  <a:srgbClr val="C00000"/>
                </a:solidFill>
                <a:latin typeface="NanumSquare"/>
                <a:ea typeface="나눔스퀘어" panose="020B0600000101010101" pitchFamily="50" charset="-127"/>
              </a:rPr>
              <a:t> 가집니다</a:t>
            </a:r>
            <a:r>
              <a:rPr lang="en-US" altLang="ko-KR" sz="1600" b="1" dirty="0">
                <a:solidFill>
                  <a:srgbClr val="C00000"/>
                </a:solidFill>
                <a:latin typeface="NanumSquare"/>
                <a:ea typeface="나눔스퀘어" panose="020B0600000101010101" pitchFamily="50" charset="-127"/>
              </a:rPr>
              <a:t>.</a:t>
            </a:r>
            <a:endParaRPr lang="ko-KR" altLang="en-US" sz="1600" dirty="0">
              <a:ea typeface="나눔스퀘어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311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제목 1"/>
          <p:cNvSpPr txBox="1">
            <a:spLocks/>
          </p:cNvSpPr>
          <p:nvPr/>
        </p:nvSpPr>
        <p:spPr>
          <a:xfrm>
            <a:off x="326616" y="976430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심부열 테라피 효과 </a:t>
            </a:r>
            <a:endParaRPr kumimoji="0" lang="ko-KR" altLang="en-US" sz="2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8635005" y="1151518"/>
            <a:ext cx="1193729" cy="1130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순환</a:t>
            </a:r>
            <a:endParaRPr lang="en-US" altLang="ko-KR" sz="105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촉진</a:t>
            </a:r>
            <a:endParaRPr lang="ko-KR" altLang="en-US" sz="1050" b="1" dirty="0">
              <a:ea typeface="나눔스퀘어" panose="020B0600000101010101" pitchFamily="50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9946652" y="4191546"/>
            <a:ext cx="1193729" cy="1130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근육</a:t>
            </a:r>
            <a:endParaRPr lang="en-US" altLang="ko-KR" sz="105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통증 </a:t>
            </a:r>
            <a:endParaRPr lang="en-US" altLang="ko-KR" sz="105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완화</a:t>
            </a:r>
            <a:endParaRPr lang="ko-KR" altLang="en-US" sz="1050" b="1" dirty="0">
              <a:ea typeface="나눔스퀘어" panose="020B0600000101010101" pitchFamily="50" charset="-127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7356060" y="4140479"/>
            <a:ext cx="1193729" cy="1130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에너지 </a:t>
            </a:r>
            <a:endParaRPr lang="en-US" altLang="ko-KR" sz="105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충전</a:t>
            </a:r>
            <a:endParaRPr lang="en-US" altLang="ko-KR" sz="105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회복</a:t>
            </a:r>
            <a:endParaRPr lang="ko-KR" altLang="en-US" sz="1050" b="1" dirty="0">
              <a:ea typeface="나눔스퀘어" panose="020B0600000101010101" pitchFamily="50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9964667" y="1776431"/>
            <a:ext cx="1193729" cy="1130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수축 </a:t>
            </a:r>
            <a:endParaRPr lang="en-US" altLang="ko-KR" sz="105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및 재생성 촉진</a:t>
            </a:r>
            <a:endParaRPr lang="ko-KR" altLang="en-US" sz="1050" b="1" dirty="0">
              <a:ea typeface="나눔스퀘어" panose="020B0600000101010101" pitchFamily="50" charset="-127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7356061" y="1776431"/>
            <a:ext cx="1193729" cy="1130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기능 정상화</a:t>
            </a:r>
            <a:endParaRPr lang="ko-KR" altLang="en-US" sz="1050" b="1" dirty="0">
              <a:ea typeface="나눔스퀘어" panose="020B0600000101010101" pitchFamily="50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6902583" y="2913914"/>
            <a:ext cx="1193729" cy="1130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밸런스 조절</a:t>
            </a:r>
            <a:endParaRPr lang="ko-KR" altLang="en-US" sz="1050" b="1" dirty="0">
              <a:ea typeface="나눔스퀘어" panose="020B0600000101010101" pitchFamily="50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10316941" y="2989356"/>
            <a:ext cx="1193729" cy="1130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휴면 조직</a:t>
            </a:r>
            <a:endParaRPr lang="en-US" altLang="ko-KR" sz="1050" b="1" dirty="0"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자극</a:t>
            </a:r>
            <a:endParaRPr lang="ko-KR" altLang="en-US" sz="1050" b="1" dirty="0">
              <a:ea typeface="나눔스퀘어" panose="020B0600000101010101" pitchFamily="50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8588611" y="4798286"/>
            <a:ext cx="1193729" cy="1130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NanumSquare"/>
                <a:ea typeface="나눔스퀘어" panose="020B0600000101010101" pitchFamily="50" charset="-127"/>
              </a:rPr>
              <a:t>배출</a:t>
            </a:r>
            <a:endParaRPr lang="ko-KR" altLang="en-US" sz="1050" b="1" dirty="0">
              <a:ea typeface="나눔스퀘어" panose="020B0600000101010101" pitchFamily="50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8392444" y="2727675"/>
            <a:ext cx="1628365" cy="1631514"/>
          </a:xfrm>
          <a:prstGeom prst="ellipse">
            <a:avLst/>
          </a:prstGeom>
          <a:noFill/>
          <a:ln w="76200">
            <a:solidFill>
              <a:srgbClr val="285E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>
                <a:solidFill>
                  <a:schemeClr val="tx1"/>
                </a:solidFill>
                <a:latin typeface="NanumSquare"/>
                <a:ea typeface="나눔스퀘어" panose="020B0600000101010101" pitchFamily="50" charset="-127"/>
              </a:rPr>
              <a:t>심부열</a:t>
            </a:r>
            <a:endParaRPr lang="ko-KR" altLang="en-US" sz="2400" b="1" dirty="0">
              <a:solidFill>
                <a:schemeClr val="tx1"/>
              </a:solidFill>
              <a:ea typeface="나눔스퀘어" panose="020B0600000101010101" pitchFamily="50" charset="-127"/>
            </a:endParaRPr>
          </a:p>
        </p:txBody>
      </p:sp>
      <p:cxnSp>
        <p:nvCxnSpPr>
          <p:cNvPr id="46" name="직선 연결선 45"/>
          <p:cNvCxnSpPr>
            <a:stCxn id="19" idx="4"/>
            <a:endCxn id="39" idx="0"/>
          </p:cNvCxnSpPr>
          <p:nvPr/>
        </p:nvCxnSpPr>
        <p:spPr>
          <a:xfrm flipH="1">
            <a:off x="9206627" y="2282421"/>
            <a:ext cx="25243" cy="445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>
            <a:stCxn id="30" idx="5"/>
            <a:endCxn id="39" idx="1"/>
          </p:cNvCxnSpPr>
          <p:nvPr/>
        </p:nvCxnSpPr>
        <p:spPr>
          <a:xfrm>
            <a:off x="8374972" y="2741717"/>
            <a:ext cx="255941" cy="224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>
            <a:stCxn id="39" idx="4"/>
            <a:endCxn id="33" idx="0"/>
          </p:cNvCxnSpPr>
          <p:nvPr/>
        </p:nvCxnSpPr>
        <p:spPr>
          <a:xfrm flipH="1">
            <a:off x="9185476" y="4359189"/>
            <a:ext cx="21151" cy="4390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9822273" y="4140479"/>
            <a:ext cx="397071" cy="324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>
            <a:stCxn id="29" idx="3"/>
            <a:endCxn id="39" idx="7"/>
          </p:cNvCxnSpPr>
          <p:nvPr/>
        </p:nvCxnSpPr>
        <p:spPr>
          <a:xfrm flipH="1">
            <a:off x="9782340" y="2741717"/>
            <a:ext cx="357145" cy="224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>
            <a:stCxn id="32" idx="2"/>
            <a:endCxn id="39" idx="6"/>
          </p:cNvCxnSpPr>
          <p:nvPr/>
        </p:nvCxnSpPr>
        <p:spPr>
          <a:xfrm flipH="1" flipV="1">
            <a:off x="10020809" y="3543432"/>
            <a:ext cx="296132" cy="11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flipV="1">
            <a:off x="8034630" y="3431656"/>
            <a:ext cx="61682" cy="2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>
            <a:stCxn id="39" idx="3"/>
          </p:cNvCxnSpPr>
          <p:nvPr/>
        </p:nvCxnSpPr>
        <p:spPr>
          <a:xfrm flipH="1">
            <a:off x="8336683" y="4120259"/>
            <a:ext cx="294230" cy="13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flipH="1" flipV="1">
            <a:off x="8113784" y="3555573"/>
            <a:ext cx="296132" cy="11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2" name="직사각형 4101"/>
          <p:cNvSpPr/>
          <p:nvPr/>
        </p:nvSpPr>
        <p:spPr>
          <a:xfrm>
            <a:off x="450035" y="1931245"/>
            <a:ext cx="6052856" cy="2639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err="1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심부열</a:t>
            </a:r>
            <a:r>
              <a:rPr lang="ko-KR" altLang="en-US" sz="1600" b="1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b="1" dirty="0" err="1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테라피는</a:t>
            </a:r>
            <a:r>
              <a:rPr lang="ko-KR" altLang="en-US" sz="1600" b="1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600" b="1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 </a:t>
            </a:r>
            <a:r>
              <a:rPr lang="ko-KR" altLang="en-US" sz="1600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피부에서 부터 </a:t>
            </a:r>
            <a:r>
              <a:rPr lang="en-US" altLang="ko-KR" sz="1600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15cm</a:t>
            </a:r>
            <a:r>
              <a:rPr lang="ko-KR" altLang="en-US" sz="1600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까지 침투하기 때문에 표면과 근육부터 신체의 깊숙한 곳에 영향을 주며</a:t>
            </a:r>
            <a:r>
              <a:rPr lang="en-US" altLang="ko-KR" sz="1600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열 활성 단백질의 산출이 촉진되어 엔도르핀 생성 및 에너지 회복 및 충전에 도움을 줍니다</a:t>
            </a:r>
            <a:r>
              <a:rPr lang="en-US" altLang="ko-KR" sz="1600" dirty="0">
                <a:solidFill>
                  <a:srgbClr val="262626"/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rgbClr val="26262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rgbClr val="C00000"/>
                </a:solidFill>
                <a:latin typeface="NanumSquare" panose="020B0400000000000000" pitchFamily="50" charset="-128"/>
                <a:ea typeface="BIZ UDPゴシック" panose="020B0400000000000000" pitchFamily="50" charset="-128"/>
              </a:rPr>
              <a:t>저온</a:t>
            </a:r>
            <a:r>
              <a:rPr lang="en-US" altLang="ko-KR" sz="1600" b="1" dirty="0">
                <a:solidFill>
                  <a:srgbClr val="C00000"/>
                </a:solidFill>
                <a:latin typeface="NanumSquare" panose="020B0400000000000000" pitchFamily="50" charset="-128"/>
                <a:ea typeface="BIZ UDPゴシック" panose="020B0400000000000000" pitchFamily="50" charset="-128"/>
              </a:rPr>
              <a:t>(45℃~47℃)</a:t>
            </a:r>
            <a:r>
              <a:rPr lang="ko-KR" altLang="en-US" sz="1600" b="1" dirty="0">
                <a:solidFill>
                  <a:srgbClr val="C00000"/>
                </a:solidFill>
                <a:latin typeface="NanumSquare" panose="020B0400000000000000" pitchFamily="50" charset="-128"/>
                <a:ea typeface="BIZ UDPゴシック" panose="020B0400000000000000" pitchFamily="50" charset="-128"/>
              </a:rPr>
              <a:t>에서 피부에의 자극을 최소한으로 억제해</a:t>
            </a:r>
            <a:r>
              <a:rPr lang="en-US" altLang="ko-KR" sz="1600" b="1" dirty="0">
                <a:solidFill>
                  <a:srgbClr val="C00000"/>
                </a:solidFill>
                <a:latin typeface="NanumSquare" panose="020B0400000000000000" pitchFamily="50" charset="-128"/>
                <a:ea typeface="BIZ UDPゴシック" panose="020B0400000000000000" pitchFamily="50" charset="-128"/>
              </a:rPr>
              <a:t>, </a:t>
            </a:r>
            <a:r>
              <a:rPr lang="ko-KR" altLang="en-US" sz="1600" b="1" dirty="0" err="1">
                <a:solidFill>
                  <a:srgbClr val="C00000"/>
                </a:solidFill>
                <a:latin typeface="NanumSquare" panose="020B0400000000000000" pitchFamily="50" charset="-128"/>
                <a:ea typeface="BIZ UDPゴシック" panose="020B0400000000000000" pitchFamily="50" charset="-128"/>
              </a:rPr>
              <a:t>심부열에</a:t>
            </a:r>
            <a:r>
              <a:rPr lang="ko-KR" altLang="en-US" sz="1600" b="1" dirty="0">
                <a:solidFill>
                  <a:srgbClr val="C00000"/>
                </a:solidFill>
                <a:latin typeface="NanumSquare" panose="020B0400000000000000" pitchFamily="50" charset="-128"/>
                <a:ea typeface="BIZ UDPゴシック" panose="020B0400000000000000" pitchFamily="50" charset="-128"/>
              </a:rPr>
              <a:t> 의한 </a:t>
            </a:r>
            <a:r>
              <a:rPr lang="ko-KR" altLang="en-US" sz="1600" b="1" dirty="0" err="1">
                <a:solidFill>
                  <a:srgbClr val="C00000"/>
                </a:solidFill>
                <a:latin typeface="NanumSquare" panose="020B0400000000000000" pitchFamily="50" charset="-128"/>
                <a:ea typeface="BIZ UDPゴシック" panose="020B0400000000000000" pitchFamily="50" charset="-128"/>
              </a:rPr>
              <a:t>릴렉스</a:t>
            </a:r>
            <a:r>
              <a:rPr lang="ko-KR" altLang="en-US" sz="1600" b="1" dirty="0">
                <a:solidFill>
                  <a:srgbClr val="C00000"/>
                </a:solidFill>
                <a:latin typeface="NanumSquare" panose="020B0400000000000000" pitchFamily="50" charset="-128"/>
                <a:ea typeface="BIZ UDPゴシック" panose="020B0400000000000000" pitchFamily="50" charset="-128"/>
              </a:rPr>
              <a:t> 효과를 얻을 수 있습니다</a:t>
            </a:r>
            <a:endParaRPr lang="en-US" altLang="ko-KR" sz="16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5579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535520" y="967378"/>
            <a:ext cx="38010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0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케어세르브</a:t>
            </a:r>
            <a:r>
              <a:rPr lang="ko-KR" altLang="en-US" sz="20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웨이브 플러스 종합적 효과</a:t>
            </a:r>
            <a:endParaRPr lang="ko-KR" altLang="en-US" sz="2400" b="1" spc="-150" dirty="0">
              <a:solidFill>
                <a:prstClr val="black">
                  <a:lumMod val="75000"/>
                  <a:lumOff val="25000"/>
                </a:prst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 0"/>
          <p:cNvSpPr/>
          <p:nvPr/>
        </p:nvSpPr>
        <p:spPr>
          <a:xfrm>
            <a:off x="4072602" y="682213"/>
            <a:ext cx="472549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endParaRPr lang="en-US" sz="370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1" name="Text 2"/>
          <p:cNvSpPr/>
          <p:nvPr/>
        </p:nvSpPr>
        <p:spPr>
          <a:xfrm>
            <a:off x="2661940" y="1965424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00" b="1" dirty="0">
                <a:latin typeface="나눔스퀘어" panose="020B0600000101010101" pitchFamily="50" charset="-127"/>
                <a:ea typeface="나눔스퀘어" panose="020B0600000101010101" pitchFamily="50" charset="-127"/>
                <a:cs typeface="Syne Extra Bold" pitchFamily="34" charset="-120"/>
              </a:rPr>
              <a:t>면역력 증가</a:t>
            </a:r>
            <a:endParaRPr lang="en-US" sz="1833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2" name="Text 3"/>
          <p:cNvSpPr/>
          <p:nvPr/>
        </p:nvSpPr>
        <p:spPr>
          <a:xfrm>
            <a:off x="2661940" y="2374107"/>
            <a:ext cx="49434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8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인체의</a:t>
            </a:r>
            <a:r>
              <a:rPr lang="en-US" sz="1800" dirty="0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 </a:t>
            </a:r>
            <a:r>
              <a:rPr lang="en-US" sz="18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자연</a:t>
            </a:r>
            <a:r>
              <a:rPr lang="en-US" sz="1800" dirty="0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 </a:t>
            </a:r>
            <a:r>
              <a:rPr lang="en-US" sz="18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치유력</a:t>
            </a:r>
            <a:r>
              <a:rPr lang="en-US" sz="1800" dirty="0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 </a:t>
            </a:r>
            <a:r>
              <a:rPr lang="ko-KR" altLang="en-US" sz="1800" dirty="0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향상을 기대할 수 있습니다</a:t>
            </a:r>
            <a:r>
              <a:rPr lang="en-US" altLang="ko-KR" sz="1800" dirty="0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.</a:t>
            </a:r>
            <a:endParaRPr lang="en-US" sz="1458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3" name="Shape 4"/>
          <p:cNvSpPr/>
          <p:nvPr/>
        </p:nvSpPr>
        <p:spPr>
          <a:xfrm>
            <a:off x="2567384" y="2852837"/>
            <a:ext cx="8868668" cy="12700"/>
          </a:xfrm>
          <a:prstGeom prst="roundRect">
            <a:avLst>
              <a:gd name="adj" fmla="val 625116"/>
            </a:avLst>
          </a:prstGeom>
          <a:solidFill>
            <a:srgbClr val="6D9121"/>
          </a:solidFill>
          <a:ln/>
        </p:spPr>
        <p:txBody>
          <a:bodyPr/>
          <a:lstStyle/>
          <a:p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603947" y="3108365"/>
            <a:ext cx="7057132" cy="900113"/>
            <a:chOff x="4378920" y="3149005"/>
            <a:chExt cx="7057132" cy="900113"/>
          </a:xfrm>
        </p:grpSpPr>
        <p:sp>
          <p:nvSpPr>
            <p:cNvPr id="46" name="Text 7"/>
            <p:cNvSpPr/>
            <p:nvPr/>
          </p:nvSpPr>
          <p:spPr>
            <a:xfrm>
              <a:off x="4473476" y="3149005"/>
              <a:ext cx="2362696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 Extra Bold" pitchFamily="34" charset="-120"/>
                </a:rPr>
                <a:t>안티에이징</a:t>
              </a:r>
              <a:endParaRPr lang="en-US" sz="1833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7" name="Text 8"/>
            <p:cNvSpPr/>
            <p:nvPr/>
          </p:nvSpPr>
          <p:spPr>
            <a:xfrm>
              <a:off x="4473475" y="3557687"/>
              <a:ext cx="6099591" cy="30241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활성 </a:t>
              </a:r>
              <a:r>
                <a:rPr lang="en-US" sz="18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산소를</a:t>
              </a:r>
              <a:r>
                <a:rPr lang="en-US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 </a:t>
              </a:r>
              <a:r>
                <a:rPr lang="en-US" sz="18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제거</a:t>
              </a:r>
              <a:r>
                <a:rPr lang="en-US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 </a:t>
              </a:r>
              <a:r>
                <a:rPr lang="en-US" sz="18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하여</a:t>
              </a:r>
              <a:r>
                <a:rPr lang="en-US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 </a:t>
              </a:r>
              <a:r>
                <a:rPr lang="en-US" sz="18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노화</a:t>
              </a:r>
              <a:r>
                <a:rPr lang="en-US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 </a:t>
              </a:r>
              <a:r>
                <a:rPr lang="en-US" sz="18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방지</a:t>
              </a:r>
              <a:r>
                <a:rPr lang="ko-KR" altLang="en-US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에 도움을 줄 수 있습니다</a:t>
              </a:r>
              <a:r>
                <a:rPr lang="en-US" altLang="ko-KR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.</a:t>
              </a:r>
              <a:endParaRPr lang="en-US" sz="1458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8" name="Shape 9"/>
            <p:cNvSpPr/>
            <p:nvPr/>
          </p:nvSpPr>
          <p:spPr>
            <a:xfrm>
              <a:off x="4378920" y="4036418"/>
              <a:ext cx="7057132" cy="12700"/>
            </a:xfrm>
            <a:prstGeom prst="roundRect">
              <a:avLst>
                <a:gd name="adj" fmla="val 625116"/>
              </a:avLst>
            </a:prstGeom>
            <a:solidFill>
              <a:srgbClr val="6D9121"/>
            </a:solidFill>
            <a:ln/>
          </p:spPr>
          <p:txBody>
            <a:bodyPr/>
            <a:lstStyle/>
            <a:p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698532" y="4302105"/>
            <a:ext cx="4326522" cy="711102"/>
            <a:chOff x="6285012" y="4332585"/>
            <a:chExt cx="4326522" cy="711102"/>
          </a:xfrm>
        </p:grpSpPr>
        <p:sp>
          <p:nvSpPr>
            <p:cNvPr id="51" name="Text 12"/>
            <p:cNvSpPr/>
            <p:nvPr/>
          </p:nvSpPr>
          <p:spPr>
            <a:xfrm>
              <a:off x="6285012" y="4332585"/>
              <a:ext cx="1991221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92"/>
                </a:lnSpc>
              </a:pPr>
              <a:r>
                <a:rPr lang="en-US" sz="1800" b="1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 Extra Bold" pitchFamily="34" charset="-120"/>
                </a:rPr>
                <a:t>젊음과 활력</a:t>
              </a:r>
              <a:endParaRPr lang="en-US" sz="1833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2" name="Text 13"/>
            <p:cNvSpPr/>
            <p:nvPr/>
          </p:nvSpPr>
          <p:spPr>
            <a:xfrm>
              <a:off x="6285012" y="4741268"/>
              <a:ext cx="4326522" cy="30241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375"/>
                </a:lnSpc>
              </a:pPr>
              <a:r>
                <a:rPr lang="en-US" sz="1800" dirty="0" err="1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세포</a:t>
              </a:r>
              <a:r>
                <a:rPr lang="ko-KR" altLang="en-US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의 젊음과 건강에 긍정적인 영향을 미칠 수 있습니다 </a:t>
              </a:r>
              <a:r>
                <a:rPr lang="en-US" altLang="ko-KR" sz="18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Syne" pitchFamily="34" charset="-120"/>
                </a:rPr>
                <a:t>.</a:t>
              </a:r>
              <a:endParaRPr lang="en-US" sz="1458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53" name="Text 14"/>
          <p:cNvSpPr/>
          <p:nvPr/>
        </p:nvSpPr>
        <p:spPr>
          <a:xfrm>
            <a:off x="698004" y="5394524"/>
            <a:ext cx="1086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375"/>
              </a:lnSpc>
            </a:pPr>
            <a:r>
              <a:rPr lang="en-US" sz="14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테라헤르츠는</a:t>
            </a:r>
            <a:r>
              <a:rPr lang="en-US" sz="1400" dirty="0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 '생체', '대사', '성장 육성'의 필수적인 "육성 광선"입니다. </a:t>
            </a:r>
          </a:p>
          <a:p>
            <a:pPr algn="r">
              <a:lnSpc>
                <a:spcPts val="2375"/>
              </a:lnSpc>
            </a:pPr>
            <a:r>
              <a:rPr lang="en-US" sz="1400" dirty="0" err="1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특히</a:t>
            </a:r>
            <a:r>
              <a:rPr lang="en-US" sz="1400" dirty="0">
                <a:latin typeface="나눔스퀘어" panose="020B0600000101010101" pitchFamily="50" charset="-127"/>
                <a:ea typeface="나눔스퀘어" panose="020B0600000101010101" pitchFamily="50" charset="-127"/>
                <a:cs typeface="Syne" pitchFamily="34" charset="-120"/>
              </a:rPr>
              <a:t> 32~38 테라헤르츠 주파수는 인체에 가장 유효한 파장으로 알려져 있습니다.</a:t>
            </a:r>
            <a:endParaRPr lang="en-US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23888" y="1776413"/>
            <a:ext cx="1811437" cy="1089124"/>
            <a:chOff x="661492" y="1776413"/>
            <a:chExt cx="1811437" cy="1089124"/>
          </a:xfrm>
        </p:grpSpPr>
        <p:sp>
          <p:nvSpPr>
            <p:cNvPr id="39" name="Shape 1"/>
            <p:cNvSpPr/>
            <p:nvPr/>
          </p:nvSpPr>
          <p:spPr>
            <a:xfrm>
              <a:off x="661492" y="1776413"/>
              <a:ext cx="1811437" cy="1089124"/>
            </a:xfrm>
            <a:prstGeom prst="roundRect">
              <a:avLst>
                <a:gd name="adj" fmla="val 7289"/>
              </a:avLst>
            </a:prstGeom>
            <a:solidFill>
              <a:srgbClr val="547808"/>
            </a:solidFill>
            <a:ln w="7620">
              <a:solidFill>
                <a:srgbClr val="6D9121"/>
              </a:solidFill>
              <a:prstDash val="solid"/>
            </a:ln>
          </p:spPr>
          <p:txBody>
            <a:bodyPr/>
            <a:lstStyle/>
            <a:p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0" name="Text 6"/>
            <p:cNvSpPr/>
            <p:nvPr/>
          </p:nvSpPr>
          <p:spPr>
            <a:xfrm>
              <a:off x="1435834" y="2098894"/>
              <a:ext cx="265807" cy="33218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ctr">
                <a:lnSpc>
                  <a:spcPts val="3333"/>
                </a:lnSpc>
              </a:pPr>
              <a:r>
                <a:rPr lang="en-US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endParaRPr lang="en-US" sz="2083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623888" y="2920951"/>
            <a:ext cx="1811437" cy="1089124"/>
            <a:chOff x="661492" y="1776413"/>
            <a:chExt cx="1811437" cy="1089124"/>
          </a:xfrm>
        </p:grpSpPr>
        <p:sp>
          <p:nvSpPr>
            <p:cNvPr id="24" name="Shape 1"/>
            <p:cNvSpPr/>
            <p:nvPr/>
          </p:nvSpPr>
          <p:spPr>
            <a:xfrm>
              <a:off x="661492" y="1776413"/>
              <a:ext cx="1811437" cy="1089124"/>
            </a:xfrm>
            <a:prstGeom prst="roundRect">
              <a:avLst>
                <a:gd name="adj" fmla="val 7289"/>
              </a:avLst>
            </a:prstGeom>
            <a:solidFill>
              <a:srgbClr val="547808"/>
            </a:solidFill>
            <a:ln w="7620">
              <a:solidFill>
                <a:srgbClr val="6D9121"/>
              </a:solidFill>
              <a:prstDash val="solid"/>
            </a:ln>
          </p:spPr>
          <p:txBody>
            <a:bodyPr/>
            <a:lstStyle/>
            <a:p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5" name="Text 6"/>
            <p:cNvSpPr/>
            <p:nvPr/>
          </p:nvSpPr>
          <p:spPr>
            <a:xfrm>
              <a:off x="1435834" y="2098894"/>
              <a:ext cx="265807" cy="33218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ctr">
                <a:lnSpc>
                  <a:spcPts val="3333"/>
                </a:lnSpc>
              </a:pPr>
              <a:r>
                <a:rPr lang="en-US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en-US" sz="2083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23888" y="4079191"/>
            <a:ext cx="1811437" cy="1089124"/>
            <a:chOff x="661492" y="1776413"/>
            <a:chExt cx="1811437" cy="1089124"/>
          </a:xfrm>
        </p:grpSpPr>
        <p:sp>
          <p:nvSpPr>
            <p:cNvPr id="27" name="Shape 1"/>
            <p:cNvSpPr/>
            <p:nvPr/>
          </p:nvSpPr>
          <p:spPr>
            <a:xfrm>
              <a:off x="661492" y="1776413"/>
              <a:ext cx="1811437" cy="1089124"/>
            </a:xfrm>
            <a:prstGeom prst="roundRect">
              <a:avLst>
                <a:gd name="adj" fmla="val 7289"/>
              </a:avLst>
            </a:prstGeom>
            <a:solidFill>
              <a:srgbClr val="547808"/>
            </a:solidFill>
            <a:ln w="7620">
              <a:solidFill>
                <a:srgbClr val="6D9121"/>
              </a:solidFill>
              <a:prstDash val="solid"/>
            </a:ln>
          </p:spPr>
          <p:txBody>
            <a:bodyPr/>
            <a:lstStyle/>
            <a:p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8" name="Text 6"/>
            <p:cNvSpPr/>
            <p:nvPr/>
          </p:nvSpPr>
          <p:spPr>
            <a:xfrm>
              <a:off x="1435834" y="2098894"/>
              <a:ext cx="265807" cy="33218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ctr">
                <a:lnSpc>
                  <a:spcPts val="3333"/>
                </a:lnSpc>
              </a:pPr>
              <a:r>
                <a:rPr lang="en-US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  <a:endParaRPr lang="en-US" sz="2083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274863" y="248284"/>
            <a:ext cx="1794081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포인트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484077" y="6236116"/>
            <a:ext cx="723880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ore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내용은 과학적 연구 및 일반적인 정보 전달을 위한 것이며 제품의 효능이나 효과를 단정짓는 것은 아닙니다</a:t>
            </a:r>
            <a:r>
              <a:rPr lang="en-US" altLang="ko-KR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900" kern="0" spc="-36" dirty="0">
                <a:solidFill>
                  <a:srgbClr val="27252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900" kern="0" spc="-36" dirty="0">
              <a:solidFill>
                <a:srgbClr val="27252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4088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일본여행 돼지코 플러그 준비하셨나요? #프리볼티지 #일본전압 #100V - 요모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pc="-15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AutoShape 4" descr="일본여행 돼지코 플러그 준비하셨나요? #프리볼티지 #일본전압 #100V - 요모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pc="-15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839528" y="2053799"/>
            <a:ext cx="6045391" cy="336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ㆍ</a:t>
            </a: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제품명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케어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셀브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웨이브 플러스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ㆍ</a:t>
            </a:r>
            <a:r>
              <a:rPr lang="ko-KR" altLang="en-US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사용용도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일반적인 웰빙과 가벼운 근육통 완화를 위해 펄스 전자기장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(PEMF)</a:t>
            </a:r>
            <a:r>
              <a:rPr lang="ko-KR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과 </a:t>
            </a:r>
            <a:r>
              <a:rPr lang="ko-KR" altLang="ko-K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온열</a:t>
            </a:r>
            <a:r>
              <a:rPr lang="ko-KR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요법을 제공하는 전기 구동 치료용 마사지기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(FDA Class 1)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NanumSquare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ㆍ</a:t>
            </a:r>
            <a:r>
              <a:rPr lang="ko-KR" altLang="en-US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전시사양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/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소비전력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: 110V, 60Hz / 300W</a:t>
            </a:r>
          </a:p>
          <a:p>
            <a:pPr>
              <a:lnSpc>
                <a:spcPct val="150000"/>
              </a:lnSpc>
            </a:pP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ㆍ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FUSE </a:t>
            </a:r>
            <a:r>
              <a:rPr lang="ko-KR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퓨즈 사양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8A, 220V </a:t>
            </a:r>
          </a:p>
          <a:p>
            <a:pPr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ㆍ출력</a:t>
            </a: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기본파형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테라헤르츠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ㆍ규격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: 400mm(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W)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anumSquare" panose="020B0600000101010101" pitchFamily="50" charset="-127"/>
                <a:ea typeface="나눔스퀘어" panose="020B0600000101010101" pitchFamily="50" charset="-127"/>
              </a:rPr>
              <a:t> x 385mm(D) x 250mm(H)/4.6kg 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/>
        </p:nvSpPr>
        <p:spPr>
          <a:xfrm>
            <a:off x="612775" y="1125016"/>
            <a:ext cx="2232248" cy="494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800" b="1" dirty="0">
                <a:latin typeface="NanumSquare" panose="020B0600000101010101" pitchFamily="50" charset="-127"/>
                <a:ea typeface="나눔스퀘어" panose="020B0600000101010101" pitchFamily="50" charset="-127"/>
              </a:rPr>
              <a:t>Products</a:t>
            </a:r>
            <a:endParaRPr lang="en-US" altLang="ko-KR" sz="25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700986" y="1595309"/>
            <a:ext cx="479367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10" b="7886"/>
          <a:stretch/>
        </p:blipFill>
        <p:spPr>
          <a:xfrm>
            <a:off x="805079" y="2322209"/>
            <a:ext cx="4846867" cy="2869551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74863" y="248284"/>
            <a:ext cx="217239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상세 정보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2547F2-D3CD-8289-7C86-EB565DFD4E24}"/>
              </a:ext>
            </a:extLst>
          </p:cNvPr>
          <p:cNvSpPr txBox="1"/>
          <p:nvPr/>
        </p:nvSpPr>
        <p:spPr>
          <a:xfrm>
            <a:off x="805079" y="5108802"/>
            <a:ext cx="4381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ea typeface="나눔스퀘어" panose="020B0600000101010101"/>
              </a:rPr>
              <a:t>④ </a:t>
            </a:r>
            <a:r>
              <a:rPr lang="en-US" altLang="ko-KR" sz="1200" b="1" dirty="0">
                <a:solidFill>
                  <a:srgbClr val="002060"/>
                </a:solidFill>
                <a:ea typeface="나눔스퀘어" panose="020B0600000101010101"/>
              </a:rPr>
              <a:t>MH: </a:t>
            </a:r>
            <a:r>
              <a:rPr lang="ko-KR" altLang="ko-KR" sz="1200" b="1" dirty="0">
                <a:solidFill>
                  <a:srgbClr val="002060"/>
                </a:solidFill>
                <a:ea typeface="나눔스퀘어" panose="020B0600000101010101"/>
              </a:rPr>
              <a:t>복부벨트 </a:t>
            </a:r>
            <a:r>
              <a:rPr lang="ko-KR" altLang="ko-KR" sz="1200" b="1" dirty="0" err="1">
                <a:solidFill>
                  <a:srgbClr val="002060"/>
                </a:solidFill>
                <a:ea typeface="나눔스퀘어" panose="020B0600000101010101"/>
              </a:rPr>
              <a:t>온열</a:t>
            </a:r>
            <a:r>
              <a:rPr lang="ko-KR" altLang="ko-KR" sz="1200" b="1" dirty="0">
                <a:solidFill>
                  <a:srgbClr val="002060"/>
                </a:solidFill>
                <a:ea typeface="나눔스퀘어" panose="020B0600000101010101"/>
              </a:rPr>
              <a:t> 강도 설정</a:t>
            </a:r>
            <a:r>
              <a:rPr lang="en-US" altLang="ko-KR" sz="1200" b="1" dirty="0">
                <a:solidFill>
                  <a:srgbClr val="002060"/>
                </a:solidFill>
                <a:ea typeface="나눔스퀘어" panose="020B0600000101010101"/>
              </a:rPr>
              <a:t>(3</a:t>
            </a:r>
            <a:r>
              <a:rPr lang="ko-KR" altLang="ko-KR" sz="1200" b="1" dirty="0">
                <a:solidFill>
                  <a:srgbClr val="002060"/>
                </a:solidFill>
                <a:ea typeface="나눔스퀘어" panose="020B0600000101010101"/>
              </a:rPr>
              <a:t>단계</a:t>
            </a:r>
            <a:r>
              <a:rPr lang="en-US" altLang="ko-KR" sz="1200" b="1" dirty="0">
                <a:solidFill>
                  <a:srgbClr val="002060"/>
                </a:solidFill>
                <a:ea typeface="나눔스퀘어" panose="020B0600000101010101"/>
              </a:rPr>
              <a:t>) </a:t>
            </a:r>
            <a:endParaRPr lang="ko-KR" altLang="en-US" sz="1200" b="1" dirty="0">
              <a:solidFill>
                <a:srgbClr val="002060"/>
              </a:solidFill>
              <a:ea typeface="나눔스퀘어" panose="020B0600000101010101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3DFFA05-6ECD-F889-D114-8A454A60DA2C}"/>
              </a:ext>
            </a:extLst>
          </p:cNvPr>
          <p:cNvSpPr/>
          <p:nvPr/>
        </p:nvSpPr>
        <p:spPr>
          <a:xfrm>
            <a:off x="2674514" y="183131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b="1" kern="1200" dirty="0">
                <a:solidFill>
                  <a:srgbClr val="002060"/>
                </a:solidFill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조작패널</a:t>
            </a:r>
            <a:endParaRPr lang="ko-KR" sz="2800" dirty="0">
              <a:solidFill>
                <a:srgbClr val="002060"/>
              </a:solidFill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5966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제목 1"/>
          <p:cNvSpPr txBox="1">
            <a:spLocks/>
          </p:cNvSpPr>
          <p:nvPr/>
        </p:nvSpPr>
        <p:spPr>
          <a:xfrm>
            <a:off x="310713" y="881015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심부열 </a:t>
            </a: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테라피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효과</a:t>
            </a:r>
            <a:b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</a:br>
            <a:r>
              <a:rPr lang="en-US" altLang="ko-KR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*</a:t>
            </a:r>
            <a:r>
              <a:rPr lang="ko-KR" altLang="en-US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개인차 발생될 수 있음 </a:t>
            </a:r>
            <a:endParaRPr kumimoji="0" lang="ko-KR" altLang="en-US" sz="2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660" y="1468665"/>
            <a:ext cx="8509957" cy="468564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74863" y="248284"/>
            <a:ext cx="1486304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효과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9439D7-90E3-9003-0907-26291E1A19E7}"/>
              </a:ext>
            </a:extLst>
          </p:cNvPr>
          <p:cNvSpPr txBox="1"/>
          <p:nvPr/>
        </p:nvSpPr>
        <p:spPr>
          <a:xfrm>
            <a:off x="8641131" y="2195660"/>
            <a:ext cx="1229485" cy="5847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/>
              <a:t>손바닥</a:t>
            </a:r>
            <a:endParaRPr lang="en-US" altLang="ko-KR" sz="1400" b="1" dirty="0"/>
          </a:p>
          <a:p>
            <a:pPr algn="r"/>
            <a:r>
              <a:rPr lang="en-US" altLang="ko-KR" b="1" dirty="0">
                <a:solidFill>
                  <a:srgbClr val="FF0000"/>
                </a:solidFill>
              </a:rPr>
              <a:t>+2.3°C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0E6023E-3860-609E-8FDF-A1878486E8E7}"/>
              </a:ext>
            </a:extLst>
          </p:cNvPr>
          <p:cNvSpPr/>
          <p:nvPr/>
        </p:nvSpPr>
        <p:spPr>
          <a:xfrm>
            <a:off x="8546129" y="2793219"/>
            <a:ext cx="1324487" cy="72476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6783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812" y="1367554"/>
            <a:ext cx="8009094" cy="4772914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74863" y="248284"/>
            <a:ext cx="1486304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효과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10713" y="881015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심부열 </a:t>
            </a: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테라피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효과</a:t>
            </a:r>
            <a:b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</a:br>
            <a:r>
              <a:rPr lang="en-US" altLang="ko-KR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*</a:t>
            </a:r>
            <a:r>
              <a:rPr lang="ko-KR" altLang="en-US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개인차 발생될 수 있음 </a:t>
            </a:r>
            <a:endParaRPr kumimoji="0" lang="ko-KR" altLang="en-US" sz="2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10598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965" y="1355733"/>
            <a:ext cx="8103066" cy="478233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74863" y="248284"/>
            <a:ext cx="1486304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효과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10713" y="881015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심부열 </a:t>
            </a: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테라피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효과</a:t>
            </a:r>
            <a:b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</a:br>
            <a:r>
              <a:rPr lang="en-US" altLang="ko-KR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*</a:t>
            </a:r>
            <a:r>
              <a:rPr lang="ko-KR" altLang="en-US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개인차 발생될 수 있음 </a:t>
            </a:r>
            <a:endParaRPr kumimoji="0" lang="ko-KR" altLang="en-US" sz="2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66552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565" y="1355871"/>
            <a:ext cx="8539221" cy="470434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74863" y="248284"/>
            <a:ext cx="1486304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효과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10713" y="881015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심부열 </a:t>
            </a: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테라피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효과</a:t>
            </a:r>
            <a:b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</a:br>
            <a:r>
              <a:rPr lang="en-US" altLang="ko-KR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*</a:t>
            </a:r>
            <a:r>
              <a:rPr lang="ko-KR" altLang="en-US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개인차 발생될 수 있음 </a:t>
            </a:r>
            <a:endParaRPr kumimoji="0" lang="ko-KR" altLang="en-US" sz="2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583886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578" y="1364582"/>
            <a:ext cx="8469044" cy="463971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74863" y="248284"/>
            <a:ext cx="1486304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효과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10713" y="881015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심부열 </a:t>
            </a: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테라피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효과</a:t>
            </a:r>
            <a:b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</a:br>
            <a:r>
              <a:rPr lang="en-US" altLang="ko-KR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*</a:t>
            </a:r>
            <a:r>
              <a:rPr lang="ko-KR" altLang="en-US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개인차 발생될 수 있음 </a:t>
            </a:r>
            <a:endParaRPr kumimoji="0" lang="ko-KR" altLang="en-US" sz="2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83363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264" y="1361467"/>
            <a:ext cx="8711516" cy="474906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74863" y="248284"/>
            <a:ext cx="1486304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효과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10713" y="881015"/>
            <a:ext cx="11802534" cy="5876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심부열 </a:t>
            </a:r>
            <a:r>
              <a:rPr lang="ko-KR" altLang="en-US" sz="1800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테라피</a:t>
            </a:r>
            <a:r>
              <a:rPr lang="ko-KR" altLang="en-US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 효과</a:t>
            </a:r>
            <a:br>
              <a:rPr lang="en-US" altLang="ko-KR" sz="1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</a:br>
            <a:r>
              <a:rPr lang="en-US" altLang="ko-KR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*</a:t>
            </a:r>
            <a:r>
              <a:rPr lang="ko-KR" altLang="en-US" sz="9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NanumSquare"/>
              </a:rPr>
              <a:t>개인차 발생될 수 있음 </a:t>
            </a:r>
            <a:endParaRPr kumimoji="0" lang="ko-KR" altLang="en-US" sz="24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06817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631770" y="3244334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나눔스퀘어 Bold"/>
              </a:rPr>
              <a:t>Point 1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32513" y="1711369"/>
            <a:ext cx="5305935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이런 분께 권장합니다</a:t>
            </a:r>
            <a:r>
              <a:rPr lang="en-US" altLang="ko-KR" sz="16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 </a:t>
            </a:r>
          </a:p>
          <a:p>
            <a:endParaRPr lang="en-US" altLang="ko-KR" sz="1600" b="1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자연적인 방법으로 건강과 활력을 찾고자 하는 분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장시간 서 있거나 많이 걷는 분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발 피로감 해소가 필요한 분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다리가 자주 붓거나 저리는 증상을 겪는 분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편안한 수면을 원하시는 분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피부 건강과 미용에 관심이 있는 경우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집에서 간편하게 사용할 수 있는 기기를 찾는 분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피로와 스트레스를 해소하고 싶을 때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면역력을 높이고 전반적인 건강 관리를 원하는 경우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0129" y="1417787"/>
            <a:ext cx="4303712" cy="430371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74863" y="248284"/>
            <a:ext cx="2172390" cy="482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>
              <a:lnSpc>
                <a:spcPct val="90000"/>
              </a:lnSpc>
              <a:spcBef>
                <a:spcPct val="0"/>
              </a:spcBef>
              <a:defRPr/>
            </a:pPr>
            <a:r>
              <a:rPr lang="ko-KR" altLang="en-US" sz="2800" spc="-1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제품 권장 대상</a:t>
            </a:r>
            <a:endParaRPr lang="ko-KR" altLang="en-US" sz="32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4477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9">
            <a:extLst>
              <a:ext uri="{FF2B5EF4-FFF2-40B4-BE49-F238E27FC236}">
                <a16:creationId xmlns:a16="http://schemas.microsoft.com/office/drawing/2014/main" id="{CBBF2A4B-0609-A24F-169F-5C05FE1AED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8" y="506293"/>
            <a:ext cx="1473502" cy="158576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542170" y="314308"/>
            <a:ext cx="1628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사용시 주의사항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31F1860-AA92-40F4-3645-5C8CCCF3A80B}"/>
              </a:ext>
            </a:extLst>
          </p:cNvPr>
          <p:cNvSpPr/>
          <p:nvPr/>
        </p:nvSpPr>
        <p:spPr>
          <a:xfrm>
            <a:off x="2574180" y="789571"/>
            <a:ext cx="914078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1) </a:t>
            </a:r>
            <a:r>
              <a:rPr lang="ko-KR" altLang="en-US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사용 시간 및 횟수</a:t>
            </a:r>
            <a:endParaRPr lang="en-US" altLang="ko-KR" sz="1500" b="1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1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회 </a:t>
            </a: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사용 시간 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: 30</a:t>
            </a: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분 이내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권장 </a:t>
            </a: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사용 횟수 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: 1</a:t>
            </a: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일 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1</a:t>
            </a: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회 </a:t>
            </a:r>
          </a:p>
          <a:p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너무 오랜 시간 또는 과도한 강도로 사용할 경우 화상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피로감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기타 이상 증상이 발생할 수 있습니다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</a:t>
            </a:r>
          </a:p>
          <a:p>
            <a:endParaRPr lang="en-US" altLang="ko-KR" sz="15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2)</a:t>
            </a:r>
            <a:r>
              <a:rPr lang="ko-KR" altLang="en-US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금속 착용 금지 </a:t>
            </a:r>
            <a:endParaRPr lang="en-US" altLang="ko-KR" sz="1500" b="1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사용 전 몸에 착용한 금속 물체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(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반지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시계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귀걸이 등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)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는 반드시 제거해 주세요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</a:t>
            </a:r>
          </a:p>
          <a:p>
            <a:endParaRPr lang="en-US" altLang="ko-KR" sz="15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3) </a:t>
            </a:r>
            <a:r>
              <a:rPr lang="ko-KR" altLang="en-US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재사용 간격 </a:t>
            </a:r>
            <a:endParaRPr lang="en-US" altLang="ko-KR" sz="1500" b="1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동일한 사람이 연속해서 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30</a:t>
            </a: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분 이상 사용하지 마십시오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 </a:t>
            </a:r>
            <a:endParaRPr lang="ko-KR" altLang="ko-KR" sz="15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부득이 하게 재사용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해야 할 경우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, 6</a:t>
            </a: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시간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이상 간격을 두는 것을</a:t>
            </a: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 권장합니다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</a:t>
            </a:r>
            <a:endParaRPr lang="ko-KR" altLang="ko-KR" sz="15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endParaRPr lang="en-US" altLang="ko-KR" sz="15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4) </a:t>
            </a:r>
            <a:r>
              <a:rPr lang="ko-KR" altLang="en-US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자세 및 사용방법 </a:t>
            </a:r>
            <a:endParaRPr lang="en-US" altLang="ko-KR" sz="1500" b="1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발을 발판에 밀착시킨 상태에서 바른 자세로 앉아 사용해 주세요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발을 올린 상태에서 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START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버튼을 눌러 작동을 시작하세요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</a:t>
            </a:r>
          </a:p>
          <a:p>
            <a:endParaRPr lang="en-US" altLang="ko-KR" sz="15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5) </a:t>
            </a:r>
            <a:r>
              <a:rPr lang="ko-KR" altLang="en-US" sz="1500" b="1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사용 중 반응 대응 </a:t>
            </a:r>
            <a:endParaRPr lang="en-US" altLang="ko-KR" sz="1500" b="1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사용 중 발이 뜨겁거나 통증이 느껴지면 출력을 낮추어 사용 하십시오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사용 중에는 발을 움직이거나 발판에서 떨어지지 않도록 주의하세요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발판 사용 시 양쪽 발을 각각 왼쪽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/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오른쪽 발판에 올려야 하며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손가락이나 발가락만 단독으로 접촉해서는 안 됩니다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잘못된 접촉은 감전 또는 화상의 위험이 있습니다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작동 중 한 발로 양쪽 발판을 동시에 접촉하는 행위는 금지합니다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 </a:t>
            </a:r>
            <a:r>
              <a:rPr lang="ko-KR" altLang="en-US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감전의 위험이 있을 수 있습니다</a:t>
            </a:r>
            <a:r>
              <a:rPr lang="en-US" altLang="ko-KR" sz="15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" panose="02000503000000020004" pitchFamily="2" charset="-127"/>
              </a:rPr>
              <a:t>. </a:t>
            </a:r>
            <a:endParaRPr lang="ko-KR" altLang="ko-KR" sz="1500" dirty="0"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5793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9">
            <a:extLst>
              <a:ext uri="{FF2B5EF4-FFF2-40B4-BE49-F238E27FC236}">
                <a16:creationId xmlns:a16="http://schemas.microsoft.com/office/drawing/2014/main" id="{CBBF2A4B-0609-A24F-169F-5C05FE1AED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68" y="485973"/>
            <a:ext cx="1473502" cy="158576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320717" y="1181756"/>
            <a:ext cx="4867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 다음과 같은 경우에는 제품을 사용하지 마십시오</a:t>
            </a:r>
            <a:r>
              <a:rPr lang="en-US" altLang="ko-KR" b="1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. 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31F1860-AA92-40F4-3645-5C8CCCF3A80B}"/>
              </a:ext>
            </a:extLst>
          </p:cNvPr>
          <p:cNvSpPr/>
          <p:nvPr/>
        </p:nvSpPr>
        <p:spPr>
          <a:xfrm>
            <a:off x="2405993" y="1674774"/>
            <a:ext cx="914078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1)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인공 심장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인공 폐 등 생명 유지 장치를 사용하는 분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2)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심장 박동기 또는 금속성 인공 장기를 이식한 분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혹은 신체에 금속이 이식된 분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3)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임산부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임신 가능성이 있는 경우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또는 영유아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4) </a:t>
            </a:r>
            <a:r>
              <a:rPr lang="ko-KR" altLang="en-US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온열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 감각 이상이 있는 분</a:t>
            </a:r>
            <a:r>
              <a:rPr lang="en-US" altLang="ko-KR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(</a:t>
            </a:r>
            <a:r>
              <a:rPr lang="ko-KR" altLang="en-US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예</a:t>
            </a:r>
            <a:r>
              <a:rPr lang="en-US" altLang="ko-KR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: </a:t>
            </a:r>
            <a:r>
              <a:rPr lang="ko-KR" altLang="en-US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당뇨 환자의 경우에는 반드시 낮은 강도에서만 사용</a:t>
            </a:r>
            <a:r>
              <a:rPr lang="en-US" altLang="ko-KR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)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5)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피부에 과민 반응이 있는 분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6)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심장 질환이 있는 분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7)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폐 기능에 질환이 있는 분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8)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의식 장애가 있거나 반응이 느린 분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9)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체온이 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38℃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이상인 고열 상태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10)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 출혈이 있거나 수술 후 회복 중인 분</a:t>
            </a:r>
            <a:r>
              <a:rPr lang="en-US" altLang="ko-KR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(</a:t>
            </a:r>
            <a:r>
              <a:rPr lang="ko-KR" altLang="en-US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예</a:t>
            </a:r>
            <a:r>
              <a:rPr lang="en-US" altLang="ko-KR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: </a:t>
            </a:r>
            <a:r>
              <a:rPr lang="ko-KR" altLang="en-US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자궁 출혈</a:t>
            </a:r>
            <a:r>
              <a:rPr lang="en-US" altLang="ko-KR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생리 중 등</a:t>
            </a:r>
            <a:r>
              <a:rPr lang="en-US" altLang="ko-KR" sz="1400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)</a:t>
            </a:r>
          </a:p>
          <a:p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11)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당뇨병이 있으며 발에 궤양이 있는 분</a:t>
            </a:r>
            <a:endParaRPr lang="en-US" altLang="ja-JP" sz="1100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47350" y="817770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사용 제한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373296" y="5030498"/>
            <a:ext cx="87060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※ </a:t>
            </a:r>
            <a:r>
              <a:rPr lang="ko-KR" altLang="en-US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위 항목에 해당하는 경우</a:t>
            </a:r>
            <a:r>
              <a:rPr lang="en-US" altLang="ko-KR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, </a:t>
            </a:r>
            <a:r>
              <a:rPr lang="ko-KR" altLang="en-US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사용 전 반드시 전문가</a:t>
            </a:r>
            <a:r>
              <a:rPr lang="en-US" altLang="ko-KR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(</a:t>
            </a:r>
            <a:r>
              <a:rPr lang="ko-KR" altLang="en-US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의사</a:t>
            </a:r>
            <a:r>
              <a:rPr lang="en-US" altLang="ko-KR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)</a:t>
            </a:r>
            <a:r>
              <a:rPr lang="ko-KR" altLang="en-US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의 상담을 받으시기 바랍니다</a:t>
            </a:r>
            <a:r>
              <a:rPr lang="en-US" altLang="ko-KR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.</a:t>
            </a:r>
            <a:br>
              <a:rPr lang="ko-KR" altLang="en-US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</a:br>
            <a:r>
              <a:rPr lang="en-US" altLang="ko-KR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※ </a:t>
            </a:r>
            <a:r>
              <a:rPr lang="ko-KR" altLang="en-US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모든 사용자는 사용 설명서를 충분히 숙지한 후 제품을 사용하시기 바랍니다</a:t>
            </a:r>
            <a:r>
              <a:rPr lang="en-US" altLang="ko-KR" sz="1600" b="1" dirty="0"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Pretendard" panose="02000503000000020004" pitchFamily="2" charset="-127"/>
              </a:rPr>
              <a:t>.</a:t>
            </a:r>
            <a:endParaRPr lang="ko-KR" altLang="en-US" sz="1600" b="1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5914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8BDC26-4203-4563-85EA-85C56F459746}"/>
              </a:ext>
            </a:extLst>
          </p:cNvPr>
          <p:cNvSpPr txBox="1"/>
          <p:nvPr/>
        </p:nvSpPr>
        <p:spPr>
          <a:xfrm>
            <a:off x="2886453" y="1700809"/>
            <a:ext cx="6432762" cy="236526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/>
          </a:bodyPr>
          <a:lstStyle/>
          <a:p>
            <a:pPr marL="0" marR="0" lvl="0" indent="0" algn="ctr" defTabSz="7837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NanumSquare" panose="020B0600000101010101" pitchFamily="50" charset="-127"/>
                <a:ea typeface="나눔스퀘어" panose="020B0600000101010101" pitchFamily="50" charset="-127"/>
                <a:cs typeface="+mn-cs"/>
              </a:rPr>
              <a:t>We are</a:t>
            </a:r>
          </a:p>
          <a:p>
            <a:pPr marL="0" marR="0" lvl="0" indent="0" algn="ctr" defTabSz="78375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NanumSquare" panose="020B0600000101010101" pitchFamily="50" charset="-127"/>
                <a:ea typeface="나눔스퀘어" panose="020B0600000101010101" pitchFamily="50" charset="-127"/>
                <a:cs typeface="+mn-cs"/>
              </a:rPr>
              <a:t>GCoopers!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5747" y="-262453"/>
            <a:ext cx="13203493" cy="7382905"/>
          </a:xfrm>
          <a:prstGeom prst="rect">
            <a:avLst/>
          </a:prstGeom>
        </p:spPr>
      </p:pic>
      <p:pic>
        <p:nvPicPr>
          <p:cNvPr id="4" name="그림 9">
            <a:extLst>
              <a:ext uri="{FF2B5EF4-FFF2-40B4-BE49-F238E27FC236}">
                <a16:creationId xmlns:a16="http://schemas.microsoft.com/office/drawing/2014/main" id="{93527116-611B-3F61-0454-974910C1CE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70" b="39351"/>
          <a:stretch/>
        </p:blipFill>
        <p:spPr>
          <a:xfrm>
            <a:off x="-505747" y="4780619"/>
            <a:ext cx="13203493" cy="227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78030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GU5YTk2NWU3OTRhNTU0YjZlNWE0ODExMjY4YzM0MT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自定义设计方案">
  <a:themeElements>
    <a:clrScheme name="">
      <a:dk1>
        <a:srgbClr val="070707"/>
      </a:dk1>
      <a:lt1>
        <a:srgbClr val="F9FBFA"/>
      </a:lt1>
      <a:dk2>
        <a:srgbClr val="070707"/>
      </a:dk2>
      <a:lt2>
        <a:srgbClr val="EDEDED"/>
      </a:lt2>
      <a:accent1>
        <a:srgbClr val="285E2E"/>
      </a:accent1>
      <a:accent2>
        <a:srgbClr val="285E2E"/>
      </a:accent2>
      <a:accent3>
        <a:srgbClr val="A9D18E"/>
      </a:accent3>
      <a:accent4>
        <a:srgbClr val="548235"/>
      </a:accent4>
      <a:accent5>
        <a:srgbClr val="64967D"/>
      </a:accent5>
      <a:accent6>
        <a:srgbClr val="A1C1B1"/>
      </a:accent6>
      <a:hlink>
        <a:srgbClr val="98200F"/>
      </a:hlink>
      <a:folHlink>
        <a:srgbClr val="954F72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7411</TotalTime>
  <Words>2748</Words>
  <Application>Microsoft Office PowerPoint</Application>
  <PresentationFormat>와이드스크린</PresentationFormat>
  <Paragraphs>424</Paragraphs>
  <Slides>35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7" baseType="lpstr">
      <vt:lpstr>BIZ UDPゴシック</vt:lpstr>
      <vt:lpstr>NanumSquare</vt:lpstr>
      <vt:lpstr>굴림</vt:lpstr>
      <vt:lpstr>나눔스퀘어</vt:lpstr>
      <vt:lpstr>나눔스퀘어 ExtraBold</vt:lpstr>
      <vt:lpstr>나눔스퀘어 네오 OTF Heavy</vt:lpstr>
      <vt:lpstr>나눔스퀘어_ac ExtraBold</vt:lpstr>
      <vt:lpstr>프리젠테이션 4 Regular</vt:lpstr>
      <vt:lpstr>Arial</vt:lpstr>
      <vt:lpstr>Calibri</vt:lpstr>
      <vt:lpstr>Wingdings</vt:lpstr>
      <vt:lpstr>自定义设计方案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GC 김미림 과장</dc:creator>
  <cp:lastModifiedBy>JISUK KIM</cp:lastModifiedBy>
  <cp:revision>349</cp:revision>
  <cp:lastPrinted>2024-12-09T08:55:20Z</cp:lastPrinted>
  <dcterms:created xsi:type="dcterms:W3CDTF">2023-08-09T12:44:00Z</dcterms:created>
  <dcterms:modified xsi:type="dcterms:W3CDTF">2025-07-30T17:41:10Z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4791A64DC5444119AD6EA433046959E7_13</vt:lpwstr>
  </property>
  <property fmtid="{D5CDD505-2E9C-101B-9397-08002B2CF9AE}" pid="3" name="KSOProductBuildVer">
    <vt:lpwstr>2052-12.1.0.17147</vt:lpwstr>
  </property>
</Properties>
</file>